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Default Extension="png" ContentType="image/png"/>
  <Override PartName="/ppt/notesSlides/notesSlide1.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commentAuthors.xml" ContentType="application/vnd.openxmlformats-officedocument.presentationml.commentAuthor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9"/>
  </p:notesMasterIdLst>
  <p:sldIdLst>
    <p:sldId id="321" r:id="rId2"/>
    <p:sldId id="345" r:id="rId3"/>
    <p:sldId id="349" r:id="rId4"/>
    <p:sldId id="346" r:id="rId5"/>
    <p:sldId id="347" r:id="rId6"/>
    <p:sldId id="348" r:id="rId7"/>
    <p:sldId id="322" r:id="rId8"/>
    <p:sldId id="323" r:id="rId9"/>
    <p:sldId id="326" r:id="rId10"/>
    <p:sldId id="327" r:id="rId11"/>
    <p:sldId id="328" r:id="rId12"/>
    <p:sldId id="329" r:id="rId13"/>
    <p:sldId id="330" r:id="rId14"/>
    <p:sldId id="331" r:id="rId15"/>
    <p:sldId id="332" r:id="rId16"/>
    <p:sldId id="333" r:id="rId17"/>
    <p:sldId id="334" r:id="rId18"/>
    <p:sldId id="335" r:id="rId19"/>
    <p:sldId id="336" r:id="rId20"/>
    <p:sldId id="337" r:id="rId21"/>
    <p:sldId id="338" r:id="rId22"/>
    <p:sldId id="340" r:id="rId23"/>
    <p:sldId id="341" r:id="rId24"/>
    <p:sldId id="342" r:id="rId25"/>
    <p:sldId id="343" r:id="rId26"/>
    <p:sldId id="344" r:id="rId27"/>
    <p:sldId id="339" r:id="rId28"/>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ext>
    <p:ext uri="{2D200454-40CA-4A62-9FC3-DE9A4176ACB9}">
      <p15:notesGuideLst xmlns=""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Guokui Wang" initials="GW" lastIdx="2"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24C93"/>
    <a:srgbClr val="FBF9D4"/>
    <a:srgbClr val="FCEEE4"/>
    <a:srgbClr val="99CB38"/>
    <a:srgbClr val="61953D"/>
    <a:srgbClr val="4476A1"/>
    <a:srgbClr val="749B00"/>
    <a:srgbClr val="537BFF"/>
    <a:srgbClr val="84B0D5"/>
    <a:srgbClr val="7FF3F9"/>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浅色样式 2 - 强调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35758FB7-9AC5-4552-8A53-C91805E547FA}" styleName="主题样式 1 - 强调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5A111915-BE36-4E01-A7E5-04B1672EAD32}" styleName="浅色样式 2 - 强调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D113A9D2-9D6B-4929-AA2D-F23B5EE8CBE7}" styleName="主题样式 2 - 强调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4994" autoAdjust="0"/>
    <p:restoredTop sz="82342" autoAdjust="0"/>
  </p:normalViewPr>
  <p:slideViewPr>
    <p:cSldViewPr snapToGrid="0">
      <p:cViewPr varScale="1">
        <p:scale>
          <a:sx n="89" d="100"/>
          <a:sy n="89" d="100"/>
        </p:scale>
        <p:origin x="-1464" y="-96"/>
      </p:cViewPr>
      <p:guideLst>
        <p:guide orient="horz" pos="2160"/>
        <p:guide pos="2880"/>
      </p:guideLst>
    </p:cSldViewPr>
  </p:slideViewPr>
  <p:outlineViewPr>
    <p:cViewPr>
      <p:scale>
        <a:sx n="33" d="100"/>
        <a:sy n="33" d="100"/>
      </p:scale>
      <p:origin x="0" y="-3126"/>
    </p:cViewPr>
  </p:outlineViewPr>
  <p:notesTextViewPr>
    <p:cViewPr>
      <p:scale>
        <a:sx n="1" d="1"/>
        <a:sy n="1" d="1"/>
      </p:scale>
      <p:origin x="0" y="0"/>
    </p:cViewPr>
  </p:notesTextViewPr>
  <p:sorterViewPr>
    <p:cViewPr>
      <p:scale>
        <a:sx n="100" d="100"/>
        <a:sy n="100" d="100"/>
      </p:scale>
      <p:origin x="0" y="0"/>
    </p:cViewPr>
  </p:sorterViewPr>
  <p:notesViewPr>
    <p:cSldViewPr snapToGrid="0">
      <p:cViewPr varScale="1">
        <p:scale>
          <a:sx n="57" d="100"/>
          <a:sy n="57" d="100"/>
        </p:scale>
        <p:origin x="2832" y="66"/>
      </p:cViewPr>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commentAuthors" Target="commentAuthor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49157"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1049158"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E4DD8F5-C46F-4117-8EDE-6856FA8F516A}" type="datetimeFigureOut">
              <a:rPr lang="zh-CN" altLang="en-US" smtClean="0"/>
              <a:pPr/>
              <a:t>2017/12/10</a:t>
            </a:fld>
            <a:endParaRPr lang="zh-CN" altLang="en-US"/>
          </a:p>
        </p:txBody>
      </p:sp>
      <p:sp>
        <p:nvSpPr>
          <p:cNvPr id="1049159" name="幻灯片图像占位符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1049160"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1049161"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1049162"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515120E-73CA-453F-AC2E-53572C662F78}" type="slidenum">
              <a:rPr lang="zh-CN" altLang="en-US" smtClean="0"/>
              <a:pPr/>
              <a:t>‹#›</a:t>
            </a:fld>
            <a:endParaRPr lang="zh-CN" altLang="en-US"/>
          </a:p>
        </p:txBody>
      </p:sp>
    </p:spTree>
    <p:extLst>
      <p:ext uri="{BB962C8B-B14F-4D97-AF65-F5344CB8AC3E}">
        <p14:creationId xmlns="" xmlns:p14="http://schemas.microsoft.com/office/powerpoint/2010/main" val="254042634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88" name="幻灯片图像占位符 1"/>
          <p:cNvSpPr>
            <a:spLocks noGrp="1" noRot="1" noChangeAspect="1"/>
          </p:cNvSpPr>
          <p:nvPr>
            <p:ph type="sldImg"/>
          </p:nvPr>
        </p:nvSpPr>
        <p:spPr>
          <a:xfrm>
            <a:off x="1371600" y="1143000"/>
            <a:ext cx="4114800" cy="3086100"/>
          </a:xfrm>
        </p:spPr>
      </p:sp>
      <p:sp>
        <p:nvSpPr>
          <p:cNvPr id="1048689" name="备注占位符 2"/>
          <p:cNvSpPr>
            <a:spLocks noGrp="1"/>
          </p:cNvSpPr>
          <p:nvPr>
            <p:ph type="body" idx="1"/>
          </p:nvPr>
        </p:nvSpPr>
        <p:spPr/>
        <p:txBody>
          <a:bodyPr/>
          <a:lstStyle/>
          <a:p>
            <a:endParaRPr lang="zh-CN" altLang="en-US" dirty="0"/>
          </a:p>
        </p:txBody>
      </p:sp>
      <p:sp>
        <p:nvSpPr>
          <p:cNvPr id="1048690" name="灯片编号占位符 3"/>
          <p:cNvSpPr>
            <a:spLocks noGrp="1"/>
          </p:cNvSpPr>
          <p:nvPr>
            <p:ph type="sldNum" sz="quarter" idx="10"/>
          </p:nvPr>
        </p:nvSpPr>
        <p:spPr/>
        <p:txBody>
          <a:bodyPr/>
          <a:lstStyle/>
          <a:p>
            <a:fld id="{E515120E-73CA-453F-AC2E-53572C662F78}" type="slidenum">
              <a:rPr lang="zh-CN" altLang="en-US" smtClean="0"/>
              <a:pPr/>
              <a:t>1</a:t>
            </a:fld>
            <a:endParaRPr lang="zh-CN" altLang="en-US"/>
          </a:p>
        </p:txBody>
      </p:sp>
    </p:spTree>
    <p:extLst>
      <p:ext uri="{BB962C8B-B14F-4D97-AF65-F5344CB8AC3E}">
        <p14:creationId xmlns="" xmlns:p14="http://schemas.microsoft.com/office/powerpoint/2010/main" val="209911548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首页">
    <p:spTree>
      <p:nvGrpSpPr>
        <p:cNvPr id="1" name=""/>
        <p:cNvGrpSpPr/>
        <p:nvPr/>
      </p:nvGrpSpPr>
      <p:grpSpPr>
        <a:xfrm>
          <a:off x="0" y="0"/>
          <a:ext cx="0" cy="0"/>
          <a:chOff x="0" y="0"/>
          <a:chExt cx="0" cy="0"/>
        </a:xfrm>
      </p:grpSpPr>
      <p:sp>
        <p:nvSpPr>
          <p:cNvPr id="1048581" name="日期占位符 1"/>
          <p:cNvSpPr>
            <a:spLocks noGrp="1"/>
          </p:cNvSpPr>
          <p:nvPr>
            <p:ph type="dt" sz="half" idx="10"/>
          </p:nvPr>
        </p:nvSpPr>
        <p:spPr/>
        <p:txBody>
          <a:bodyPr/>
          <a:lstStyle/>
          <a:p>
            <a:fld id="{B7DA77CA-4D20-4BE3-A822-01670164F680}" type="datetimeFigureOut">
              <a:rPr lang="zh-CN" altLang="en-US" smtClean="0"/>
              <a:pPr/>
              <a:t>2017/12/10</a:t>
            </a:fld>
            <a:endParaRPr lang="zh-CN" altLang="en-US"/>
          </a:p>
        </p:txBody>
      </p:sp>
      <p:sp>
        <p:nvSpPr>
          <p:cNvPr id="1048582" name="页脚占位符 2"/>
          <p:cNvSpPr>
            <a:spLocks noGrp="1"/>
          </p:cNvSpPr>
          <p:nvPr>
            <p:ph type="ftr" sz="quarter" idx="11"/>
          </p:nvPr>
        </p:nvSpPr>
        <p:spPr/>
        <p:txBody>
          <a:bodyPr/>
          <a:lstStyle/>
          <a:p>
            <a:endParaRPr lang="zh-CN" altLang="en-US"/>
          </a:p>
        </p:txBody>
      </p:sp>
      <p:sp>
        <p:nvSpPr>
          <p:cNvPr id="1048583" name="灯片编号占位符 3"/>
          <p:cNvSpPr>
            <a:spLocks noGrp="1"/>
          </p:cNvSpPr>
          <p:nvPr>
            <p:ph type="sldNum" sz="quarter" idx="12"/>
          </p:nvPr>
        </p:nvSpPr>
        <p:spPr/>
        <p:txBody>
          <a:bodyPr/>
          <a:lstStyle/>
          <a:p>
            <a:fld id="{7140D5AC-88A2-4B42-82B2-21B018D8E79C}" type="slidenum">
              <a:rPr lang="zh-CN" altLang="en-US" smtClean="0"/>
              <a:pPr/>
              <a:t>‹#›</a:t>
            </a:fld>
            <a:endParaRPr lang="zh-CN" altLang="en-US"/>
          </a:p>
        </p:txBody>
      </p:sp>
      <p:cxnSp>
        <p:nvCxnSpPr>
          <p:cNvPr id="3" name="直接连接符 2"/>
          <p:cNvCxnSpPr/>
          <p:nvPr userDrawn="1"/>
        </p:nvCxnSpPr>
        <p:spPr>
          <a:xfrm>
            <a:off x="0" y="708350"/>
            <a:ext cx="8250148" cy="0"/>
          </a:xfrm>
          <a:prstGeom prst="line">
            <a:avLst/>
          </a:prstGeom>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第一节">
    <p:spTree>
      <p:nvGrpSpPr>
        <p:cNvPr id="1" name=""/>
        <p:cNvGrpSpPr/>
        <p:nvPr/>
      </p:nvGrpSpPr>
      <p:grpSpPr>
        <a:xfrm>
          <a:off x="0" y="0"/>
          <a:ext cx="0" cy="0"/>
          <a:chOff x="0" y="0"/>
          <a:chExt cx="0" cy="0"/>
        </a:xfrm>
      </p:grpSpPr>
      <p:sp>
        <p:nvSpPr>
          <p:cNvPr id="1048581" name="日期占位符 1"/>
          <p:cNvSpPr>
            <a:spLocks noGrp="1"/>
          </p:cNvSpPr>
          <p:nvPr>
            <p:ph type="dt" sz="half" idx="10"/>
          </p:nvPr>
        </p:nvSpPr>
        <p:spPr/>
        <p:txBody>
          <a:bodyPr/>
          <a:lstStyle/>
          <a:p>
            <a:fld id="{B7DA77CA-4D20-4BE3-A822-01670164F680}" type="datetimeFigureOut">
              <a:rPr lang="zh-CN" altLang="en-US" smtClean="0"/>
              <a:pPr/>
              <a:t>2017/12/10</a:t>
            </a:fld>
            <a:endParaRPr lang="zh-CN" altLang="en-US"/>
          </a:p>
        </p:txBody>
      </p:sp>
      <p:sp>
        <p:nvSpPr>
          <p:cNvPr id="1048582" name="页脚占位符 2"/>
          <p:cNvSpPr>
            <a:spLocks noGrp="1"/>
          </p:cNvSpPr>
          <p:nvPr>
            <p:ph type="ftr" sz="quarter" idx="11"/>
          </p:nvPr>
        </p:nvSpPr>
        <p:spPr/>
        <p:txBody>
          <a:bodyPr/>
          <a:lstStyle/>
          <a:p>
            <a:endParaRPr lang="zh-CN" altLang="en-US"/>
          </a:p>
        </p:txBody>
      </p:sp>
      <p:sp>
        <p:nvSpPr>
          <p:cNvPr id="1048583" name="灯片编号占位符 3"/>
          <p:cNvSpPr>
            <a:spLocks noGrp="1"/>
          </p:cNvSpPr>
          <p:nvPr>
            <p:ph type="sldNum" sz="quarter" idx="12"/>
          </p:nvPr>
        </p:nvSpPr>
        <p:spPr/>
        <p:txBody>
          <a:bodyPr/>
          <a:lstStyle/>
          <a:p>
            <a:fld id="{7140D5AC-88A2-4B42-82B2-21B018D8E79C}" type="slidenum">
              <a:rPr lang="zh-CN" altLang="en-US" smtClean="0"/>
              <a:pPr/>
              <a:t>‹#›</a:t>
            </a:fld>
            <a:endParaRPr lang="zh-CN" altLang="en-US"/>
          </a:p>
        </p:txBody>
      </p:sp>
      <p:cxnSp>
        <p:nvCxnSpPr>
          <p:cNvPr id="3" name="直接连接符 2"/>
          <p:cNvCxnSpPr/>
          <p:nvPr userDrawn="1"/>
        </p:nvCxnSpPr>
        <p:spPr>
          <a:xfrm>
            <a:off x="0" y="708350"/>
            <a:ext cx="8250148" cy="0"/>
          </a:xfrm>
          <a:prstGeom prst="line">
            <a:avLst/>
          </a:prstGeom>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9" name="文本框 8"/>
          <p:cNvSpPr txBox="1"/>
          <p:nvPr userDrawn="1"/>
        </p:nvSpPr>
        <p:spPr>
          <a:xfrm>
            <a:off x="3130550" y="185130"/>
            <a:ext cx="6017994" cy="523220"/>
          </a:xfrm>
          <a:prstGeom prst="rect">
            <a:avLst/>
          </a:prstGeom>
          <a:noFill/>
        </p:spPr>
        <p:txBody>
          <a:bodyPr wrap="none" rtlCol="0">
            <a:spAutoFit/>
          </a:bodyPr>
          <a:lstStyle>
            <a:defPPr>
              <a:defRPr lang="zh-CN"/>
            </a:defPPr>
            <a:lvl1pPr>
              <a:defRPr sz="3200" b="1">
                <a:ln w="9525">
                  <a:solidFill>
                    <a:schemeClr val="bg1"/>
                  </a:solidFill>
                  <a:prstDash val="solid"/>
                </a:ln>
                <a:solidFill>
                  <a:srgbClr val="002060"/>
                </a:solidFill>
                <a:effectLst>
                  <a:outerShdw blurRad="12700" dist="38100" dir="2700000" algn="tl" rotWithShape="0">
                    <a:schemeClr val="accent5">
                      <a:lumMod val="60000"/>
                      <a:lumOff val="40000"/>
                    </a:schemeClr>
                  </a:outerShdw>
                </a:effectLst>
                <a:latin typeface="华文行楷" panose="02010800040101010101" pitchFamily="2" charset="-122"/>
                <a:ea typeface="华文行楷" panose="02010800040101010101" pitchFamily="2" charset="-122"/>
              </a:defRPr>
            </a:lvl1pPr>
          </a:lstStyle>
          <a:p>
            <a:r>
              <a:rPr lang="zh-CN" altLang="en-US" sz="2800" dirty="0" smtClean="0"/>
              <a:t>第一节 旅游公共关系工作的基本职能</a:t>
            </a:r>
            <a:endParaRPr lang="zh-CN" altLang="en-US" sz="2800" dirty="0"/>
          </a:p>
        </p:txBody>
      </p:sp>
    </p:spTree>
    <p:extLst>
      <p:ext uri="{BB962C8B-B14F-4D97-AF65-F5344CB8AC3E}">
        <p14:creationId xmlns="" xmlns:p14="http://schemas.microsoft.com/office/powerpoint/2010/main" val="450653823"/>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案例">
    <p:spTree>
      <p:nvGrpSpPr>
        <p:cNvPr id="1" name=""/>
        <p:cNvGrpSpPr/>
        <p:nvPr/>
      </p:nvGrpSpPr>
      <p:grpSpPr>
        <a:xfrm>
          <a:off x="0" y="0"/>
          <a:ext cx="0" cy="0"/>
          <a:chOff x="0" y="0"/>
          <a:chExt cx="0" cy="0"/>
        </a:xfrm>
      </p:grpSpPr>
      <p:cxnSp>
        <p:nvCxnSpPr>
          <p:cNvPr id="3" name="直接连接符 2"/>
          <p:cNvCxnSpPr/>
          <p:nvPr userDrawn="1"/>
        </p:nvCxnSpPr>
        <p:spPr>
          <a:xfrm>
            <a:off x="0" y="708350"/>
            <a:ext cx="8250148" cy="0"/>
          </a:xfrm>
          <a:prstGeom prst="line">
            <a:avLst/>
          </a:prstGeom>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9" name="文本框 8"/>
          <p:cNvSpPr txBox="1"/>
          <p:nvPr userDrawn="1"/>
        </p:nvSpPr>
        <p:spPr>
          <a:xfrm>
            <a:off x="3130550" y="185130"/>
            <a:ext cx="6017994" cy="523220"/>
          </a:xfrm>
          <a:prstGeom prst="rect">
            <a:avLst/>
          </a:prstGeom>
          <a:noFill/>
        </p:spPr>
        <p:txBody>
          <a:bodyPr wrap="none" rtlCol="0">
            <a:spAutoFit/>
          </a:bodyPr>
          <a:lstStyle>
            <a:defPPr>
              <a:defRPr lang="zh-CN"/>
            </a:defPPr>
            <a:lvl1pPr>
              <a:defRPr sz="3200" b="1">
                <a:ln w="9525">
                  <a:solidFill>
                    <a:schemeClr val="bg1"/>
                  </a:solidFill>
                  <a:prstDash val="solid"/>
                </a:ln>
                <a:solidFill>
                  <a:srgbClr val="002060"/>
                </a:solidFill>
                <a:effectLst>
                  <a:outerShdw blurRad="12700" dist="38100" dir="2700000" algn="tl" rotWithShape="0">
                    <a:schemeClr val="accent5">
                      <a:lumMod val="60000"/>
                      <a:lumOff val="40000"/>
                    </a:schemeClr>
                  </a:outerShdw>
                </a:effectLst>
                <a:latin typeface="华文行楷" panose="02010800040101010101" pitchFamily="2" charset="-122"/>
                <a:ea typeface="华文行楷" panose="02010800040101010101" pitchFamily="2" charset="-122"/>
              </a:defRPr>
            </a:lvl1pPr>
          </a:lstStyle>
          <a:p>
            <a:r>
              <a:rPr lang="zh-CN" altLang="en-US" sz="2800" dirty="0" smtClean="0"/>
              <a:t>第一节 旅游公共关系工作的基本职能</a:t>
            </a:r>
            <a:endParaRPr lang="zh-CN" altLang="en-US" sz="2800" dirty="0"/>
          </a:p>
        </p:txBody>
      </p:sp>
      <p:pic>
        <p:nvPicPr>
          <p:cNvPr id="8" name="图片 7"/>
          <p:cNvPicPr>
            <a:picLocks noChangeAspect="1"/>
          </p:cNvPicPr>
          <p:nvPr userDrawn="1"/>
        </p:nvPicPr>
        <p:blipFill>
          <a:blip r:embed="rId2"/>
          <a:stretch>
            <a:fillRect/>
          </a:stretch>
        </p:blipFill>
        <p:spPr>
          <a:xfrm>
            <a:off x="546100" y="1117600"/>
            <a:ext cx="8089900" cy="5671874"/>
          </a:xfrm>
          <a:prstGeom prst="rect">
            <a:avLst/>
          </a:prstGeom>
          <a:solidFill>
            <a:srgbClr val="FFFFFF">
              <a:shade val="85000"/>
            </a:srgbClr>
          </a:solidFill>
          <a:ln w="88900" cap="sq">
            <a:solidFill>
              <a:srgbClr val="FBF9D4"/>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 xmlns:p14="http://schemas.microsoft.com/office/powerpoint/2010/main" val="570356877"/>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D42271BA-901A-4888-9615-66CCB48A214E}" type="slidenum">
              <a:rPr lang="en-US" altLang="zh-CN"/>
              <a:pPr/>
              <a:t>‹#›</a:t>
            </a:fld>
            <a:endParaRPr lang="en-US" altLang="zh-CN"/>
          </a:p>
        </p:txBody>
      </p:sp>
    </p:spTree>
    <p:extLst>
      <p:ext uri="{BB962C8B-B14F-4D97-AF65-F5344CB8AC3E}">
        <p14:creationId xmlns="" xmlns:p14="http://schemas.microsoft.com/office/powerpoint/2010/main" val="2775739649"/>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6">
            <a:lum/>
          </a:blip>
          <a:srcRect/>
          <a:stretch>
            <a:fillRect/>
          </a:stretch>
        </a:blipFill>
        <a:effectLst/>
      </p:bgPr>
    </p:bg>
    <p:spTree>
      <p:nvGrpSpPr>
        <p:cNvPr id="1" name=""/>
        <p:cNvGrpSpPr/>
        <p:nvPr/>
      </p:nvGrpSpPr>
      <p:grpSpPr>
        <a:xfrm>
          <a:off x="0" y="0"/>
          <a:ext cx="0" cy="0"/>
          <a:chOff x="0" y="0"/>
          <a:chExt cx="0" cy="0"/>
        </a:xfrm>
      </p:grpSpPr>
      <p:sp>
        <p:nvSpPr>
          <p:cNvPr id="1048576" name="标题占位符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1048577" name="文本占位符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1048578" name="日期占位符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7DA77CA-4D20-4BE3-A822-01670164F680}" type="datetimeFigureOut">
              <a:rPr lang="zh-CN" altLang="en-US" smtClean="0"/>
              <a:pPr/>
              <a:t>2017/12/10</a:t>
            </a:fld>
            <a:endParaRPr lang="zh-CN" altLang="en-US"/>
          </a:p>
        </p:txBody>
      </p:sp>
      <p:sp>
        <p:nvSpPr>
          <p:cNvPr id="1048579" name="页脚占位符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1048580" name="灯片编号占位符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140D5AC-88A2-4B42-82B2-21B018D8E79C}"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67" r:id="rId1"/>
    <p:sldLayoutId id="2147483668" r:id="rId2"/>
    <p:sldLayoutId id="2147483670" r:id="rId3"/>
    <p:sldLayoutId id="2147483669" r:id="rId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592132" y="1032735"/>
            <a:ext cx="6508376" cy="4370427"/>
          </a:xfrm>
          <a:prstGeom prst="rect">
            <a:avLst/>
          </a:prstGeom>
        </p:spPr>
        <p:txBody>
          <a:bodyPr wrap="square">
            <a:spAutoFit/>
          </a:bodyPr>
          <a:lstStyle/>
          <a:p>
            <a:pPr marR="650081">
              <a:spcBef>
                <a:spcPts val="900"/>
              </a:spcBef>
              <a:spcAft>
                <a:spcPts val="900"/>
              </a:spcAft>
            </a:pPr>
            <a:r>
              <a:rPr lang="zh-CN" altLang="en-US" sz="6200" b="1" kern="100" dirty="0" smtClean="0">
                <a:ln w="9525">
                  <a:solidFill>
                    <a:schemeClr val="bg1"/>
                  </a:solidFill>
                  <a:prstDash val="solid"/>
                </a:ln>
                <a:solidFill>
                  <a:srgbClr val="FF0000"/>
                </a:solidFill>
                <a:effectLst>
                  <a:outerShdw blurRad="12700" dist="38100" dir="2700000" algn="tl" rotWithShape="0">
                    <a:schemeClr val="accent5">
                      <a:lumMod val="60000"/>
                      <a:lumOff val="40000"/>
                    </a:schemeClr>
                  </a:outerShdw>
                </a:effectLst>
                <a:latin typeface="宋体" pitchFamily="2" charset="-122"/>
                <a:ea typeface="华文行楷" pitchFamily="2" charset="-122"/>
              </a:rPr>
              <a:t>第十一章</a:t>
            </a:r>
            <a:endParaRPr lang="en-US" altLang="zh-CN" sz="6200" b="1" kern="100" dirty="0" smtClean="0">
              <a:ln w="9525">
                <a:solidFill>
                  <a:schemeClr val="bg1"/>
                </a:solidFill>
                <a:prstDash val="solid"/>
              </a:ln>
              <a:solidFill>
                <a:srgbClr val="FF0000"/>
              </a:solidFill>
              <a:effectLst>
                <a:outerShdw blurRad="12700" dist="38100" dir="2700000" algn="tl" rotWithShape="0">
                  <a:schemeClr val="accent5">
                    <a:lumMod val="60000"/>
                    <a:lumOff val="40000"/>
                  </a:schemeClr>
                </a:outerShdw>
              </a:effectLst>
              <a:latin typeface="宋体" pitchFamily="2" charset="-122"/>
              <a:ea typeface="华文行楷" pitchFamily="2" charset="-122"/>
            </a:endParaRPr>
          </a:p>
          <a:p>
            <a:pPr marR="650081">
              <a:spcBef>
                <a:spcPts val="900"/>
              </a:spcBef>
              <a:spcAft>
                <a:spcPts val="900"/>
              </a:spcAft>
            </a:pPr>
            <a:r>
              <a:rPr lang="zh-CN" altLang="en-US" sz="6200" b="1" kern="100" dirty="0" smtClean="0">
                <a:ln w="9525">
                  <a:solidFill>
                    <a:schemeClr val="bg1"/>
                  </a:solidFill>
                  <a:prstDash val="solid"/>
                </a:ln>
                <a:solidFill>
                  <a:srgbClr val="FF0000"/>
                </a:solidFill>
                <a:effectLst>
                  <a:outerShdw blurRad="12700" dist="38100" dir="2700000" algn="tl" rotWithShape="0">
                    <a:schemeClr val="accent5">
                      <a:lumMod val="60000"/>
                      <a:lumOff val="40000"/>
                    </a:schemeClr>
                  </a:outerShdw>
                </a:effectLst>
                <a:latin typeface="宋体" pitchFamily="2" charset="-122"/>
                <a:ea typeface="华文行楷" pitchFamily="2" charset="-122"/>
              </a:rPr>
              <a:t>电子商务与旅行社计调外联业务</a:t>
            </a:r>
            <a:r>
              <a:rPr lang="en-US" altLang="zh-CN" sz="6200" b="1" kern="100" dirty="0" smtClean="0">
                <a:ln w="9525">
                  <a:solidFill>
                    <a:schemeClr val="bg1"/>
                  </a:solidFill>
                  <a:prstDash val="solid"/>
                </a:ln>
                <a:solidFill>
                  <a:srgbClr val="FF0000"/>
                </a:solidFill>
                <a:effectLst>
                  <a:outerShdw blurRad="12700" dist="38100" dir="2700000" algn="tl" rotWithShape="0">
                    <a:schemeClr val="accent5">
                      <a:lumMod val="60000"/>
                      <a:lumOff val="40000"/>
                    </a:schemeClr>
                  </a:outerShdw>
                </a:effectLst>
                <a:latin typeface="宋体" pitchFamily="2" charset="-122"/>
                <a:ea typeface="华文行楷" pitchFamily="2" charset="-122"/>
              </a:rPr>
              <a:t>   </a:t>
            </a:r>
          </a:p>
          <a:p>
            <a:pPr marR="650081" algn="ctr">
              <a:spcBef>
                <a:spcPts val="900"/>
              </a:spcBef>
              <a:spcAft>
                <a:spcPts val="900"/>
              </a:spcAft>
            </a:pPr>
            <a:r>
              <a:rPr lang="zh-CN" altLang="en-US" sz="6200" b="1" kern="100" dirty="0" smtClean="0">
                <a:ln w="9525">
                  <a:solidFill>
                    <a:schemeClr val="bg1"/>
                  </a:solidFill>
                  <a:prstDash val="solid"/>
                </a:ln>
                <a:solidFill>
                  <a:srgbClr val="FF0000"/>
                </a:solidFill>
                <a:effectLst>
                  <a:outerShdw blurRad="12700" dist="38100" dir="2700000" algn="tl" rotWithShape="0">
                    <a:schemeClr val="accent5">
                      <a:lumMod val="60000"/>
                      <a:lumOff val="40000"/>
                    </a:schemeClr>
                  </a:outerShdw>
                </a:effectLst>
                <a:latin typeface="宋体" pitchFamily="2" charset="-122"/>
                <a:ea typeface="华文行楷" pitchFamily="2" charset="-122"/>
              </a:rPr>
              <a:t>     </a:t>
            </a:r>
            <a:endParaRPr lang="zh-CN" altLang="zh-CN" sz="6200" b="1" kern="100" dirty="0">
              <a:ln w="9525">
                <a:solidFill>
                  <a:schemeClr val="bg1"/>
                </a:solidFill>
                <a:prstDash val="solid"/>
              </a:ln>
              <a:solidFill>
                <a:srgbClr val="FF0000"/>
              </a:solidFill>
              <a:effectLst>
                <a:outerShdw blurRad="12700" dist="38100" dir="2700000" algn="tl" rotWithShape="0">
                  <a:schemeClr val="accent5">
                    <a:lumMod val="60000"/>
                    <a:lumOff val="40000"/>
                  </a:schemeClr>
                </a:outerShdw>
              </a:effectLst>
              <a:latin typeface="宋体" pitchFamily="2" charset="-122"/>
              <a:ea typeface="华文行楷" pitchFamily="2" charset="-122"/>
            </a:endParaRPr>
          </a:p>
        </p:txBody>
      </p:sp>
      <p:sp>
        <p:nvSpPr>
          <p:cNvPr id="6" name="文本框 5"/>
          <p:cNvSpPr txBox="1"/>
          <p:nvPr/>
        </p:nvSpPr>
        <p:spPr>
          <a:xfrm>
            <a:off x="2080472" y="3909968"/>
            <a:ext cx="4796338" cy="553998"/>
          </a:xfrm>
          <a:prstGeom prst="rect">
            <a:avLst/>
          </a:prstGeom>
          <a:noFill/>
        </p:spPr>
        <p:txBody>
          <a:bodyPr wrap="square" rtlCol="0">
            <a:spAutoFit/>
          </a:bodyPr>
          <a:lstStyle>
            <a:defPPr>
              <a:defRPr lang="zh-CN"/>
            </a:defPPr>
            <a:lvl1pPr>
              <a:defRPr sz="2400"/>
            </a:lvl1pPr>
          </a:lstStyle>
          <a:p>
            <a:pPr algn="ctr"/>
            <a:r>
              <a:rPr lang="zh-CN" altLang="en-US" sz="3000" dirty="0">
                <a:latin typeface="Adobe 楷体 Std R" panose="02020400000000000000" pitchFamily="18" charset="-122"/>
                <a:ea typeface="Adobe 楷体 Std R" panose="02020400000000000000" pitchFamily="18" charset="-122"/>
              </a:rPr>
              <a:t>   </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628650" y="398033"/>
            <a:ext cx="7886700" cy="5778930"/>
          </a:xfrm>
        </p:spPr>
        <p:txBody>
          <a:bodyPr/>
          <a:lstStyle/>
          <a:p>
            <a:r>
              <a:rPr lang="zh-CN" altLang="en-US" b="1" dirty="0" smtClean="0"/>
              <a:t>（二）旅游电子商务体系特点</a:t>
            </a:r>
            <a:endParaRPr lang="en-US" altLang="zh-CN" b="1" dirty="0" smtClean="0"/>
          </a:p>
          <a:p>
            <a:r>
              <a:rPr lang="en-US" altLang="zh-CN" b="1" dirty="0" smtClean="0"/>
              <a:t>1</a:t>
            </a:r>
            <a:r>
              <a:rPr lang="zh-CN" altLang="en-US" b="1" dirty="0" smtClean="0"/>
              <a:t>、时空无界性</a:t>
            </a:r>
            <a:endParaRPr lang="en-US" altLang="zh-CN" b="1" dirty="0" smtClean="0"/>
          </a:p>
          <a:p>
            <a:r>
              <a:rPr lang="zh-CN" altLang="en-US" sz="2000" b="1" dirty="0" smtClean="0"/>
              <a:t>实现随时随地经营的理想操作模式</a:t>
            </a:r>
            <a:endParaRPr lang="en-US" altLang="zh-CN" sz="2000" b="1" dirty="0" smtClean="0"/>
          </a:p>
          <a:p>
            <a:pPr>
              <a:buNone/>
            </a:pPr>
            <a:r>
              <a:rPr lang="en-US" altLang="zh-CN" b="1" dirty="0" smtClean="0"/>
              <a:t>  2</a:t>
            </a:r>
            <a:r>
              <a:rPr lang="zh-CN" altLang="en-US" b="1" dirty="0" smtClean="0"/>
              <a:t>、聚合性</a:t>
            </a:r>
            <a:endParaRPr lang="en-US" altLang="zh-CN" b="1" dirty="0" smtClean="0"/>
          </a:p>
          <a:p>
            <a:r>
              <a:rPr lang="zh-CN" altLang="en-US" sz="2000" b="1" dirty="0" smtClean="0"/>
              <a:t>电子商务体系如一张大网，将旅游各方面信息、资源集合，形成一个虚拟的巨大的市场空间。</a:t>
            </a:r>
            <a:endParaRPr lang="en-US" altLang="zh-CN" sz="2000" b="1" dirty="0" smtClean="0"/>
          </a:p>
          <a:p>
            <a:r>
              <a:rPr lang="en-US" altLang="zh-CN" b="1" dirty="0" smtClean="0"/>
              <a:t>3</a:t>
            </a:r>
            <a:r>
              <a:rPr lang="zh-CN" altLang="en-US" b="1" dirty="0" smtClean="0"/>
              <a:t>、直接性和高效性</a:t>
            </a:r>
            <a:endParaRPr lang="en-US" altLang="zh-CN" b="1" dirty="0" smtClean="0"/>
          </a:p>
          <a:p>
            <a:r>
              <a:rPr lang="zh-CN" altLang="en-US" sz="2000" b="1" dirty="0" smtClean="0"/>
              <a:t>旅游者与旅游企业直接接触，信息传递真实、快速，沟通效率极大</a:t>
            </a:r>
            <a:endParaRPr lang="en-US" altLang="zh-CN" sz="2000" b="1" dirty="0" smtClean="0"/>
          </a:p>
          <a:p>
            <a:pPr>
              <a:buNone/>
            </a:pPr>
            <a:r>
              <a:rPr lang="en-US" altLang="zh-CN" b="1" dirty="0" smtClean="0"/>
              <a:t>  4</a:t>
            </a:r>
            <a:r>
              <a:rPr lang="zh-CN" altLang="en-US" b="1" dirty="0" smtClean="0"/>
              <a:t>、经济性和联结经济性</a:t>
            </a:r>
            <a:endParaRPr lang="en-US" altLang="zh-CN" b="1" dirty="0" smtClean="0"/>
          </a:p>
          <a:p>
            <a:pPr>
              <a:buNone/>
            </a:pPr>
            <a:r>
              <a:rPr lang="zh-CN" altLang="en-US" sz="2000" b="1" dirty="0" smtClean="0"/>
              <a:t>    旅游电子商务的推行减少中间环节，交易直接快捷，成本大大降低；旅游企业不都不加入这个网络。</a:t>
            </a:r>
            <a:endParaRPr lang="zh-CN" altLang="en-US" sz="2000"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5" name="内容占位符 4"/>
          <p:cNvSpPr>
            <a:spLocks noGrp="1"/>
          </p:cNvSpPr>
          <p:nvPr>
            <p:ph idx="1"/>
          </p:nvPr>
        </p:nvSpPr>
        <p:spPr>
          <a:xfrm>
            <a:off x="628650" y="408791"/>
            <a:ext cx="7886700" cy="5768172"/>
          </a:xfrm>
        </p:spPr>
        <p:txBody>
          <a:bodyPr>
            <a:normAutofit fontScale="92500" lnSpcReduction="20000"/>
          </a:bodyPr>
          <a:lstStyle/>
          <a:p>
            <a:r>
              <a:rPr lang="zh-CN" altLang="en-US" b="1" dirty="0" smtClean="0"/>
              <a:t>（二）旅游电子商务体系的功能</a:t>
            </a:r>
            <a:endParaRPr lang="en-US" altLang="zh-CN" b="1" dirty="0" smtClean="0"/>
          </a:p>
          <a:p>
            <a:r>
              <a:rPr lang="zh-CN" altLang="en-US" b="1" dirty="0" smtClean="0">
                <a:solidFill>
                  <a:srgbClr val="FF0000"/>
                </a:solidFill>
              </a:rPr>
              <a:t>信息流：</a:t>
            </a:r>
            <a:r>
              <a:rPr lang="zh-CN" altLang="en-US" b="1" dirty="0" smtClean="0"/>
              <a:t>最重要、核心功能。</a:t>
            </a:r>
            <a:endParaRPr lang="en-US" altLang="zh-CN" b="1" dirty="0" smtClean="0"/>
          </a:p>
          <a:p>
            <a:r>
              <a:rPr lang="zh-CN" altLang="en-US" sz="2200" b="1" dirty="0" smtClean="0"/>
              <a:t>信息流是对其他流的导引、反映、控制，并且贯穿于开发的互联网电子商务系统、业内分销系统和企业内部管理系统中。如一个游客在网上预订一个旅行社线路产品，他的个人信息和预订信息存入旅行社系统中，他通过电子支付渠道，预付信息也传到旅行社；旅行社将旅游者信息传给交通、饭店、地接社等部门安排旅游活动，然后旅行社将行程信息给旅游者，旅游者开始旅游行程，相关食住行游娱购企业在预订信息指导下做好接待并提供准备。服务完成情况也将记录在内部管理系统中，与预订、变更、付款等记录对应后，最终完成。旅游者个人信息还会被存入旅游企业客户数据库中。</a:t>
            </a:r>
            <a:endParaRPr lang="en-US" altLang="zh-CN" b="1" dirty="0" smtClean="0"/>
          </a:p>
          <a:p>
            <a:r>
              <a:rPr lang="zh-CN" altLang="en-US" b="1" dirty="0" smtClean="0">
                <a:solidFill>
                  <a:srgbClr val="FF0000"/>
                </a:solidFill>
              </a:rPr>
              <a:t>资金流：</a:t>
            </a:r>
            <a:r>
              <a:rPr lang="en-US" altLang="zh-CN" b="1" dirty="0" smtClean="0"/>
              <a:t>CA</a:t>
            </a:r>
            <a:r>
              <a:rPr lang="zh-CN" altLang="en-US" b="1" dirty="0" smtClean="0"/>
              <a:t>认证中心权威机构的身份识别</a:t>
            </a:r>
            <a:endParaRPr lang="en-US" altLang="zh-CN" b="1" dirty="0" smtClean="0"/>
          </a:p>
          <a:p>
            <a:r>
              <a:rPr lang="zh-CN" altLang="en-US" b="1" dirty="0" smtClean="0">
                <a:solidFill>
                  <a:srgbClr val="FF0000"/>
                </a:solidFill>
              </a:rPr>
              <a:t>物流：</a:t>
            </a:r>
            <a:r>
              <a:rPr lang="zh-CN" altLang="en-US" sz="2200" b="1" dirty="0" smtClean="0"/>
              <a:t>电子票务出现</a:t>
            </a:r>
            <a:endParaRPr lang="en-US" altLang="zh-CN" sz="2200" b="1" dirty="0" smtClean="0"/>
          </a:p>
          <a:p>
            <a:r>
              <a:rPr lang="zh-CN" altLang="en-US" b="1" dirty="0" smtClean="0">
                <a:solidFill>
                  <a:srgbClr val="FF0000"/>
                </a:solidFill>
              </a:rPr>
              <a:t>旅游人员流：</a:t>
            </a:r>
            <a:endParaRPr lang="en-US" altLang="zh-CN" b="1" dirty="0" smtClean="0">
              <a:solidFill>
                <a:srgbClr val="FF0000"/>
              </a:solidFill>
            </a:endParaRPr>
          </a:p>
          <a:p>
            <a:r>
              <a:rPr lang="zh-CN" altLang="en-US" sz="2400" b="1" dirty="0" smtClean="0"/>
              <a:t>在旅游电子商务中，信息流、资金流、物流和旅游流四大功能有机配合，贯穿整个旅游活动的运作过程。</a:t>
            </a:r>
            <a:endParaRPr lang="en-US" altLang="zh-CN" sz="2400" b="1" dirty="0" smtClean="0"/>
          </a:p>
          <a:p>
            <a:r>
              <a:rPr lang="zh-CN" altLang="en-US" sz="2400" b="1" dirty="0" smtClean="0"/>
              <a:t>下图是以旅游者购买旅游产品为例，是一个旅游电子商务四大功能的完整的模型。</a:t>
            </a:r>
            <a:endParaRPr lang="en-US" altLang="zh-CN" sz="2400" b="1" dirty="0" smtClean="0"/>
          </a:p>
          <a:p>
            <a:endParaRPr lang="zh-CN" altLang="en-US" b="1"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2050" name="Picture 2"/>
          <p:cNvPicPr>
            <a:picLocks noGrp="1" noChangeAspect="1" noChangeArrowheads="1"/>
          </p:cNvPicPr>
          <p:nvPr>
            <p:ph idx="1"/>
          </p:nvPr>
        </p:nvPicPr>
        <p:blipFill>
          <a:blip r:embed="rId2"/>
          <a:srcRect/>
          <a:stretch>
            <a:fillRect/>
          </a:stretch>
        </p:blipFill>
        <p:spPr bwMode="auto">
          <a:xfrm>
            <a:off x="712105" y="1247887"/>
            <a:ext cx="7415071" cy="4660135"/>
          </a:xfrm>
          <a:prstGeom prst="rect">
            <a:avLst/>
          </a:prstGeom>
          <a:noFill/>
          <a:ln w="9525">
            <a:noFill/>
            <a:miter lim="800000"/>
            <a:headEnd/>
            <a:tailEnd/>
          </a:ln>
          <a:effectLst/>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628650" y="379562"/>
            <a:ext cx="7886700" cy="5797401"/>
          </a:xfrm>
        </p:spPr>
        <p:txBody>
          <a:bodyPr/>
          <a:lstStyle/>
          <a:p>
            <a:r>
              <a:rPr lang="zh-CN" altLang="en-US" b="1" dirty="0" smtClean="0"/>
              <a:t>三、我国旅游电子商务发展状况</a:t>
            </a:r>
            <a:endParaRPr lang="en-US" altLang="zh-CN" b="1" dirty="0" smtClean="0"/>
          </a:p>
          <a:p>
            <a:r>
              <a:rPr lang="zh-CN" altLang="en-US" sz="2600" b="1" dirty="0" smtClean="0"/>
              <a:t>（一）旅游电子商务成为旅行社转型发展重要推动力</a:t>
            </a:r>
            <a:endParaRPr lang="en-US" altLang="zh-CN" sz="2600" b="1" dirty="0" smtClean="0"/>
          </a:p>
          <a:p>
            <a:r>
              <a:rPr lang="zh-CN" altLang="en-US" sz="2600" b="1" dirty="0" smtClean="0"/>
              <a:t>（二）旅行社电子商务主要发展模式</a:t>
            </a:r>
            <a:endParaRPr lang="en-US" altLang="zh-CN" sz="2600" b="1" dirty="0" smtClean="0"/>
          </a:p>
          <a:p>
            <a:r>
              <a:rPr lang="zh-CN" altLang="en-US" sz="2600" b="1" dirty="0" smtClean="0"/>
              <a:t>四类旅游网站：门户、企业自建、政府、专业旅游营销网（这是旅行社电子商务的主要形式）。</a:t>
            </a:r>
            <a:endParaRPr lang="en-US" altLang="zh-CN" sz="2600" b="1" dirty="0" smtClean="0"/>
          </a:p>
          <a:p>
            <a:r>
              <a:rPr lang="zh-CN" altLang="en-US" sz="2600" b="1" dirty="0" smtClean="0"/>
              <a:t>我国旅行社电子商务发展模式：</a:t>
            </a:r>
            <a:endParaRPr lang="en-US" altLang="zh-CN" sz="2600" b="1" dirty="0" smtClean="0"/>
          </a:p>
          <a:p>
            <a:r>
              <a:rPr lang="en-US" altLang="zh-CN" sz="2600" b="1" dirty="0" smtClean="0"/>
              <a:t>B2C</a:t>
            </a:r>
            <a:r>
              <a:rPr lang="zh-CN" altLang="en-US" sz="2600" b="1" dirty="0" smtClean="0"/>
              <a:t>：商对客</a:t>
            </a:r>
            <a:endParaRPr lang="en-US" altLang="zh-CN" sz="2600" b="1" dirty="0" smtClean="0"/>
          </a:p>
          <a:p>
            <a:r>
              <a:rPr lang="en-US" altLang="zh-CN" sz="2600" b="1" dirty="0" smtClean="0"/>
              <a:t>B2B</a:t>
            </a:r>
            <a:r>
              <a:rPr lang="zh-CN" altLang="en-US" sz="2600" b="1" dirty="0" smtClean="0"/>
              <a:t>：商对商</a:t>
            </a:r>
            <a:endParaRPr lang="en-US" altLang="zh-CN" sz="2600" b="1" dirty="0" smtClean="0"/>
          </a:p>
          <a:p>
            <a:r>
              <a:rPr lang="en-US" altLang="zh-CN" sz="2600" b="1" dirty="0" smtClean="0"/>
              <a:t>020</a:t>
            </a:r>
            <a:r>
              <a:rPr lang="zh-CN" altLang="en-US" sz="2600" b="1" dirty="0" smtClean="0"/>
              <a:t>：线上线下相结合</a:t>
            </a:r>
            <a:endParaRPr lang="zh-CN" altLang="en-US" sz="2600" b="1"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628650" y="387275"/>
            <a:ext cx="7886700" cy="5789688"/>
          </a:xfrm>
        </p:spPr>
        <p:txBody>
          <a:bodyPr>
            <a:normAutofit/>
          </a:bodyPr>
          <a:lstStyle/>
          <a:p>
            <a:r>
              <a:rPr lang="zh-CN" altLang="en-US" b="1" dirty="0" smtClean="0"/>
              <a:t>①时下最火的</a:t>
            </a:r>
            <a:r>
              <a:rPr lang="en-US" altLang="zh-CN" b="1" dirty="0" smtClean="0"/>
              <a:t>O2O</a:t>
            </a:r>
            <a:r>
              <a:rPr lang="zh-CN" altLang="en-US" b="1" dirty="0" smtClean="0"/>
              <a:t>，简单来说是我成立个公司，你来下单，但是你要亲自来取，比如大众点评、美团；</a:t>
            </a:r>
          </a:p>
          <a:p>
            <a:r>
              <a:rPr lang="zh-CN" altLang="en-US" b="1" dirty="0" smtClean="0"/>
              <a:t/>
            </a:r>
            <a:br>
              <a:rPr lang="zh-CN" altLang="en-US" b="1" dirty="0" smtClean="0"/>
            </a:br>
            <a:r>
              <a:rPr lang="zh-CN" altLang="en-US" b="1" dirty="0" smtClean="0"/>
              <a:t>②</a:t>
            </a:r>
            <a:r>
              <a:rPr lang="en-US" altLang="zh-CN" b="1" dirty="0" smtClean="0"/>
              <a:t>C2C</a:t>
            </a:r>
            <a:r>
              <a:rPr lang="zh-CN" altLang="en-US" b="1" dirty="0" smtClean="0"/>
              <a:t>，就是我个人卖东西，你来买，比如淘宝；</a:t>
            </a:r>
            <a:br>
              <a:rPr lang="zh-CN" altLang="en-US" b="1" dirty="0" smtClean="0"/>
            </a:br>
            <a:r>
              <a:rPr lang="zh-CN" altLang="en-US" b="1" dirty="0" smtClean="0"/>
              <a:t/>
            </a:r>
            <a:br>
              <a:rPr lang="zh-CN" altLang="en-US" b="1" dirty="0" smtClean="0"/>
            </a:br>
            <a:r>
              <a:rPr lang="zh-CN" altLang="en-US" b="1" dirty="0" smtClean="0"/>
              <a:t>③</a:t>
            </a:r>
            <a:r>
              <a:rPr lang="en-US" altLang="zh-CN" b="1" dirty="0" smtClean="0"/>
              <a:t>B2C</a:t>
            </a:r>
            <a:r>
              <a:rPr lang="zh-CN" altLang="en-US" b="1" dirty="0" smtClean="0"/>
              <a:t>，就是我成立公司来卖东西，比如京东；</a:t>
            </a:r>
            <a:br>
              <a:rPr lang="zh-CN" altLang="en-US" b="1" dirty="0" smtClean="0"/>
            </a:br>
            <a:r>
              <a:rPr lang="zh-CN" altLang="en-US" b="1" dirty="0" smtClean="0"/>
              <a:t/>
            </a:r>
            <a:br>
              <a:rPr lang="zh-CN" altLang="en-US" b="1" dirty="0" smtClean="0"/>
            </a:br>
            <a:endParaRPr lang="zh-CN" altLang="en-US" b="1" dirty="0" smtClean="0"/>
          </a:p>
          <a:p>
            <a:r>
              <a:rPr lang="zh-CN" altLang="en-US" b="1" dirty="0" smtClean="0"/>
              <a:t>④</a:t>
            </a:r>
            <a:r>
              <a:rPr lang="en-US" altLang="zh-CN" b="1" dirty="0" smtClean="0"/>
              <a:t>B2B</a:t>
            </a:r>
            <a:r>
              <a:rPr lang="zh-CN" altLang="en-US" b="1" dirty="0" smtClean="0"/>
              <a:t>，你也成立公司，来我公司批发东西，</a:t>
            </a:r>
            <a:r>
              <a:rPr lang="zh-CN" altLang="en-US" b="1" smtClean="0"/>
              <a:t>比如阿里巴巴</a:t>
            </a:r>
            <a:endParaRPr lang="zh-CN" altLang="en-US" b="1" dirty="0" smtClean="0"/>
          </a:p>
          <a:p>
            <a:r>
              <a:rPr lang="zh-CN" altLang="en-US" dirty="0" smtClean="0"/>
              <a:t/>
            </a:r>
            <a:br>
              <a:rPr lang="zh-CN" altLang="en-US" dirty="0" smtClean="0"/>
            </a:br>
            <a:endParaRPr lang="zh-CN" altLang="en-US"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28650" y="983411"/>
            <a:ext cx="7886700" cy="379564"/>
          </a:xfrm>
        </p:spPr>
        <p:txBody>
          <a:bodyPr>
            <a:normAutofit fontScale="90000"/>
          </a:bodyPr>
          <a:lstStyle/>
          <a:p>
            <a:r>
              <a:rPr lang="zh-CN" altLang="en-US" sz="4000" b="1" dirty="0" smtClean="0"/>
              <a:t>第二节</a:t>
            </a:r>
            <a:r>
              <a:rPr lang="en-US" sz="4000" b="1" dirty="0" smtClean="0"/>
              <a:t>  </a:t>
            </a:r>
            <a:r>
              <a:rPr lang="zh-CN" altLang="en-US" sz="4000" b="1" dirty="0" smtClean="0"/>
              <a:t>旅行社电子商务信息管理系统中的计调与外联业务</a:t>
            </a:r>
            <a:r>
              <a:rPr lang="zh-CN" altLang="en-US" dirty="0" smtClean="0"/>
              <a:t/>
            </a:r>
            <a:br>
              <a:rPr lang="zh-CN" altLang="en-US" dirty="0" smtClean="0"/>
            </a:br>
            <a:endParaRPr lang="zh-CN" altLang="en-US" dirty="0"/>
          </a:p>
        </p:txBody>
      </p:sp>
      <p:sp>
        <p:nvSpPr>
          <p:cNvPr id="3" name="内容占位符 2"/>
          <p:cNvSpPr>
            <a:spLocks noGrp="1"/>
          </p:cNvSpPr>
          <p:nvPr>
            <p:ph idx="1"/>
          </p:nvPr>
        </p:nvSpPr>
        <p:spPr>
          <a:xfrm>
            <a:off x="628650" y="1535502"/>
            <a:ext cx="7886700" cy="4641461"/>
          </a:xfrm>
        </p:spPr>
        <p:txBody>
          <a:bodyPr>
            <a:normAutofit fontScale="85000" lnSpcReduction="20000"/>
          </a:bodyPr>
          <a:lstStyle/>
          <a:p>
            <a:r>
              <a:rPr lang="zh-CN" altLang="en-US" b="1" dirty="0" smtClean="0"/>
              <a:t>一、旅行社电子商务信息管理系统</a:t>
            </a:r>
            <a:endParaRPr lang="zh-CN" altLang="en-US" dirty="0" smtClean="0"/>
          </a:p>
          <a:p>
            <a:r>
              <a:rPr lang="zh-CN" altLang="en-US" b="1" dirty="0" smtClean="0"/>
              <a:t>（一）系统结构</a:t>
            </a:r>
          </a:p>
          <a:p>
            <a:r>
              <a:rPr lang="en-US" altLang="zh-CN" b="1" dirty="0" smtClean="0"/>
              <a:t>1</a:t>
            </a:r>
            <a:r>
              <a:rPr lang="zh-CN" altLang="en-US" b="1" dirty="0" smtClean="0"/>
              <a:t>．旅游信息管理子系统</a:t>
            </a:r>
          </a:p>
          <a:p>
            <a:r>
              <a:rPr lang="en-US" altLang="zh-CN" b="1" dirty="0" smtClean="0"/>
              <a:t>2</a:t>
            </a:r>
            <a:r>
              <a:rPr lang="zh-CN" altLang="en-US" b="1" dirty="0" smtClean="0"/>
              <a:t>．外联子系统</a:t>
            </a:r>
            <a:r>
              <a:rPr lang="en-US" altLang="zh-CN" b="1" dirty="0" smtClean="0"/>
              <a:t>:</a:t>
            </a:r>
            <a:r>
              <a:rPr lang="zh-CN" altLang="en-US" b="1" dirty="0" smtClean="0"/>
              <a:t>旅游产品设计与营销</a:t>
            </a:r>
          </a:p>
          <a:p>
            <a:r>
              <a:rPr lang="en-US" altLang="zh-CN" b="1" dirty="0" smtClean="0"/>
              <a:t>3</a:t>
            </a:r>
            <a:r>
              <a:rPr lang="zh-CN" altLang="en-US" b="1" dirty="0" smtClean="0"/>
              <a:t>．计划调度子系统</a:t>
            </a:r>
            <a:r>
              <a:rPr lang="en-US" altLang="zh-CN" b="1" dirty="0" smtClean="0"/>
              <a:t>: </a:t>
            </a:r>
            <a:r>
              <a:rPr lang="zh-CN" altLang="en-US" b="1" dirty="0" smtClean="0"/>
              <a:t>计划、调度、预订、查询</a:t>
            </a:r>
          </a:p>
          <a:p>
            <a:r>
              <a:rPr lang="en-US" altLang="zh-CN" b="1" dirty="0" smtClean="0"/>
              <a:t>4</a:t>
            </a:r>
            <a:r>
              <a:rPr lang="zh-CN" altLang="en-US" b="1" dirty="0" smtClean="0"/>
              <a:t>．导游管理子系统：导游基本情况管理和导游人员业务管理；</a:t>
            </a:r>
          </a:p>
          <a:p>
            <a:r>
              <a:rPr lang="en-US" altLang="zh-CN" b="1" dirty="0" smtClean="0"/>
              <a:t>5</a:t>
            </a:r>
            <a:r>
              <a:rPr lang="zh-CN" altLang="en-US" b="1" dirty="0" smtClean="0"/>
              <a:t>．帐务处理子系统：对外结算、组团核算、结团核算、成本分析；</a:t>
            </a:r>
          </a:p>
          <a:p>
            <a:r>
              <a:rPr lang="en-US" altLang="zh-CN" b="1" dirty="0" smtClean="0"/>
              <a:t>6</a:t>
            </a:r>
            <a:r>
              <a:rPr lang="zh-CN" altLang="en-US" b="1" dirty="0" smtClean="0"/>
              <a:t>．总经理查询子系统</a:t>
            </a:r>
          </a:p>
          <a:p>
            <a:r>
              <a:rPr lang="en-US" altLang="zh-CN" b="1" dirty="0" smtClean="0"/>
              <a:t>7</a:t>
            </a:r>
            <a:r>
              <a:rPr lang="zh-CN" altLang="en-US" b="1" dirty="0" smtClean="0"/>
              <a:t>．人力资源管理子系统</a:t>
            </a:r>
          </a:p>
          <a:p>
            <a:r>
              <a:rPr lang="en-US" altLang="zh-CN" b="1" dirty="0" smtClean="0"/>
              <a:t>8</a:t>
            </a:r>
            <a:r>
              <a:rPr lang="zh-CN" altLang="en-US" b="1" dirty="0" smtClean="0"/>
              <a:t>．行政管理子系统</a:t>
            </a:r>
          </a:p>
          <a:p>
            <a:endParaRPr lang="zh-CN" altLang="en-US"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628650" y="345057"/>
            <a:ext cx="7886700" cy="5831906"/>
          </a:xfrm>
        </p:spPr>
        <p:txBody>
          <a:bodyPr>
            <a:normAutofit fontScale="85000" lnSpcReduction="20000"/>
          </a:bodyPr>
          <a:lstStyle/>
          <a:p>
            <a:r>
              <a:rPr lang="zh-CN" altLang="en-US" b="1" dirty="0" smtClean="0"/>
              <a:t>（二）系统功能</a:t>
            </a:r>
          </a:p>
          <a:p>
            <a:r>
              <a:rPr lang="en-US" b="1" dirty="0" smtClean="0"/>
              <a:t>1.</a:t>
            </a:r>
            <a:r>
              <a:rPr lang="zh-CN" altLang="en-US" b="1" dirty="0" smtClean="0"/>
              <a:t>旅游信息管理子系统的功能</a:t>
            </a:r>
          </a:p>
          <a:p>
            <a:r>
              <a:rPr lang="zh-CN" altLang="en-US" b="1" dirty="0" smtClean="0"/>
              <a:t>该系统的一个针对旅行社经营管理的基础资源数据库，是其他子系统的基础，主要拥有数据输入、存储、查询、分析、打印、输出和维护等功能。</a:t>
            </a:r>
          </a:p>
          <a:p>
            <a:r>
              <a:rPr lang="en-US" b="1" dirty="0" smtClean="0"/>
              <a:t>2.</a:t>
            </a:r>
            <a:r>
              <a:rPr lang="zh-CN" altLang="en-US" b="1" dirty="0" smtClean="0"/>
              <a:t>外联子系统的功能</a:t>
            </a:r>
          </a:p>
          <a:p>
            <a:r>
              <a:rPr lang="zh-CN" altLang="en-US" b="1" dirty="0" smtClean="0"/>
              <a:t>包括旅游产品查询与营销两个模块，是外联部门主要的业务系统。外联子系统主要有签约客户登记、供应商数据查询以及行程修改等功能，并可以打印游客明细表、旅行团情况表、行程计划表及各种订单。</a:t>
            </a:r>
          </a:p>
          <a:p>
            <a:r>
              <a:rPr lang="en-US" b="1" dirty="0" smtClean="0"/>
              <a:t>3.</a:t>
            </a:r>
            <a:r>
              <a:rPr lang="zh-CN" altLang="en-US" b="1" dirty="0" smtClean="0"/>
              <a:t>计划调度子系统的功能</a:t>
            </a:r>
          </a:p>
          <a:p>
            <a:r>
              <a:rPr lang="zh-CN" altLang="en-US" b="1" dirty="0" smtClean="0"/>
              <a:t>该计划一般包括计划输入、计划接收、计划综合查询、计划删除、计划变更和计划总查询等六项功能，是计调部门常用的业务系统。</a:t>
            </a:r>
          </a:p>
          <a:p>
            <a:r>
              <a:rPr lang="en-US" b="1" dirty="0" smtClean="0"/>
              <a:t>4.</a:t>
            </a:r>
            <a:r>
              <a:rPr lang="zh-CN" altLang="en-US" b="1" dirty="0" smtClean="0"/>
              <a:t>导游管理子系统的功能</a:t>
            </a:r>
          </a:p>
          <a:p>
            <a:r>
              <a:rPr lang="zh-CN" altLang="en-US" b="1" dirty="0" smtClean="0"/>
              <a:t>该系统的主要功能是接待计划书管理、导游基本信息管理、导游工作管理，以及客户的建议、意见管理等。</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628650" y="362310"/>
            <a:ext cx="7886700" cy="5814654"/>
          </a:xfrm>
        </p:spPr>
        <p:txBody>
          <a:bodyPr>
            <a:normAutofit fontScale="92500" lnSpcReduction="10000"/>
          </a:bodyPr>
          <a:lstStyle/>
          <a:p>
            <a:r>
              <a:rPr lang="en-US" b="1" dirty="0" smtClean="0"/>
              <a:t>5.</a:t>
            </a:r>
            <a:r>
              <a:rPr lang="zh-CN" altLang="en-US" b="1" dirty="0" smtClean="0"/>
              <a:t>财务处理子系统的功能</a:t>
            </a:r>
          </a:p>
          <a:p>
            <a:r>
              <a:rPr lang="zh-CN" altLang="en-US" b="1" dirty="0" smtClean="0"/>
              <a:t>该系统包括对外结算、财务处理和成本分析三个子系统。</a:t>
            </a:r>
          </a:p>
          <a:p>
            <a:r>
              <a:rPr lang="en-US" b="1" dirty="0" smtClean="0"/>
              <a:t>6.</a:t>
            </a:r>
            <a:r>
              <a:rPr lang="zh-CN" altLang="en-US" b="1" dirty="0" smtClean="0"/>
              <a:t>总经理查询子系统的功能</a:t>
            </a:r>
          </a:p>
          <a:p>
            <a:r>
              <a:rPr lang="zh-CN" altLang="en-US" b="1" dirty="0" smtClean="0"/>
              <a:t>该系统有查询、统计和总经理指示等功能。其中，统计功能为总经理提供多种重要报表；查询功能为总经理查询各种细节信息提供方便；总经理指示功能为总经理发布经营指令提供了简捷的方法。</a:t>
            </a:r>
          </a:p>
          <a:p>
            <a:r>
              <a:rPr lang="en-US" b="1" dirty="0" smtClean="0"/>
              <a:t>7.</a:t>
            </a:r>
            <a:r>
              <a:rPr lang="zh-CN" altLang="en-US" b="1" dirty="0" smtClean="0"/>
              <a:t>人力资源管理子系统的功能</a:t>
            </a:r>
          </a:p>
          <a:p>
            <a:r>
              <a:rPr lang="zh-CN" altLang="en-US" b="1" dirty="0" smtClean="0"/>
              <a:t>该系统主要包括以下几个功能模块：部门管理模块、员工管理模块、人事考勤与劳资管理模块、晋降级及人员进修管理模块等。</a:t>
            </a:r>
          </a:p>
          <a:p>
            <a:r>
              <a:rPr lang="en-US" b="1" dirty="0" smtClean="0"/>
              <a:t>8.</a:t>
            </a:r>
            <a:r>
              <a:rPr lang="zh-CN" altLang="en-US" b="1" dirty="0" smtClean="0"/>
              <a:t>行政管理子系统的功能</a:t>
            </a:r>
          </a:p>
          <a:p>
            <a:r>
              <a:rPr lang="zh-CN" altLang="en-US" b="1" dirty="0" smtClean="0"/>
              <a:t>行政管理子系统的主要功能包括车队管理、办公室管理、日常行政管理等内容。</a:t>
            </a:r>
          </a:p>
          <a:p>
            <a:endParaRPr lang="zh-CN" altLang="en-US"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628650" y="345057"/>
            <a:ext cx="7886700" cy="5831906"/>
          </a:xfrm>
        </p:spPr>
        <p:txBody>
          <a:bodyPr>
            <a:normAutofit/>
          </a:bodyPr>
          <a:lstStyle/>
          <a:p>
            <a:r>
              <a:rPr lang="zh-CN" altLang="en-US" sz="2600" b="1" dirty="0" smtClean="0"/>
              <a:t>（三）系统特点</a:t>
            </a:r>
          </a:p>
          <a:p>
            <a:r>
              <a:rPr lang="en-US" sz="2600" b="1" dirty="0" smtClean="0"/>
              <a:t>1</a:t>
            </a:r>
            <a:r>
              <a:rPr lang="zh-CN" altLang="en-US" sz="2600" b="1" dirty="0" smtClean="0"/>
              <a:t>．外联、计调和结算的数据共享和相互关联 。</a:t>
            </a:r>
          </a:p>
          <a:p>
            <a:r>
              <a:rPr lang="en-US" sz="2600" b="1" dirty="0" smtClean="0"/>
              <a:t>2</a:t>
            </a:r>
            <a:r>
              <a:rPr lang="zh-CN" altLang="en-US" sz="2600" b="1" dirty="0" smtClean="0"/>
              <a:t>．统一规范的操作界面，符合入境游业务的需求，产生的各类报表和单据都有统一、规范的格式。</a:t>
            </a:r>
          </a:p>
          <a:p>
            <a:r>
              <a:rPr lang="en-US" sz="2600" b="1" dirty="0" smtClean="0"/>
              <a:t>3</a:t>
            </a:r>
            <a:r>
              <a:rPr lang="zh-CN" altLang="en-US" sz="2600" b="1" dirty="0" smtClean="0"/>
              <a:t>．提供多种输入校对功能，以确保进入系统数据的可靠性和准确性。</a:t>
            </a:r>
          </a:p>
          <a:p>
            <a:r>
              <a:rPr lang="en-US" sz="2600" b="1" dirty="0" smtClean="0"/>
              <a:t>4</a:t>
            </a:r>
            <a:r>
              <a:rPr lang="zh-CN" altLang="en-US" sz="2600" b="1" dirty="0" smtClean="0"/>
              <a:t>．配置有权限管理，确保系统安全可靠。 </a:t>
            </a:r>
          </a:p>
          <a:p>
            <a:r>
              <a:rPr lang="en-US" sz="2600" b="1" dirty="0" smtClean="0"/>
              <a:t>5</a:t>
            </a:r>
            <a:r>
              <a:rPr lang="zh-CN" altLang="en-US" sz="2600" b="1" dirty="0" smtClean="0"/>
              <a:t>．提供友好的用户界面和特别简便易学的操作方法， 同时提供在线提示和帮助信息。</a:t>
            </a:r>
          </a:p>
          <a:p>
            <a:r>
              <a:rPr lang="en-US" sz="2600" b="1" dirty="0" smtClean="0"/>
              <a:t>6</a:t>
            </a:r>
            <a:r>
              <a:rPr lang="zh-CN" altLang="en-US" sz="2600" b="1" dirty="0" smtClean="0"/>
              <a:t>．提供大量有用的交通信息等旅游资源，直接利用。 </a:t>
            </a:r>
          </a:p>
          <a:p>
            <a:r>
              <a:rPr lang="en-US" sz="2600" b="1" dirty="0" smtClean="0"/>
              <a:t>7</a:t>
            </a:r>
            <a:r>
              <a:rPr lang="zh-CN" altLang="en-US" sz="2600" b="1" dirty="0" smtClean="0"/>
              <a:t>．可以适应不同的旅行社管理模式，同时可以产生不同的报表格式。</a:t>
            </a:r>
          </a:p>
          <a:p>
            <a:endParaRPr lang="zh-CN" altLang="en-US"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628650" y="379562"/>
            <a:ext cx="7886700" cy="5797401"/>
          </a:xfrm>
        </p:spPr>
        <p:txBody>
          <a:bodyPr/>
          <a:lstStyle/>
          <a:p>
            <a:r>
              <a:rPr lang="zh-CN" altLang="en-US" b="1" dirty="0" smtClean="0"/>
              <a:t>二、旅行社电子商务信息管理系统中的计调子系统</a:t>
            </a:r>
            <a:endParaRPr lang="zh-CN" altLang="en-US" dirty="0" smtClean="0"/>
          </a:p>
          <a:p>
            <a:r>
              <a:rPr lang="zh-CN" altLang="en-US" b="1" dirty="0" smtClean="0"/>
              <a:t>（一） 计调子系统的定义</a:t>
            </a:r>
            <a:endParaRPr lang="en-US" altLang="zh-CN" b="1" dirty="0" smtClean="0"/>
          </a:p>
          <a:p>
            <a:r>
              <a:rPr lang="zh-CN" altLang="en-US" b="1" dirty="0" smtClean="0"/>
              <a:t>（二）系统功能与操作</a:t>
            </a:r>
          </a:p>
          <a:p>
            <a:r>
              <a:rPr lang="en-US" altLang="zh-CN" b="1" dirty="0" smtClean="0"/>
              <a:t>1</a:t>
            </a:r>
            <a:r>
              <a:rPr lang="zh-CN" altLang="en-US" b="1" dirty="0" smtClean="0"/>
              <a:t>．计划管理</a:t>
            </a:r>
          </a:p>
          <a:p>
            <a:r>
              <a:rPr lang="en-US" altLang="zh-CN" b="1" dirty="0" smtClean="0"/>
              <a:t>2</a:t>
            </a:r>
            <a:r>
              <a:rPr lang="zh-CN" altLang="en-US" b="1" dirty="0" smtClean="0"/>
              <a:t>．陪同管理</a:t>
            </a:r>
          </a:p>
          <a:p>
            <a:r>
              <a:rPr lang="en-US" altLang="zh-CN" b="1" dirty="0" smtClean="0"/>
              <a:t>3</a:t>
            </a:r>
            <a:r>
              <a:rPr lang="zh-CN" altLang="en-US" b="1" dirty="0" smtClean="0"/>
              <a:t>．订票管理</a:t>
            </a:r>
          </a:p>
          <a:p>
            <a:r>
              <a:rPr lang="en-US" altLang="zh-CN" b="1" dirty="0" smtClean="0"/>
              <a:t>4</a:t>
            </a:r>
            <a:r>
              <a:rPr lang="zh-CN" altLang="en-US" b="1" dirty="0" smtClean="0"/>
              <a:t>．订餐管理、订房管理、订车管理</a:t>
            </a:r>
            <a:endParaRPr lang="en-US" altLang="zh-CN" b="1" dirty="0" smtClean="0"/>
          </a:p>
          <a:p>
            <a:r>
              <a:rPr lang="en-US" altLang="zh-CN" b="1" dirty="0" smtClean="0"/>
              <a:t>5</a:t>
            </a:r>
            <a:r>
              <a:rPr lang="zh-CN" altLang="en-US" b="1" dirty="0" smtClean="0"/>
              <a:t>．结算管理</a:t>
            </a:r>
          </a:p>
          <a:p>
            <a:endParaRPr lang="zh-CN" altLang="en-US" b="1" dirty="0" smtClean="0"/>
          </a:p>
          <a:p>
            <a:endParaRPr lang="zh-CN" alt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4" name="内容占位符 3" descr="微信图片_20171210210126.jpg"/>
          <p:cNvPicPr>
            <a:picLocks noGrp="1" noChangeAspect="1"/>
          </p:cNvPicPr>
          <p:nvPr>
            <p:ph idx="1"/>
          </p:nvPr>
        </p:nvPicPr>
        <p:blipFill>
          <a:blip r:embed="rId2"/>
          <a:stretch>
            <a:fillRect/>
          </a:stretch>
        </p:blipFill>
        <p:spPr>
          <a:xfrm>
            <a:off x="1434439" y="796065"/>
            <a:ext cx="6572101" cy="4929076"/>
          </a:xfrm>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628650" y="379562"/>
            <a:ext cx="7886700" cy="5797401"/>
          </a:xfrm>
        </p:spPr>
        <p:txBody>
          <a:bodyPr>
            <a:normAutofit/>
          </a:bodyPr>
          <a:lstStyle/>
          <a:p>
            <a:r>
              <a:rPr lang="zh-CN" altLang="en-US" b="1" dirty="0" smtClean="0"/>
              <a:t>三、旅行社电子商务信息管理系统中的外联子系统</a:t>
            </a:r>
            <a:endParaRPr lang="zh-CN" altLang="en-US" dirty="0" smtClean="0"/>
          </a:p>
          <a:p>
            <a:r>
              <a:rPr lang="zh-CN" altLang="en-US" b="1" dirty="0" smtClean="0"/>
              <a:t>（一）外联子系统的定义</a:t>
            </a:r>
          </a:p>
          <a:p>
            <a:r>
              <a:rPr lang="zh-CN" altLang="en-US" b="1" dirty="0" smtClean="0"/>
              <a:t>（二）外联子系统的系统功能和作用</a:t>
            </a:r>
          </a:p>
          <a:p>
            <a:r>
              <a:rPr lang="en-US" altLang="zh-CN" b="1" dirty="0" smtClean="0"/>
              <a:t>1</a:t>
            </a:r>
            <a:r>
              <a:rPr lang="zh-CN" altLang="en-US" b="1" dirty="0" smtClean="0"/>
              <a:t>．旅游者信息数据库</a:t>
            </a:r>
          </a:p>
          <a:p>
            <a:r>
              <a:rPr lang="en-US" b="1" dirty="0" smtClean="0"/>
              <a:t>2</a:t>
            </a:r>
            <a:r>
              <a:rPr lang="zh-CN" altLang="en-US" b="1" dirty="0" smtClean="0"/>
              <a:t>．旅游资源数据库</a:t>
            </a:r>
          </a:p>
          <a:p>
            <a:r>
              <a:rPr lang="en-US" b="1" dirty="0" smtClean="0"/>
              <a:t>3</a:t>
            </a:r>
            <a:r>
              <a:rPr lang="zh-CN" altLang="en-US" b="1" dirty="0" smtClean="0"/>
              <a:t>．旅游产品数据库</a:t>
            </a:r>
          </a:p>
          <a:p>
            <a:r>
              <a:rPr lang="en-US" b="1" dirty="0" smtClean="0"/>
              <a:t>4</a:t>
            </a:r>
            <a:r>
              <a:rPr lang="zh-CN" altLang="en-US" b="1" dirty="0" smtClean="0"/>
              <a:t>．旅游产品销售系统</a:t>
            </a:r>
          </a:p>
          <a:p>
            <a:r>
              <a:rPr lang="en-US" altLang="zh-CN" b="1" dirty="0" smtClean="0"/>
              <a:t>5</a:t>
            </a:r>
            <a:r>
              <a:rPr lang="zh-CN" altLang="en-US" b="1" dirty="0" smtClean="0"/>
              <a:t>．旅游产品结算系统</a:t>
            </a:r>
          </a:p>
          <a:p>
            <a:endParaRPr lang="zh-CN" altLang="en-US"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628650" y="414068"/>
            <a:ext cx="7886700" cy="5934974"/>
          </a:xfrm>
        </p:spPr>
        <p:txBody>
          <a:bodyPr>
            <a:normAutofit fontScale="70000" lnSpcReduction="20000"/>
          </a:bodyPr>
          <a:lstStyle/>
          <a:p>
            <a:r>
              <a:rPr lang="zh-CN" altLang="en-US" sz="4600" b="1" dirty="0" smtClean="0"/>
              <a:t>第三节</a:t>
            </a:r>
            <a:r>
              <a:rPr lang="en-US" sz="4600" b="1" dirty="0" smtClean="0"/>
              <a:t>  </a:t>
            </a:r>
            <a:r>
              <a:rPr lang="zh-CN" altLang="en-US" sz="4600" b="1" dirty="0" smtClean="0"/>
              <a:t>旅行社联合体与旅行社联合体网络经营系统</a:t>
            </a:r>
            <a:endParaRPr lang="zh-CN" altLang="en-US" sz="4600" dirty="0" smtClean="0"/>
          </a:p>
          <a:p>
            <a:r>
              <a:rPr lang="zh-CN" altLang="en-US" sz="3400" b="1" dirty="0" smtClean="0"/>
              <a:t>一、旅行社联合体概述</a:t>
            </a:r>
            <a:endParaRPr lang="zh-CN" altLang="en-US" sz="3400" dirty="0" smtClean="0"/>
          </a:p>
          <a:p>
            <a:r>
              <a:rPr lang="zh-CN" altLang="en-US" sz="3400" b="1" dirty="0" smtClean="0"/>
              <a:t>（一）旅行社联合体含义</a:t>
            </a:r>
          </a:p>
          <a:p>
            <a:r>
              <a:rPr lang="zh-CN" altLang="en-US" sz="3400" b="1" dirty="0" smtClean="0"/>
              <a:t>旅行社联合体是指两个或两个以上的旅行社为实现共同的中长期目标，通过协议、组织联合等方式而结成的一种既相互独立又相互统一的联盟。参与联合的旅行社即可以在同一城市、区域，也可分处异地，它们在一定合作领域内实现资源共享、优势互补，采取联合行动，共同增强竞争能力，实现社会、经济效益。旅行社联合体概念的内涵至少包括以下几个层面：</a:t>
            </a:r>
          </a:p>
          <a:p>
            <a:r>
              <a:rPr lang="zh-CN" altLang="en-US" sz="3400" b="1" dirty="0" smtClean="0"/>
              <a:t>（</a:t>
            </a:r>
            <a:r>
              <a:rPr lang="en-US" sz="3400" b="1" dirty="0" smtClean="0"/>
              <a:t>1</a:t>
            </a:r>
            <a:r>
              <a:rPr lang="zh-CN" altLang="en-US" sz="3400" b="1" dirty="0" smtClean="0"/>
              <a:t>）旅行社：同地或异地</a:t>
            </a:r>
          </a:p>
          <a:p>
            <a:r>
              <a:rPr lang="zh-CN" altLang="en-US" sz="3400" b="1" dirty="0" smtClean="0"/>
              <a:t>（</a:t>
            </a:r>
            <a:r>
              <a:rPr lang="en-US" sz="3400" b="1" dirty="0" smtClean="0"/>
              <a:t>2</a:t>
            </a:r>
            <a:r>
              <a:rPr lang="zh-CN" altLang="en-US" sz="3400" b="1" dirty="0" smtClean="0"/>
              <a:t>）联合方式：松散与紧密相结合，双方既相互独立又相互统一，但不是合并，是一种经济利益联合体。</a:t>
            </a:r>
          </a:p>
          <a:p>
            <a:r>
              <a:rPr lang="zh-CN" altLang="en-US" sz="3400" b="1" dirty="0" smtClean="0"/>
              <a:t>（</a:t>
            </a:r>
            <a:r>
              <a:rPr lang="en-US" sz="3400" b="1" dirty="0" smtClean="0"/>
              <a:t>3</a:t>
            </a:r>
            <a:r>
              <a:rPr lang="zh-CN" altLang="en-US" sz="3400" b="1" dirty="0" smtClean="0"/>
              <a:t>）联合时间：相对较长，具有稳定性。</a:t>
            </a:r>
          </a:p>
          <a:p>
            <a:r>
              <a:rPr lang="zh-CN" altLang="en-US" sz="3400" b="1" dirty="0" smtClean="0"/>
              <a:t>（</a:t>
            </a:r>
            <a:r>
              <a:rPr lang="en-US" sz="3400" b="1" dirty="0" smtClean="0"/>
              <a:t>4</a:t>
            </a:r>
            <a:r>
              <a:rPr lang="zh-CN" altLang="en-US" sz="3400" b="1" dirty="0" smtClean="0"/>
              <a:t>）作用与功能：部分资源共享，统一服务、品牌、价格、宣传促销。</a:t>
            </a:r>
          </a:p>
          <a:p>
            <a:r>
              <a:rPr lang="zh-CN" altLang="en-US" sz="3400" b="1" dirty="0" smtClean="0"/>
              <a:t>（</a:t>
            </a:r>
            <a:r>
              <a:rPr lang="en-US" sz="3400" b="1" dirty="0" smtClean="0"/>
              <a:t>5</a:t>
            </a:r>
            <a:r>
              <a:rPr lang="zh-CN" altLang="en-US" sz="3400" b="1" dirty="0" smtClean="0"/>
              <a:t>）未来发展方向：旅行社集团</a:t>
            </a:r>
          </a:p>
          <a:p>
            <a:endParaRPr lang="zh-CN" altLang="en-US"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28650" y="1104181"/>
            <a:ext cx="7886700" cy="258793"/>
          </a:xfrm>
        </p:spPr>
        <p:txBody>
          <a:bodyPr>
            <a:normAutofit fontScale="90000"/>
          </a:bodyPr>
          <a:lstStyle/>
          <a:p>
            <a:r>
              <a:rPr lang="zh-CN" altLang="en-US" sz="3100" b="1" dirty="0" smtClean="0"/>
              <a:t>光明日报：旅行社应怎样“联合”</a:t>
            </a:r>
            <a:r>
              <a:rPr lang="en-US" altLang="zh-CN" sz="3100" b="1" dirty="0" smtClean="0"/>
              <a:t>2003.2.17</a:t>
            </a:r>
            <a:r>
              <a:rPr lang="zh-CN" altLang="en-US" dirty="0" smtClean="0"/>
              <a:t/>
            </a:r>
            <a:br>
              <a:rPr lang="zh-CN" altLang="en-US" dirty="0" smtClean="0"/>
            </a:br>
            <a:endParaRPr lang="zh-CN" altLang="en-US" dirty="0"/>
          </a:p>
        </p:txBody>
      </p:sp>
      <p:sp>
        <p:nvSpPr>
          <p:cNvPr id="3" name="内容占位符 2"/>
          <p:cNvSpPr>
            <a:spLocks noGrp="1"/>
          </p:cNvSpPr>
          <p:nvPr>
            <p:ph idx="1"/>
          </p:nvPr>
        </p:nvSpPr>
        <p:spPr>
          <a:xfrm>
            <a:off x="628650" y="1259457"/>
            <a:ext cx="7886700" cy="4917506"/>
          </a:xfrm>
        </p:spPr>
        <p:txBody>
          <a:bodyPr>
            <a:normAutofit fontScale="92500" lnSpcReduction="20000"/>
          </a:bodyPr>
          <a:lstStyle/>
          <a:p>
            <a:r>
              <a:rPr lang="zh-CN" altLang="en-US" sz="2400" b="1" dirty="0" smtClean="0"/>
              <a:t>旅行社涌动“联合”风潮</a:t>
            </a:r>
            <a:br>
              <a:rPr lang="zh-CN" altLang="en-US" sz="2400" b="1" dirty="0" smtClean="0"/>
            </a:br>
            <a:r>
              <a:rPr lang="zh-CN" altLang="en-US" sz="2400" b="1" dirty="0" smtClean="0"/>
              <a:t/>
            </a:r>
            <a:br>
              <a:rPr lang="zh-CN" altLang="en-US" sz="2400" b="1" dirty="0" smtClean="0"/>
            </a:br>
            <a:r>
              <a:rPr lang="zh-CN" altLang="en-US" sz="2400" b="1" dirty="0" smtClean="0"/>
              <a:t>    </a:t>
            </a:r>
            <a:r>
              <a:rPr lang="zh-CN" altLang="en-US" sz="2600" b="1" dirty="0" smtClean="0"/>
              <a:t>我国已有旅行社上万家。长期以来，这些旅行社在低水平上进行竞争，瓜分有限的市场份额，致使大量资源得不到整合利用，新的增长点得不到有效开发，市场日益火爆，而绝大多数中小旅行社却处于亏损或虚盈实亏的境地。 为了扭转这种状况，适应加入</a:t>
            </a:r>
            <a:r>
              <a:rPr lang="en-US" altLang="zh-CN" sz="2600" b="1" dirty="0" smtClean="0"/>
              <a:t>WTO</a:t>
            </a:r>
            <a:r>
              <a:rPr lang="zh-CN" altLang="en-US" sz="2600" b="1" dirty="0" smtClean="0"/>
              <a:t>后国外旅游企业和国内市场竞争的需要，近来，组建联合体的风潮开始涌动。岁末年初，海南旅行社协会为了整合客源，集中营销，酝酿组建旅行社联盟。在北京，以大旅行社为骨干，由</a:t>
            </a:r>
            <a:r>
              <a:rPr lang="en-US" altLang="zh-CN" sz="2600" b="1" dirty="0" smtClean="0"/>
              <a:t>10</a:t>
            </a:r>
            <a:r>
              <a:rPr lang="zh-CN" altLang="en-US" sz="2600" b="1" dirty="0" smtClean="0"/>
              <a:t>家旅行社组建的北京旅行社联合体浮出水面。春节前夕，上海国旅、青旅、上航国旅和春秋国旅等</a:t>
            </a:r>
            <a:r>
              <a:rPr lang="en-US" altLang="zh-CN" sz="2600" b="1" dirty="0" smtClean="0"/>
              <a:t>18</a:t>
            </a:r>
            <a:r>
              <a:rPr lang="zh-CN" altLang="en-US" sz="2600" b="1" dirty="0" smtClean="0"/>
              <a:t>家旅行社联手推出赴德旅游品牌，报价</a:t>
            </a:r>
            <a:r>
              <a:rPr lang="en-US" altLang="zh-CN" sz="2600" b="1" dirty="0" smtClean="0"/>
              <a:t>9999</a:t>
            </a:r>
            <a:r>
              <a:rPr lang="zh-CN" altLang="en-US" sz="2600" b="1" dirty="0" smtClean="0"/>
              <a:t>元人民币的赴德旅游首发团定于</a:t>
            </a:r>
            <a:r>
              <a:rPr lang="en-US" altLang="zh-CN" sz="2600" b="1" dirty="0" smtClean="0"/>
              <a:t>3</a:t>
            </a:r>
            <a:r>
              <a:rPr lang="zh-CN" altLang="en-US" sz="2600" b="1" dirty="0" smtClean="0"/>
              <a:t>月初启程。这个联合体甚至包括德国的航空公司、德国凯撒地接社、德国饭店等境外实体。显然，该联合体将能够集中客源，争取航空、饭店以及地接的最大优惠，有效避免在德国市场上的价格战，并为今后开放的整个欧洲旅游市场，提供可参考的操作模式。 </a:t>
            </a:r>
            <a:endParaRPr lang="zh-CN" altLang="en-US" sz="2600" b="1"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628650" y="379562"/>
            <a:ext cx="7886700" cy="5797401"/>
          </a:xfrm>
        </p:spPr>
        <p:txBody>
          <a:bodyPr>
            <a:normAutofit fontScale="85000" lnSpcReduction="20000"/>
          </a:bodyPr>
          <a:lstStyle/>
          <a:p>
            <a:r>
              <a:rPr lang="zh-CN" altLang="en-US" b="1" dirty="0" smtClean="0"/>
              <a:t>旅行社联合体目前已发展到几十家。比如以交通为背景的全国交通系统旅游协作网，以教育、学校、学生、教师为资源的中国教育旅游集团。联合体在信息交流、业务往来、行业自律、诚信公约等方面有自已的运作方式，最大的优势是经营规模化、资源优化，增加了抵御风险的能力。据中国天马旅游协作网发起人之一、天马国际旅行社副总经理任重远介绍，天马旅游协作网当时有</a:t>
            </a:r>
            <a:r>
              <a:rPr lang="en-US" altLang="zh-CN" b="1" dirty="0" smtClean="0"/>
              <a:t>32</a:t>
            </a:r>
            <a:r>
              <a:rPr lang="zh-CN" altLang="en-US" b="1" dirty="0" smtClean="0"/>
              <a:t>家企业参加，有章程和理事会，现在已发展到</a:t>
            </a:r>
            <a:r>
              <a:rPr lang="en-US" altLang="zh-CN" b="1" dirty="0" smtClean="0"/>
              <a:t>64</a:t>
            </a:r>
            <a:r>
              <a:rPr lang="zh-CN" altLang="en-US" b="1" dirty="0" smtClean="0"/>
              <a:t>家成员。协作网内的成员企业统一形象、统一社徽、统一社旗、统一名片，主要任务有四个：信息沟通、联合促销、业务合作和培训提高，根本目的是要把旅行社做大做强。 </a:t>
            </a:r>
            <a:endParaRPr lang="en-US" altLang="zh-CN" b="1" dirty="0" smtClean="0"/>
          </a:p>
          <a:p>
            <a:r>
              <a:rPr lang="zh-CN" altLang="en-US" b="1" dirty="0" smtClean="0"/>
              <a:t>“联合”面临“绊脚石”</a:t>
            </a:r>
            <a:br>
              <a:rPr lang="zh-CN" altLang="en-US" b="1" dirty="0" smtClean="0"/>
            </a:br>
            <a:r>
              <a:rPr lang="zh-CN" altLang="en-US" b="1" dirty="0" smtClean="0"/>
              <a:t/>
            </a:r>
            <a:br>
              <a:rPr lang="zh-CN" altLang="en-US" b="1" dirty="0" smtClean="0"/>
            </a:br>
            <a:r>
              <a:rPr lang="zh-CN" altLang="en-US" b="1" dirty="0" smtClean="0"/>
              <a:t>    旅行社联合体也面临着一些问题。由于组织形式较为松散，成员间约束力不强，出现了部分旅行社为了自己利益而损害整个联盟利益的行为。以前武汉市场上曾多次出现联合体，但维持的时间都不长，难以摆脱热热闹闹组建、冷冷清清收场的循环。面对民营资本和上海等地大旅行社抢滩湖北市场，旅行社业普遍认识到不联合不行，但缺乏有效的合作方法。 </a:t>
            </a:r>
            <a:endParaRPr lang="zh-CN" altLang="en-US" b="1"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628650" y="310551"/>
            <a:ext cx="7886700" cy="5866412"/>
          </a:xfrm>
        </p:spPr>
        <p:txBody>
          <a:bodyPr>
            <a:normAutofit fontScale="85000" lnSpcReduction="20000"/>
          </a:bodyPr>
          <a:lstStyle/>
          <a:p>
            <a:r>
              <a:rPr lang="zh-CN" altLang="en-US" b="1" dirty="0" smtClean="0"/>
              <a:t>现在也出现了为了保护市场而组建的联合体，比如本文开头提到的海南。实际上这种做法类似于行业协会的概念，设定了许多行规，如企业相互之间不许欠账等。这种做法在单独的旅游目的地、地域较小、接待社集中的地方容易做到，地域大了就很难操作。 </a:t>
            </a:r>
            <a:br>
              <a:rPr lang="zh-CN" altLang="en-US" b="1" dirty="0" smtClean="0"/>
            </a:br>
            <a:r>
              <a:rPr lang="zh-CN" altLang="en-US" b="1" dirty="0" smtClean="0"/>
              <a:t/>
            </a:r>
            <a:br>
              <a:rPr lang="zh-CN" altLang="en-US" b="1" dirty="0" smtClean="0"/>
            </a:br>
            <a:r>
              <a:rPr lang="zh-CN" altLang="en-US" b="1" dirty="0" smtClean="0"/>
              <a:t>    目前大多数联合体组建的目的不是为了控制价格而是进行大宗采买，因此大旅行社很少牵头搞联合体。大旅行社正在尝试进行资产联合，走集团化的发展道路。这正是联合体的下一个目标：朝有资产联系的紧密型的集团方向发展，改变大而全、小而全的局面，实现垂直分工，优化产业结构，最终使各种规模的旅行社都能找到自己的位置。</a:t>
            </a:r>
            <a:endParaRPr lang="en-US" altLang="zh-CN" b="1" dirty="0" smtClean="0"/>
          </a:p>
          <a:p>
            <a:r>
              <a:rPr lang="zh-CN" altLang="en-US" b="1" dirty="0" smtClean="0"/>
              <a:t>可能成为企业改制前奏</a:t>
            </a:r>
            <a:br>
              <a:rPr lang="zh-CN" altLang="en-US" b="1" dirty="0" smtClean="0"/>
            </a:br>
            <a:r>
              <a:rPr lang="zh-CN" altLang="en-US" b="1" dirty="0" smtClean="0"/>
              <a:t/>
            </a:r>
            <a:br>
              <a:rPr lang="zh-CN" altLang="en-US" b="1" dirty="0" smtClean="0"/>
            </a:br>
            <a:r>
              <a:rPr lang="zh-CN" altLang="en-US" b="1" dirty="0" smtClean="0"/>
              <a:t>    业内人士普遍认为，联合体的频繁组建是过渡期的做法。中国旅行社协会副秘书长蒋齐康说，实际上，我国旅行社行业从去年开始就在朝这个方向发展，从目前的情况看，跨地域的联合体成长没有一地的联合体发展得快。因为一地联合体容易在业务上相互合作，跨地区的联合体现在还主要停留在信息交流的层面上，成员间也做一些业务，但不是太多。</a:t>
            </a:r>
            <a:r>
              <a:rPr lang="zh-CN" altLang="en-US" dirty="0" smtClean="0"/>
              <a:t>   </a:t>
            </a:r>
            <a:endParaRPr lang="zh-CN" altLang="en-US"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628650" y="293298"/>
            <a:ext cx="7886700" cy="5883665"/>
          </a:xfrm>
        </p:spPr>
        <p:txBody>
          <a:bodyPr>
            <a:noAutofit/>
          </a:bodyPr>
          <a:lstStyle/>
          <a:p>
            <a:r>
              <a:rPr lang="zh-CN" altLang="en-US" sz="2400" b="1" dirty="0" smtClean="0"/>
              <a:t>蒋齐康说，联合体要想健康发展，必须要有几个骨干，起到牵头和主导的作用。这些骨干一般由大旅行社担当，有较强的组团批发能力，直接影响联盟的未来。同时，联盟成员之间还是要尽量多做一些业务，通过市场和利益来维持和推动。有些旅行社会加入多个联合体，只要这些联合体能为自己在某些方面或某几方面带来利益。 </a:t>
            </a:r>
            <a:br>
              <a:rPr lang="zh-CN" altLang="en-US" sz="2400" b="1" dirty="0" smtClean="0"/>
            </a:br>
            <a:r>
              <a:rPr lang="zh-CN" altLang="en-US" sz="2400" b="1" dirty="0" smtClean="0"/>
              <a:t/>
            </a:r>
            <a:br>
              <a:rPr lang="zh-CN" altLang="en-US" sz="2400" b="1" dirty="0" smtClean="0"/>
            </a:br>
            <a:r>
              <a:rPr lang="zh-CN" altLang="en-US" sz="2400" b="1" dirty="0" smtClean="0"/>
              <a:t>    对于新成立的联合体，蒋齐康说，要强调章程的重要性，互相之间要有契约，要明确规范成员企业的行为。相对于企业集团来讲，联合体的约束力很有限，因此必须建立有效的管理、监督机制，以弥补信任机制的缺陷，减少消极因素。联合体要强调一个诚信的概念，即联合体也是一个信用联合体。 </a:t>
            </a:r>
            <a:br>
              <a:rPr lang="zh-CN" altLang="en-US" sz="2400" b="1" dirty="0" smtClean="0"/>
            </a:br>
            <a:r>
              <a:rPr lang="zh-CN" altLang="en-US" sz="2400" b="1" dirty="0" smtClean="0"/>
              <a:t/>
            </a:r>
            <a:br>
              <a:rPr lang="zh-CN" altLang="en-US" sz="2400" b="1" dirty="0" smtClean="0"/>
            </a:br>
            <a:r>
              <a:rPr lang="zh-CN" altLang="en-US" sz="2400" b="1" dirty="0" smtClean="0"/>
              <a:t>    从目前的情况看，联合体正在从松散型向紧密型发展，从无资金纽带关系向有资金纽带关系发展。但这个过程要通过市场行为和企业自发的积极性来完成。</a:t>
            </a:r>
            <a:r>
              <a:rPr lang="zh-CN" altLang="en-US" sz="2200" b="1" dirty="0" smtClean="0"/>
              <a:t/>
            </a:r>
            <a:br>
              <a:rPr lang="zh-CN" altLang="en-US" sz="2200" b="1" dirty="0" smtClean="0"/>
            </a:br>
            <a:r>
              <a:rPr lang="zh-CN" altLang="en-US" sz="2200" b="1" dirty="0" smtClean="0"/>
              <a:t/>
            </a:r>
            <a:br>
              <a:rPr lang="zh-CN" altLang="en-US" sz="2200" b="1" dirty="0" smtClean="0"/>
            </a:br>
            <a:r>
              <a:rPr lang="zh-CN" altLang="en-US" sz="2200" b="1" dirty="0" smtClean="0"/>
              <a:t>   </a:t>
            </a:r>
            <a:endParaRPr lang="zh-CN" altLang="en-US" sz="2200"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628650" y="396815"/>
            <a:ext cx="7886700" cy="5780148"/>
          </a:xfrm>
        </p:spPr>
        <p:txBody>
          <a:bodyPr>
            <a:normAutofit/>
          </a:bodyPr>
          <a:lstStyle/>
          <a:p>
            <a:r>
              <a:rPr lang="zh-CN" altLang="en-US" b="1" dirty="0" smtClean="0"/>
              <a:t> 中小旅行社没有太强的资金或品牌实力，可以采取新的做法。北京</a:t>
            </a:r>
            <a:r>
              <a:rPr lang="en-US" altLang="zh-CN" b="1" dirty="0" smtClean="0"/>
              <a:t>10</a:t>
            </a:r>
            <a:r>
              <a:rPr lang="zh-CN" altLang="en-US" b="1" dirty="0" smtClean="0"/>
              <a:t>家旅行社成立的联合体就规定：一方面，不管是联合体的核心成员还是加盟的地方接待社，都必须是具备法人资格的旅游实体，而且必须交纳风险保证金。保证金专款专用，有固定账号，阳光操作。努力做到不仅仅是出于利益需要的联合，而且是严格法律意义上义务与责任的紧密型捆绑。 </a:t>
            </a:r>
            <a:endParaRPr lang="en-US" altLang="zh-CN" b="1" dirty="0" smtClean="0"/>
          </a:p>
          <a:p>
            <a:r>
              <a:rPr lang="zh-CN" altLang="en-US" b="1" dirty="0" smtClean="0"/>
              <a:t>业界人士认为，联合体应当由初期的业务关系向中期的产品统一、价格统一和后期的资产重组发展，最终由多个企业变为一个企业集团。这样，就能与现阶段旅行社行业进行的企业改制联系起来，成为改制的前奏。</a:t>
            </a:r>
            <a:r>
              <a:rPr lang="zh-CN" altLang="en-US" dirty="0" smtClean="0"/>
              <a:t> </a:t>
            </a:r>
          </a:p>
          <a:p>
            <a:endParaRPr lang="zh-CN" altLang="en-US"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628650" y="379562"/>
            <a:ext cx="7886700" cy="5797401"/>
          </a:xfrm>
        </p:spPr>
        <p:txBody>
          <a:bodyPr/>
          <a:lstStyle/>
          <a:p>
            <a:r>
              <a:rPr lang="zh-CN" altLang="en-US" b="1" dirty="0" smtClean="0"/>
              <a:t>（二）旅行社联合体的形式</a:t>
            </a:r>
          </a:p>
          <a:p>
            <a:r>
              <a:rPr lang="en-US" sz="2400" b="1" dirty="0" smtClean="0"/>
              <a:t>1.</a:t>
            </a:r>
            <a:r>
              <a:rPr lang="zh-CN" altLang="en-US" sz="2400" b="1" dirty="0" smtClean="0"/>
              <a:t>战略联盟型旅行社联合体</a:t>
            </a:r>
          </a:p>
          <a:p>
            <a:r>
              <a:rPr lang="en-US" sz="2400" b="1" dirty="0" smtClean="0"/>
              <a:t>2.</a:t>
            </a:r>
            <a:r>
              <a:rPr lang="zh-CN" altLang="en-US" sz="2400" b="1" dirty="0" smtClean="0"/>
              <a:t>网络联盟型旅行社联合体</a:t>
            </a:r>
            <a:r>
              <a:rPr lang="en-US" altLang="zh-CN" sz="2400" b="1" dirty="0" smtClean="0"/>
              <a:t>——</a:t>
            </a:r>
            <a:r>
              <a:rPr lang="zh-CN" altLang="en-US" sz="2400" b="1" dirty="0" smtClean="0"/>
              <a:t>虚拟旅行社集团</a:t>
            </a:r>
          </a:p>
          <a:p>
            <a:r>
              <a:rPr lang="zh-CN" altLang="en-US" b="1" dirty="0" smtClean="0"/>
              <a:t>二、旅行社联合体的业务系统</a:t>
            </a:r>
            <a:endParaRPr lang="zh-CN" altLang="en-US" dirty="0" smtClean="0"/>
          </a:p>
          <a:p>
            <a:r>
              <a:rPr lang="zh-CN" altLang="en-US" sz="2400" b="1" dirty="0" smtClean="0"/>
              <a:t>（一）</a:t>
            </a:r>
            <a:endParaRPr lang="en-US" altLang="zh-CN" sz="2400" b="1" dirty="0" smtClean="0"/>
          </a:p>
          <a:p>
            <a:r>
              <a:rPr lang="zh-CN" altLang="en-US" sz="2400" b="1" dirty="0" smtClean="0"/>
              <a:t>（二）</a:t>
            </a:r>
            <a:endParaRPr lang="en-US" altLang="zh-CN" sz="2400" b="1" dirty="0" smtClean="0"/>
          </a:p>
          <a:p>
            <a:r>
              <a:rPr lang="zh-CN" altLang="en-US" b="1" dirty="0" smtClean="0"/>
              <a:t>三、旅行社联合体网络经营系统</a:t>
            </a:r>
            <a:endParaRPr lang="zh-CN" altLang="en-US" dirty="0" smtClean="0"/>
          </a:p>
          <a:p>
            <a:r>
              <a:rPr lang="zh-CN" altLang="en-US" sz="2400" b="1" dirty="0" smtClean="0"/>
              <a:t>（一）旅行社联合体内部网络系统（</a:t>
            </a:r>
            <a:r>
              <a:rPr lang="en-US" sz="2400" b="1" dirty="0" smtClean="0"/>
              <a:t>Intranet</a:t>
            </a:r>
            <a:r>
              <a:rPr lang="zh-CN" altLang="en-US" sz="2400" b="1" dirty="0" smtClean="0"/>
              <a:t>）</a:t>
            </a:r>
            <a:endParaRPr lang="en-US" altLang="zh-CN" sz="2400" b="1" dirty="0" smtClean="0"/>
          </a:p>
          <a:p>
            <a:r>
              <a:rPr lang="zh-CN" altLang="en-US" sz="2400" b="1" dirty="0" smtClean="0"/>
              <a:t>（二）扩展的旅行社联合体内部网络系统（</a:t>
            </a:r>
            <a:r>
              <a:rPr lang="en-US" altLang="en-US" sz="2400" b="1" dirty="0" smtClean="0"/>
              <a:t>Extranet</a:t>
            </a:r>
            <a:r>
              <a:rPr lang="zh-CN" altLang="en-US" sz="2400" b="1" dirty="0" smtClean="0"/>
              <a:t>）</a:t>
            </a:r>
            <a:endParaRPr lang="en-US" altLang="zh-CN" sz="2400" b="1" dirty="0" smtClean="0"/>
          </a:p>
          <a:p>
            <a:r>
              <a:rPr lang="zh-CN" altLang="en-US" sz="2400" b="1" dirty="0" smtClean="0"/>
              <a:t>（三）面向社会服务的旅行社联合体公共网络系统（</a:t>
            </a:r>
            <a:r>
              <a:rPr lang="en-US" altLang="en-US" sz="2400" b="1" dirty="0" smtClean="0"/>
              <a:t>Internet</a:t>
            </a:r>
            <a:r>
              <a:rPr lang="zh-CN" altLang="en-US" sz="2400" b="1" dirty="0" smtClean="0"/>
              <a:t>）</a:t>
            </a:r>
          </a:p>
          <a:p>
            <a:endParaRPr lang="zh-CN" altLang="en-US" sz="2400" b="1" dirty="0" smtClean="0"/>
          </a:p>
          <a:p>
            <a:endParaRPr lang="zh-CN" altLang="en-US" sz="2400" b="1" dirty="0" smtClean="0"/>
          </a:p>
          <a:p>
            <a:endParaRPr lang="zh-CN" alt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4" name="内容占位符 3" descr="微信图片_20171210213204.jpg"/>
          <p:cNvPicPr>
            <a:picLocks noGrp="1" noChangeAspect="1"/>
          </p:cNvPicPr>
          <p:nvPr>
            <p:ph idx="1"/>
          </p:nvPr>
        </p:nvPicPr>
        <p:blipFill>
          <a:blip r:embed="rId2"/>
          <a:stretch>
            <a:fillRect/>
          </a:stretch>
        </p:blipFill>
        <p:spPr>
          <a:xfrm>
            <a:off x="2377440" y="699247"/>
            <a:ext cx="4673573" cy="5477716"/>
          </a:xfr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dirty="0"/>
          </a:p>
        </p:txBody>
      </p:sp>
      <p:pic>
        <p:nvPicPr>
          <p:cNvPr id="1026" name="Picture 2"/>
          <p:cNvPicPr>
            <a:picLocks noGrp="1" noChangeAspect="1" noChangeArrowheads="1"/>
          </p:cNvPicPr>
          <p:nvPr>
            <p:ph idx="1"/>
          </p:nvPr>
        </p:nvPicPr>
        <p:blipFill>
          <a:blip r:embed="rId2"/>
          <a:srcRect/>
          <a:stretch>
            <a:fillRect/>
          </a:stretch>
        </p:blipFill>
        <p:spPr bwMode="auto">
          <a:xfrm>
            <a:off x="645459" y="828338"/>
            <a:ext cx="4648784" cy="5406433"/>
          </a:xfrm>
          <a:prstGeom prst="rect">
            <a:avLst/>
          </a:prstGeom>
          <a:noFill/>
          <a:ln w="9525">
            <a:noFill/>
            <a:miter lim="800000"/>
            <a:headEnd/>
            <a:tailEnd/>
          </a:ln>
          <a:effectLst/>
        </p:spPr>
      </p:pic>
      <p:pic>
        <p:nvPicPr>
          <p:cNvPr id="5" name="内容占位符 3" descr="微信图片_20171210210801.jpg"/>
          <p:cNvPicPr>
            <a:picLocks noChangeAspect="1"/>
          </p:cNvPicPr>
          <p:nvPr/>
        </p:nvPicPr>
        <p:blipFill>
          <a:blip r:embed="rId3"/>
          <a:stretch>
            <a:fillRect/>
          </a:stretch>
        </p:blipFill>
        <p:spPr>
          <a:xfrm>
            <a:off x="5690796" y="461882"/>
            <a:ext cx="2955767" cy="5919478"/>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5" name="内容占位符 4"/>
          <p:cNvSpPr>
            <a:spLocks noGrp="1"/>
          </p:cNvSpPr>
          <p:nvPr>
            <p:ph idx="1"/>
          </p:nvPr>
        </p:nvSpPr>
        <p:spPr>
          <a:xfrm>
            <a:off x="628650" y="355002"/>
            <a:ext cx="7886700" cy="5821961"/>
          </a:xfrm>
        </p:spPr>
        <p:txBody>
          <a:bodyPr>
            <a:normAutofit lnSpcReduction="10000"/>
          </a:bodyPr>
          <a:lstStyle/>
          <a:p>
            <a:r>
              <a:rPr lang="zh-CN" altLang="en-US" b="1" dirty="0" smtClean="0"/>
              <a:t>刘强东这个饭局就非常讲究了，从这些严格的座次上我们就可以看出各个大佬在“京东”心中的地位</a:t>
            </a:r>
            <a:r>
              <a:rPr lang="en-US" altLang="zh-CN" b="1" dirty="0" smtClean="0"/>
              <a:t>.</a:t>
            </a:r>
            <a:endParaRPr lang="zh-CN" altLang="en-US" b="1" dirty="0" smtClean="0"/>
          </a:p>
          <a:p>
            <a:r>
              <a:rPr lang="en-US" altLang="zh-CN" sz="2400" b="1" dirty="0" smtClean="0"/>
              <a:t>01.</a:t>
            </a:r>
            <a:r>
              <a:rPr lang="zh-CN" altLang="en-US" sz="2400" b="1" dirty="0" smtClean="0"/>
              <a:t>腾讯马化腾是重中之重</a:t>
            </a:r>
            <a:endParaRPr lang="zh-CN" altLang="en-US" sz="2400" dirty="0" smtClean="0"/>
          </a:p>
          <a:p>
            <a:r>
              <a:rPr lang="zh-CN" altLang="en-US" sz="2000" dirty="0" smtClean="0"/>
              <a:t>从照片上可以看出，马化腾是坐在主位，证明马化腾的地位在刘强东心中是最重要的，也是当场的所有人总地位是最高的。</a:t>
            </a:r>
            <a:endParaRPr lang="en-US" altLang="zh-CN" sz="2000" dirty="0" smtClean="0"/>
          </a:p>
          <a:p>
            <a:r>
              <a:rPr lang="en-US" altLang="zh-CN" sz="2400" b="1" dirty="0" smtClean="0"/>
              <a:t>02.</a:t>
            </a:r>
            <a:r>
              <a:rPr lang="zh-CN" altLang="en-US" sz="2400" b="1" dirty="0" smtClean="0"/>
              <a:t>高瓴张磊次之</a:t>
            </a:r>
            <a:endParaRPr lang="zh-CN" altLang="en-US" sz="2400" dirty="0" smtClean="0"/>
          </a:p>
          <a:p>
            <a:r>
              <a:rPr lang="zh-CN" altLang="en-US" sz="2000" dirty="0" smtClean="0"/>
              <a:t>张磊是坐在刘强东（第一主人）的旁边，这个位置是副主宾的位置，因此可以看出张磊在刘强东心中是第二重要，也是次于马化腾的。</a:t>
            </a:r>
            <a:endParaRPr lang="en-US" altLang="zh-CN" sz="2000" dirty="0" smtClean="0"/>
          </a:p>
          <a:p>
            <a:r>
              <a:rPr lang="en-US" altLang="zh-CN" sz="2400" b="1" dirty="0" smtClean="0"/>
              <a:t>03.</a:t>
            </a:r>
            <a:r>
              <a:rPr lang="zh-CN" altLang="en-US" sz="2400" b="1" dirty="0" smtClean="0"/>
              <a:t>右手边基本为年长者</a:t>
            </a:r>
            <a:endParaRPr lang="zh-CN" altLang="en-US" sz="2000" dirty="0" smtClean="0"/>
          </a:p>
          <a:p>
            <a:r>
              <a:rPr lang="zh-CN" altLang="en-US" sz="2000" dirty="0" smtClean="0"/>
              <a:t>根据“以右为尊”的原则，从图片上可以看出基本上右边的人都是相对的年长者，基本上是</a:t>
            </a:r>
            <a:r>
              <a:rPr lang="en-US" altLang="zh-CN" sz="2000" dirty="0" smtClean="0"/>
              <a:t>60</a:t>
            </a:r>
            <a:r>
              <a:rPr lang="zh-CN" altLang="en-US" sz="2000" dirty="0" smtClean="0"/>
              <a:t>后，而左手边则是以</a:t>
            </a:r>
            <a:r>
              <a:rPr lang="en-US" altLang="zh-CN" sz="2000" dirty="0" smtClean="0"/>
              <a:t>80</a:t>
            </a:r>
            <a:r>
              <a:rPr lang="zh-CN" altLang="en-US" sz="2000" dirty="0" smtClean="0"/>
              <a:t>后为主</a:t>
            </a:r>
            <a:r>
              <a:rPr lang="en-US" altLang="zh-CN" sz="2000" dirty="0" smtClean="0"/>
              <a:t>.</a:t>
            </a:r>
          </a:p>
          <a:p>
            <a:r>
              <a:rPr lang="zh-CN" altLang="en-US" sz="2000" dirty="0" smtClean="0"/>
              <a:t>除了以右为尊的原则外，还根据了公司的市值以及公司的行政级别进行了排位。排序顺序是：小米雷军、滴滴程维、头条张一鸣、快手宿华、携程沈南鹏、摩拜王晓峰、联想杨元庆、美团王慧文、京东陈生强、知乎周源、金沙江朱啸虎、</a:t>
            </a:r>
            <a:r>
              <a:rPr lang="en-US" altLang="zh-CN" sz="2000" dirty="0" smtClean="0"/>
              <a:t>58</a:t>
            </a:r>
            <a:r>
              <a:rPr lang="zh-CN" altLang="en-US" sz="2000" dirty="0" smtClean="0"/>
              <a:t>姚劲波。</a:t>
            </a:r>
          </a:p>
          <a:p>
            <a:endParaRPr lang="zh-CN" altLang="en-US" sz="2000" dirty="0" smtClean="0"/>
          </a:p>
          <a:p>
            <a:endParaRPr lang="zh-CN" altLang="en-US" sz="2000" dirty="0" smtClean="0"/>
          </a:p>
          <a:p>
            <a:endParaRPr lang="zh-CN" alt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5" name="内容占位符 4"/>
          <p:cNvSpPr>
            <a:spLocks noGrp="1"/>
          </p:cNvSpPr>
          <p:nvPr>
            <p:ph idx="1"/>
          </p:nvPr>
        </p:nvSpPr>
        <p:spPr/>
        <p:txBody>
          <a:bodyPr/>
          <a:lstStyle/>
          <a:p>
            <a:endParaRPr lang="zh-CN" altLang="en-US"/>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600" b="1" dirty="0" smtClean="0"/>
              <a:t>第一章  电子商务在旅行社行业中应用</a:t>
            </a:r>
            <a:endParaRPr lang="zh-CN" altLang="en-US" sz="3600" b="1" dirty="0"/>
          </a:p>
        </p:txBody>
      </p:sp>
      <p:sp>
        <p:nvSpPr>
          <p:cNvPr id="3" name="内容占位符 2"/>
          <p:cNvSpPr>
            <a:spLocks noGrp="1"/>
          </p:cNvSpPr>
          <p:nvPr>
            <p:ph idx="1"/>
          </p:nvPr>
        </p:nvSpPr>
        <p:spPr>
          <a:xfrm>
            <a:off x="628650" y="1473798"/>
            <a:ext cx="7886700" cy="4927002"/>
          </a:xfrm>
        </p:spPr>
        <p:txBody>
          <a:bodyPr>
            <a:normAutofit/>
          </a:bodyPr>
          <a:lstStyle/>
          <a:p>
            <a:r>
              <a:rPr lang="zh-CN" altLang="en-US" sz="3500" b="1" dirty="0" smtClean="0">
                <a:ea typeface="楷体_GB2312" pitchFamily="49" charset="-122"/>
              </a:rPr>
              <a:t>一、旅游电子商务的含义</a:t>
            </a:r>
            <a:endParaRPr lang="en-US" altLang="zh-CN" sz="3500" b="1" dirty="0" smtClean="0">
              <a:ea typeface="楷体_GB2312" pitchFamily="49" charset="-122"/>
            </a:endParaRPr>
          </a:p>
          <a:p>
            <a:r>
              <a:rPr lang="zh-CN" altLang="en-US" sz="3000" b="1" dirty="0" smtClean="0">
                <a:ea typeface="楷体_GB2312" pitchFamily="49" charset="-122"/>
              </a:rPr>
              <a:t>旅游电子商务：通过先进的</a:t>
            </a:r>
            <a:r>
              <a:rPr lang="zh-CN" altLang="en-US" sz="3000" b="1" dirty="0" smtClean="0">
                <a:solidFill>
                  <a:srgbClr val="FF0000"/>
                </a:solidFill>
                <a:ea typeface="楷体_GB2312" pitchFamily="49" charset="-122"/>
              </a:rPr>
              <a:t>网络信息技术</a:t>
            </a:r>
            <a:r>
              <a:rPr lang="zh-CN" altLang="en-US" sz="3000" b="1" dirty="0" smtClean="0">
                <a:ea typeface="楷体_GB2312" pitchFamily="49" charset="-122"/>
              </a:rPr>
              <a:t>手段实现</a:t>
            </a:r>
            <a:r>
              <a:rPr lang="zh-CN" altLang="en-US" sz="3000" b="1" dirty="0" smtClean="0">
                <a:solidFill>
                  <a:srgbClr val="FF0000"/>
                </a:solidFill>
                <a:ea typeface="楷体_GB2312" pitchFamily="49" charset="-122"/>
              </a:rPr>
              <a:t>旅游商务活动</a:t>
            </a:r>
            <a:r>
              <a:rPr lang="zh-CN" altLang="en-US" sz="3000" b="1" dirty="0" smtClean="0">
                <a:ea typeface="楷体_GB2312" pitchFamily="49" charset="-122"/>
              </a:rPr>
              <a:t>各个环节的</a:t>
            </a:r>
            <a:r>
              <a:rPr lang="zh-CN" altLang="en-US" sz="3000" b="1" dirty="0" smtClean="0">
                <a:solidFill>
                  <a:srgbClr val="FF0000"/>
                </a:solidFill>
                <a:ea typeface="楷体_GB2312" pitchFamily="49" charset="-122"/>
              </a:rPr>
              <a:t>电子化</a:t>
            </a:r>
            <a:r>
              <a:rPr lang="zh-CN" altLang="en-US" sz="3000" b="1" dirty="0" smtClean="0">
                <a:ea typeface="楷体_GB2312" pitchFamily="49" charset="-122"/>
              </a:rPr>
              <a:t>（关键词）</a:t>
            </a:r>
            <a:endParaRPr lang="zh-CN" altLang="en-US" sz="3000" dirty="0" smtClean="0">
              <a:latin typeface="楷体_GB2312" pitchFamily="49" charset="-122"/>
              <a:ea typeface="楷体_GB2312" pitchFamily="49" charset="-122"/>
            </a:endParaRPr>
          </a:p>
          <a:p>
            <a:r>
              <a:rPr lang="zh-CN" altLang="en-US" sz="2400" b="1" dirty="0" smtClean="0">
                <a:latin typeface="楷体_GB2312" pitchFamily="49" charset="-122"/>
                <a:ea typeface="楷体_GB2312" pitchFamily="49" charset="-122"/>
              </a:rPr>
              <a:t>包括通过网络手段采购旅游产品、宣传促销、开展售前售后服务、查询预订旅游产品并进行在线支付，以及旅游企业内部流程管理等。</a:t>
            </a:r>
            <a:endParaRPr lang="en-US" altLang="zh-CN" sz="2400" b="1" dirty="0" smtClean="0">
              <a:latin typeface="楷体_GB2312" pitchFamily="49" charset="-122"/>
              <a:ea typeface="楷体_GB2312" pitchFamily="49" charset="-122"/>
            </a:endParaRPr>
          </a:p>
          <a:p>
            <a:r>
              <a:rPr lang="zh-CN" altLang="en-US" sz="2400" b="1" dirty="0" smtClean="0">
                <a:latin typeface="楷体_GB2312" pitchFamily="49" charset="-122"/>
                <a:ea typeface="楷体_GB2312" pitchFamily="49" charset="-122"/>
              </a:rPr>
              <a:t>更直接的理解：</a:t>
            </a:r>
            <a:r>
              <a:rPr lang="zh-CN" altLang="en-US" sz="2400" b="1" dirty="0" smtClean="0">
                <a:solidFill>
                  <a:srgbClr val="FF0000"/>
                </a:solidFill>
                <a:latin typeface="楷体_GB2312" pitchFamily="49" charset="-122"/>
                <a:ea typeface="楷体_GB2312" pitchFamily="49" charset="-122"/>
              </a:rPr>
              <a:t>互联网</a:t>
            </a:r>
            <a:r>
              <a:rPr lang="en-US" altLang="zh-CN" sz="2400" b="1" dirty="0" smtClean="0">
                <a:latin typeface="楷体_GB2312" pitchFamily="49" charset="-122"/>
                <a:ea typeface="楷体_GB2312" pitchFamily="49" charset="-122"/>
              </a:rPr>
              <a:t>+</a:t>
            </a:r>
            <a:r>
              <a:rPr lang="zh-CN" altLang="en-US" sz="2400" b="1" dirty="0" smtClean="0">
                <a:solidFill>
                  <a:srgbClr val="FF0000"/>
                </a:solidFill>
                <a:latin typeface="楷体_GB2312" pitchFamily="49" charset="-122"/>
                <a:ea typeface="楷体_GB2312" pitchFamily="49" charset="-122"/>
              </a:rPr>
              <a:t>旅游商务</a:t>
            </a:r>
            <a:r>
              <a:rPr lang="zh-CN" altLang="en-US" sz="2400" b="1" dirty="0" smtClean="0">
                <a:latin typeface="楷体_GB2312" pitchFamily="49" charset="-122"/>
                <a:ea typeface="楷体_GB2312" pitchFamily="49" charset="-122"/>
              </a:rPr>
              <a:t>就是旅游电子商务</a:t>
            </a:r>
          </a:p>
          <a:p>
            <a:endParaRPr lang="zh-CN" altLang="en-US" dirty="0"/>
          </a:p>
        </p:txBody>
      </p:sp>
      <p:pic>
        <p:nvPicPr>
          <p:cNvPr id="4" name="图片 3" descr="图片1.png"/>
          <p:cNvPicPr>
            <a:picLocks noChangeAspect="1"/>
          </p:cNvPicPr>
          <p:nvPr/>
        </p:nvPicPr>
        <p:blipFill>
          <a:blip r:embed="rId2"/>
          <a:stretch>
            <a:fillRect/>
          </a:stretch>
        </p:blipFill>
        <p:spPr>
          <a:xfrm>
            <a:off x="1327219" y="5007025"/>
            <a:ext cx="6381985" cy="1383678"/>
          </a:xfrm>
          <a:prstGeom prst="rect">
            <a:avLst/>
          </a:prstGeom>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96066" y="365126"/>
            <a:ext cx="7719284" cy="1065641"/>
          </a:xfrm>
        </p:spPr>
        <p:txBody>
          <a:bodyPr>
            <a:normAutofit/>
          </a:bodyPr>
          <a:lstStyle/>
          <a:p>
            <a:r>
              <a:rPr lang="zh-CN" altLang="en-US" sz="3600" b="1" dirty="0" smtClean="0"/>
              <a:t>二、旅游电子商务体系</a:t>
            </a:r>
            <a:endParaRPr lang="zh-CN" altLang="en-US" sz="3600" b="1" dirty="0"/>
          </a:p>
        </p:txBody>
      </p:sp>
      <p:sp>
        <p:nvSpPr>
          <p:cNvPr id="3" name="内容占位符 2"/>
          <p:cNvSpPr>
            <a:spLocks noGrp="1"/>
          </p:cNvSpPr>
          <p:nvPr>
            <p:ph idx="1"/>
          </p:nvPr>
        </p:nvSpPr>
        <p:spPr>
          <a:xfrm>
            <a:off x="628650" y="1258646"/>
            <a:ext cx="7886700" cy="4918318"/>
          </a:xfrm>
        </p:spPr>
        <p:txBody>
          <a:bodyPr>
            <a:normAutofit fontScale="70000" lnSpcReduction="20000"/>
          </a:bodyPr>
          <a:lstStyle/>
          <a:p>
            <a:r>
              <a:rPr lang="zh-CN" altLang="en-US" sz="4000" b="1" dirty="0" smtClean="0"/>
              <a:t>（一）旅游电子商务体系的构成</a:t>
            </a:r>
            <a:endParaRPr lang="en-US" altLang="zh-CN" sz="4000" b="1" dirty="0" smtClean="0"/>
          </a:p>
          <a:p>
            <a:pPr>
              <a:buNone/>
            </a:pPr>
            <a:r>
              <a:rPr lang="zh-CN" altLang="en-US" b="1" dirty="0" smtClean="0"/>
              <a:t>  是构建旅游电子商务的基础业务系统，由旅游机构为主体，以互联网的信息技术为媒介，连接旅游者、旅游信息化组织、旅游服务商、电子商务服务商即支付机构等组织的综合的信息运作系统。</a:t>
            </a:r>
          </a:p>
          <a:p>
            <a:r>
              <a:rPr lang="en-US" altLang="zh-CN" b="1" dirty="0" smtClean="0"/>
              <a:t>1</a:t>
            </a:r>
            <a:r>
              <a:rPr lang="zh-CN" altLang="en-US" b="1" dirty="0" smtClean="0"/>
              <a:t>、网络信息系统</a:t>
            </a:r>
          </a:p>
          <a:p>
            <a:r>
              <a:rPr lang="zh-CN" altLang="en-US" b="1" dirty="0" smtClean="0"/>
              <a:t>互联网、内部网和增值网</a:t>
            </a:r>
          </a:p>
          <a:p>
            <a:r>
              <a:rPr lang="en-US" altLang="zh-CN" b="1" dirty="0" smtClean="0"/>
              <a:t>2</a:t>
            </a:r>
            <a:r>
              <a:rPr lang="zh-CN" altLang="en-US" b="1" dirty="0" smtClean="0"/>
              <a:t>、电子商务服务商</a:t>
            </a:r>
          </a:p>
          <a:p>
            <a:r>
              <a:rPr lang="zh-CN" altLang="en-US" b="1" dirty="0" smtClean="0"/>
              <a:t>系统支持服务商</a:t>
            </a:r>
            <a:r>
              <a:rPr lang="en-US" altLang="zh-CN" b="1" dirty="0" smtClean="0"/>
              <a:t>(</a:t>
            </a:r>
            <a:r>
              <a:rPr lang="zh-CN" altLang="en-US" b="1" dirty="0" smtClean="0"/>
              <a:t>电信、联通等</a:t>
            </a:r>
            <a:r>
              <a:rPr lang="en-US" altLang="zh-CN" b="1" dirty="0" smtClean="0"/>
              <a:t>)</a:t>
            </a:r>
            <a:r>
              <a:rPr lang="zh-CN" altLang="en-US" b="1" dirty="0" smtClean="0"/>
              <a:t>和旅游电子商务平台运营商（在线旅游电商，如同程网、携程等）</a:t>
            </a:r>
          </a:p>
          <a:p>
            <a:r>
              <a:rPr lang="en-US" altLang="zh-CN" b="1" dirty="0" smtClean="0"/>
              <a:t>3</a:t>
            </a:r>
            <a:r>
              <a:rPr lang="zh-CN" altLang="en-US" b="1" dirty="0" smtClean="0"/>
              <a:t>、旅游机构</a:t>
            </a:r>
          </a:p>
          <a:p>
            <a:r>
              <a:rPr lang="zh-CN" altLang="en-US" b="1" dirty="0" smtClean="0"/>
              <a:t>旅游企业和旅游目的地营销机构。旅游企业是旅游市场主体，通过内部信息管理系统提供信息、进行交易。旅游目的地营销机构是中国各级政府旅游委及旅游局，宣传管理规范等。</a:t>
            </a:r>
          </a:p>
          <a:p>
            <a:r>
              <a:rPr lang="en-US" altLang="zh-CN" b="1" dirty="0" smtClean="0"/>
              <a:t>4</a:t>
            </a:r>
            <a:r>
              <a:rPr lang="zh-CN" altLang="en-US" b="1" dirty="0" smtClean="0"/>
              <a:t>、旅游消费者。旅游产品与服务消费者，获取信息、咨询、订购</a:t>
            </a:r>
            <a:endParaRPr lang="en-US" altLang="zh-CN" b="1" dirty="0" smtClean="0"/>
          </a:p>
          <a:p>
            <a:r>
              <a:rPr lang="en-US" altLang="zh-CN" b="1" dirty="0" smtClean="0"/>
              <a:t>5</a:t>
            </a:r>
            <a:r>
              <a:rPr lang="zh-CN" altLang="en-US" b="1" dirty="0" smtClean="0"/>
              <a:t>、产业经济、技术、社会、法律等宏观环境</a:t>
            </a:r>
            <a:endParaRPr lang="zh-CN" altLang="en-US" b="1"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7" descr="QQ截图20170613204534"/>
          <p:cNvPicPr>
            <a:picLocks noChangeAspect="1" noChangeArrowheads="1"/>
          </p:cNvPicPr>
          <p:nvPr/>
        </p:nvPicPr>
        <p:blipFill>
          <a:blip r:embed="rId2"/>
          <a:srcRect/>
          <a:stretch>
            <a:fillRect/>
          </a:stretch>
        </p:blipFill>
        <p:spPr bwMode="auto">
          <a:xfrm>
            <a:off x="-516369" y="182880"/>
            <a:ext cx="10843709" cy="6476748"/>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3776</TotalTime>
  <Words>2292</Words>
  <Application>Microsoft Office PowerPoint</Application>
  <PresentationFormat>全屏显示(4:3)</PresentationFormat>
  <Paragraphs>140</Paragraphs>
  <Slides>27</Slides>
  <Notes>1</Notes>
  <HiddenSlides>0</HiddenSlides>
  <MMClips>0</MMClips>
  <ScaleCrop>false</ScaleCrop>
  <HeadingPairs>
    <vt:vector size="4" baseType="variant">
      <vt:variant>
        <vt:lpstr>主题</vt:lpstr>
      </vt:variant>
      <vt:variant>
        <vt:i4>1</vt:i4>
      </vt:variant>
      <vt:variant>
        <vt:lpstr>幻灯片标题</vt:lpstr>
      </vt:variant>
      <vt:variant>
        <vt:i4>27</vt:i4>
      </vt:variant>
    </vt:vector>
  </HeadingPairs>
  <TitlesOfParts>
    <vt:vector size="28" baseType="lpstr">
      <vt:lpstr>Office 主题</vt:lpstr>
      <vt:lpstr>幻灯片 1</vt:lpstr>
      <vt:lpstr>幻灯片 2</vt:lpstr>
      <vt:lpstr>幻灯片 3</vt:lpstr>
      <vt:lpstr>幻灯片 4</vt:lpstr>
      <vt:lpstr>幻灯片 5</vt:lpstr>
      <vt:lpstr>幻灯片 6</vt:lpstr>
      <vt:lpstr>第一章  电子商务在旅行社行业中应用</vt:lpstr>
      <vt:lpstr>二、旅游电子商务体系</vt:lpstr>
      <vt:lpstr>幻灯片 9</vt:lpstr>
      <vt:lpstr>幻灯片 10</vt:lpstr>
      <vt:lpstr>幻灯片 11</vt:lpstr>
      <vt:lpstr>幻灯片 12</vt:lpstr>
      <vt:lpstr>幻灯片 13</vt:lpstr>
      <vt:lpstr>幻灯片 14</vt:lpstr>
      <vt:lpstr>第二节  旅行社电子商务信息管理系统中的计调与外联业务 </vt:lpstr>
      <vt:lpstr>幻灯片 16</vt:lpstr>
      <vt:lpstr>幻灯片 17</vt:lpstr>
      <vt:lpstr>幻灯片 18</vt:lpstr>
      <vt:lpstr>幻灯片 19</vt:lpstr>
      <vt:lpstr>幻灯片 20</vt:lpstr>
      <vt:lpstr>幻灯片 21</vt:lpstr>
      <vt:lpstr>光明日报：旅行社应怎样“联合”2003.2.17 </vt:lpstr>
      <vt:lpstr>幻灯片 23</vt:lpstr>
      <vt:lpstr>幻灯片 24</vt:lpstr>
      <vt:lpstr>幻灯片 25</vt:lpstr>
      <vt:lpstr>幻灯片 26</vt:lpstr>
      <vt:lpstr>幻灯片 27</vt:lpstr>
    </vt:vector>
  </TitlesOfParts>
  <Company>lzu</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Guokui Wang</dc:creator>
  <cp:lastModifiedBy>1</cp:lastModifiedBy>
  <cp:revision>443</cp:revision>
  <dcterms:created xsi:type="dcterms:W3CDTF">2016-11-28T15:33:21Z</dcterms:created>
  <dcterms:modified xsi:type="dcterms:W3CDTF">2017-12-10T13:33:53Z</dcterms:modified>
</cp:coreProperties>
</file>