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commentAuthors.xml" ContentType="application/vnd.openxmlformats-officedocument.presentationml.commentAuthor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7"/>
  </p:notesMasterIdLst>
  <p:sldIdLst>
    <p:sldId id="321" r:id="rId2"/>
    <p:sldId id="335" r:id="rId3"/>
    <p:sldId id="336" r:id="rId4"/>
    <p:sldId id="322" r:id="rId5"/>
    <p:sldId id="329" r:id="rId6"/>
    <p:sldId id="330" r:id="rId7"/>
    <p:sldId id="337" r:id="rId8"/>
    <p:sldId id="338" r:id="rId9"/>
    <p:sldId id="331" r:id="rId10"/>
    <p:sldId id="332" r:id="rId11"/>
    <p:sldId id="355" r:id="rId12"/>
    <p:sldId id="323" r:id="rId13"/>
    <p:sldId id="334" r:id="rId14"/>
    <p:sldId id="339" r:id="rId15"/>
    <p:sldId id="340" r:id="rId16"/>
    <p:sldId id="356" r:id="rId17"/>
    <p:sldId id="357" r:id="rId18"/>
    <p:sldId id="325" r:id="rId19"/>
    <p:sldId id="326" r:id="rId20"/>
    <p:sldId id="341" r:id="rId21"/>
    <p:sldId id="342" r:id="rId22"/>
    <p:sldId id="343" r:id="rId23"/>
    <p:sldId id="344" r:id="rId24"/>
    <p:sldId id="345" r:id="rId25"/>
    <p:sldId id="346" r:id="rId26"/>
    <p:sldId id="327" r:id="rId27"/>
    <p:sldId id="328" r:id="rId28"/>
    <p:sldId id="347" r:id="rId29"/>
    <p:sldId id="349" r:id="rId30"/>
    <p:sldId id="350" r:id="rId31"/>
    <p:sldId id="351" r:id="rId32"/>
    <p:sldId id="354" r:id="rId33"/>
    <p:sldId id="358" r:id="rId34"/>
    <p:sldId id="352" r:id="rId35"/>
    <p:sldId id="348" r:id="rId3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 uri="{2D200454-40CA-4A62-9FC3-DE9A4176ACB9}">
      <p15:notesGuideLst xmlns:p15="http://schemas.microsoft.com/office/powerpoint/2012/main" xmlns=""/>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uokui Wang" initials="GW" lastIdx="2"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24C93"/>
    <a:srgbClr val="FBF9D4"/>
    <a:srgbClr val="FCEEE4"/>
    <a:srgbClr val="99CB38"/>
    <a:srgbClr val="61953D"/>
    <a:srgbClr val="4476A1"/>
    <a:srgbClr val="749B00"/>
    <a:srgbClr val="537BFF"/>
    <a:srgbClr val="84B0D5"/>
    <a:srgbClr val="7FF3F9"/>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浅色样式 2 - 强调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5758FB7-9AC5-4552-8A53-C91805E547FA}" styleName="主题样式 1 - 强调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5A111915-BE36-4E01-A7E5-04B1672EAD32}" styleName="浅色样式 2 - 强调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D113A9D2-9D6B-4929-AA2D-F23B5EE8CBE7}" styleName="主题样式 2 - 强调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4994" autoAdjust="0"/>
    <p:restoredTop sz="82342" autoAdjust="0"/>
  </p:normalViewPr>
  <p:slideViewPr>
    <p:cSldViewPr snapToGrid="0">
      <p:cViewPr varScale="1">
        <p:scale>
          <a:sx n="89" d="100"/>
          <a:sy n="89" d="100"/>
        </p:scale>
        <p:origin x="-1464" y="-96"/>
      </p:cViewPr>
      <p:guideLst>
        <p:guide orient="horz" pos="2160"/>
        <p:guide pos="2880"/>
      </p:guideLst>
    </p:cSldViewPr>
  </p:slideViewPr>
  <p:outlineViewPr>
    <p:cViewPr>
      <p:scale>
        <a:sx n="33" d="100"/>
        <a:sy n="33" d="100"/>
      </p:scale>
      <p:origin x="0" y="-3126"/>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57" d="100"/>
          <a:sy n="57" d="100"/>
        </p:scale>
        <p:origin x="2832" y="66"/>
      </p:cViewPr>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49157"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1049158"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E4DD8F5-C46F-4117-8EDE-6856FA8F516A}" type="datetimeFigureOut">
              <a:rPr lang="zh-CN" altLang="en-US" smtClean="0"/>
              <a:pPr/>
              <a:t>2017/11/26</a:t>
            </a:fld>
            <a:endParaRPr lang="zh-CN" altLang="en-US"/>
          </a:p>
        </p:txBody>
      </p:sp>
      <p:sp>
        <p:nvSpPr>
          <p:cNvPr id="1049159"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1049160"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1049161"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1049162"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515120E-73CA-453F-AC2E-53572C662F78}" type="slidenum">
              <a:rPr lang="zh-CN" altLang="en-US" smtClean="0"/>
              <a:pPr/>
              <a:t>‹#›</a:t>
            </a:fld>
            <a:endParaRPr lang="zh-CN" altLang="en-US"/>
          </a:p>
        </p:txBody>
      </p:sp>
    </p:spTree>
    <p:extLst>
      <p:ext uri="{BB962C8B-B14F-4D97-AF65-F5344CB8AC3E}">
        <p14:creationId xmlns:p14="http://schemas.microsoft.com/office/powerpoint/2010/main" xmlns="" val="25404263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88" name="幻灯片图像占位符 1"/>
          <p:cNvSpPr>
            <a:spLocks noGrp="1" noRot="1" noChangeAspect="1"/>
          </p:cNvSpPr>
          <p:nvPr>
            <p:ph type="sldImg"/>
          </p:nvPr>
        </p:nvSpPr>
        <p:spPr>
          <a:xfrm>
            <a:off x="1371600" y="1143000"/>
            <a:ext cx="4114800" cy="3086100"/>
          </a:xfrm>
        </p:spPr>
      </p:sp>
      <p:sp>
        <p:nvSpPr>
          <p:cNvPr id="1048689" name="备注占位符 2"/>
          <p:cNvSpPr>
            <a:spLocks noGrp="1"/>
          </p:cNvSpPr>
          <p:nvPr>
            <p:ph type="body" idx="1"/>
          </p:nvPr>
        </p:nvSpPr>
        <p:spPr/>
        <p:txBody>
          <a:bodyPr/>
          <a:lstStyle/>
          <a:p>
            <a:endParaRPr lang="zh-CN" altLang="en-US" dirty="0"/>
          </a:p>
        </p:txBody>
      </p:sp>
      <p:sp>
        <p:nvSpPr>
          <p:cNvPr id="1048690" name="灯片编号占位符 3"/>
          <p:cNvSpPr>
            <a:spLocks noGrp="1"/>
          </p:cNvSpPr>
          <p:nvPr>
            <p:ph type="sldNum" sz="quarter" idx="10"/>
          </p:nvPr>
        </p:nvSpPr>
        <p:spPr/>
        <p:txBody>
          <a:bodyPr/>
          <a:lstStyle/>
          <a:p>
            <a:fld id="{E515120E-73CA-453F-AC2E-53572C662F78}" type="slidenum">
              <a:rPr lang="zh-CN" altLang="en-US" smtClean="0"/>
              <a:pPr/>
              <a:t>1</a:t>
            </a:fld>
            <a:endParaRPr lang="zh-CN" altLang="en-US"/>
          </a:p>
        </p:txBody>
      </p:sp>
    </p:spTree>
    <p:extLst>
      <p:ext uri="{BB962C8B-B14F-4D97-AF65-F5344CB8AC3E}">
        <p14:creationId xmlns:p14="http://schemas.microsoft.com/office/powerpoint/2010/main" xmlns="" val="20991154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首页">
    <p:spTree>
      <p:nvGrpSpPr>
        <p:cNvPr id="1" name=""/>
        <p:cNvGrpSpPr/>
        <p:nvPr/>
      </p:nvGrpSpPr>
      <p:grpSpPr>
        <a:xfrm>
          <a:off x="0" y="0"/>
          <a:ext cx="0" cy="0"/>
          <a:chOff x="0" y="0"/>
          <a:chExt cx="0" cy="0"/>
        </a:xfrm>
      </p:grpSpPr>
      <p:sp>
        <p:nvSpPr>
          <p:cNvPr id="1048581" name="日期占位符 1"/>
          <p:cNvSpPr>
            <a:spLocks noGrp="1"/>
          </p:cNvSpPr>
          <p:nvPr>
            <p:ph type="dt" sz="half" idx="10"/>
          </p:nvPr>
        </p:nvSpPr>
        <p:spPr/>
        <p:txBody>
          <a:bodyPr/>
          <a:lstStyle/>
          <a:p>
            <a:fld id="{B7DA77CA-4D20-4BE3-A822-01670164F680}" type="datetimeFigureOut">
              <a:rPr lang="zh-CN" altLang="en-US" smtClean="0"/>
              <a:pPr/>
              <a:t>2017/11/26</a:t>
            </a:fld>
            <a:endParaRPr lang="zh-CN" altLang="en-US"/>
          </a:p>
        </p:txBody>
      </p:sp>
      <p:sp>
        <p:nvSpPr>
          <p:cNvPr id="1048582" name="页脚占位符 2"/>
          <p:cNvSpPr>
            <a:spLocks noGrp="1"/>
          </p:cNvSpPr>
          <p:nvPr>
            <p:ph type="ftr" sz="quarter" idx="11"/>
          </p:nvPr>
        </p:nvSpPr>
        <p:spPr/>
        <p:txBody>
          <a:bodyPr/>
          <a:lstStyle/>
          <a:p>
            <a:endParaRPr lang="zh-CN" altLang="en-US"/>
          </a:p>
        </p:txBody>
      </p:sp>
      <p:sp>
        <p:nvSpPr>
          <p:cNvPr id="1048583" name="灯片编号占位符 3"/>
          <p:cNvSpPr>
            <a:spLocks noGrp="1"/>
          </p:cNvSpPr>
          <p:nvPr>
            <p:ph type="sldNum" sz="quarter" idx="12"/>
          </p:nvPr>
        </p:nvSpPr>
        <p:spPr/>
        <p:txBody>
          <a:bodyPr/>
          <a:lstStyle/>
          <a:p>
            <a:fld id="{7140D5AC-88A2-4B42-82B2-21B018D8E79C}" type="slidenum">
              <a:rPr lang="zh-CN" altLang="en-US" smtClean="0"/>
              <a:pPr/>
              <a:t>‹#›</a:t>
            </a:fld>
            <a:endParaRPr lang="zh-CN" altLang="en-US"/>
          </a:p>
        </p:txBody>
      </p:sp>
      <p:cxnSp>
        <p:nvCxnSpPr>
          <p:cNvPr id="3" name="直接连接符 2"/>
          <p:cNvCxnSpPr/>
          <p:nvPr userDrawn="1"/>
        </p:nvCxnSpPr>
        <p:spPr>
          <a:xfrm>
            <a:off x="0" y="708350"/>
            <a:ext cx="8250148" cy="0"/>
          </a:xfrm>
          <a:prstGeom prst="line">
            <a:avLst/>
          </a:prstGeom>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第一节">
    <p:spTree>
      <p:nvGrpSpPr>
        <p:cNvPr id="1" name=""/>
        <p:cNvGrpSpPr/>
        <p:nvPr/>
      </p:nvGrpSpPr>
      <p:grpSpPr>
        <a:xfrm>
          <a:off x="0" y="0"/>
          <a:ext cx="0" cy="0"/>
          <a:chOff x="0" y="0"/>
          <a:chExt cx="0" cy="0"/>
        </a:xfrm>
      </p:grpSpPr>
      <p:sp>
        <p:nvSpPr>
          <p:cNvPr id="1048581" name="日期占位符 1"/>
          <p:cNvSpPr>
            <a:spLocks noGrp="1"/>
          </p:cNvSpPr>
          <p:nvPr>
            <p:ph type="dt" sz="half" idx="10"/>
          </p:nvPr>
        </p:nvSpPr>
        <p:spPr/>
        <p:txBody>
          <a:bodyPr/>
          <a:lstStyle/>
          <a:p>
            <a:fld id="{B7DA77CA-4D20-4BE3-A822-01670164F680}" type="datetimeFigureOut">
              <a:rPr lang="zh-CN" altLang="en-US" smtClean="0"/>
              <a:pPr/>
              <a:t>2017/11/26</a:t>
            </a:fld>
            <a:endParaRPr lang="zh-CN" altLang="en-US"/>
          </a:p>
        </p:txBody>
      </p:sp>
      <p:sp>
        <p:nvSpPr>
          <p:cNvPr id="1048582" name="页脚占位符 2"/>
          <p:cNvSpPr>
            <a:spLocks noGrp="1"/>
          </p:cNvSpPr>
          <p:nvPr>
            <p:ph type="ftr" sz="quarter" idx="11"/>
          </p:nvPr>
        </p:nvSpPr>
        <p:spPr/>
        <p:txBody>
          <a:bodyPr/>
          <a:lstStyle/>
          <a:p>
            <a:endParaRPr lang="zh-CN" altLang="en-US"/>
          </a:p>
        </p:txBody>
      </p:sp>
      <p:sp>
        <p:nvSpPr>
          <p:cNvPr id="1048583" name="灯片编号占位符 3"/>
          <p:cNvSpPr>
            <a:spLocks noGrp="1"/>
          </p:cNvSpPr>
          <p:nvPr>
            <p:ph type="sldNum" sz="quarter" idx="12"/>
          </p:nvPr>
        </p:nvSpPr>
        <p:spPr/>
        <p:txBody>
          <a:bodyPr/>
          <a:lstStyle/>
          <a:p>
            <a:fld id="{7140D5AC-88A2-4B42-82B2-21B018D8E79C}" type="slidenum">
              <a:rPr lang="zh-CN" altLang="en-US" smtClean="0"/>
              <a:pPr/>
              <a:t>‹#›</a:t>
            </a:fld>
            <a:endParaRPr lang="zh-CN" altLang="en-US"/>
          </a:p>
        </p:txBody>
      </p:sp>
      <p:cxnSp>
        <p:nvCxnSpPr>
          <p:cNvPr id="3" name="直接连接符 2"/>
          <p:cNvCxnSpPr/>
          <p:nvPr userDrawn="1"/>
        </p:nvCxnSpPr>
        <p:spPr>
          <a:xfrm>
            <a:off x="0" y="708350"/>
            <a:ext cx="8250148" cy="0"/>
          </a:xfrm>
          <a:prstGeom prst="line">
            <a:avLst/>
          </a:prstGeom>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9" name="文本框 8"/>
          <p:cNvSpPr txBox="1"/>
          <p:nvPr userDrawn="1"/>
        </p:nvSpPr>
        <p:spPr>
          <a:xfrm>
            <a:off x="3130550" y="185130"/>
            <a:ext cx="6017994" cy="523220"/>
          </a:xfrm>
          <a:prstGeom prst="rect">
            <a:avLst/>
          </a:prstGeom>
          <a:noFill/>
        </p:spPr>
        <p:txBody>
          <a:bodyPr wrap="none" rtlCol="0">
            <a:spAutoFit/>
          </a:bodyPr>
          <a:lstStyle>
            <a:defPPr>
              <a:defRPr lang="zh-CN"/>
            </a:defPPr>
            <a:lvl1pPr>
              <a:defRPr sz="3200" b="1">
                <a:ln w="9525">
                  <a:solidFill>
                    <a:schemeClr val="bg1"/>
                  </a:solidFill>
                  <a:prstDash val="solid"/>
                </a:ln>
                <a:solidFill>
                  <a:srgbClr val="002060"/>
                </a:solidFill>
                <a:effectLst>
                  <a:outerShdw blurRad="12700" dist="38100" dir="2700000" algn="tl" rotWithShape="0">
                    <a:schemeClr val="accent5">
                      <a:lumMod val="60000"/>
                      <a:lumOff val="40000"/>
                    </a:schemeClr>
                  </a:outerShdw>
                </a:effectLst>
                <a:latin typeface="华文行楷" panose="02010800040101010101" pitchFamily="2" charset="-122"/>
                <a:ea typeface="华文行楷" panose="02010800040101010101" pitchFamily="2" charset="-122"/>
              </a:defRPr>
            </a:lvl1pPr>
          </a:lstStyle>
          <a:p>
            <a:r>
              <a:rPr lang="zh-CN" altLang="en-US" sz="2800" dirty="0" smtClean="0"/>
              <a:t>第一节 旅游公共关系工作的基本职能</a:t>
            </a:r>
            <a:endParaRPr lang="zh-CN" altLang="en-US" sz="2800" dirty="0"/>
          </a:p>
        </p:txBody>
      </p:sp>
    </p:spTree>
    <p:extLst>
      <p:ext uri="{BB962C8B-B14F-4D97-AF65-F5344CB8AC3E}">
        <p14:creationId xmlns:p14="http://schemas.microsoft.com/office/powerpoint/2010/main" xmlns="" val="45065382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案例">
    <p:spTree>
      <p:nvGrpSpPr>
        <p:cNvPr id="1" name=""/>
        <p:cNvGrpSpPr/>
        <p:nvPr/>
      </p:nvGrpSpPr>
      <p:grpSpPr>
        <a:xfrm>
          <a:off x="0" y="0"/>
          <a:ext cx="0" cy="0"/>
          <a:chOff x="0" y="0"/>
          <a:chExt cx="0" cy="0"/>
        </a:xfrm>
      </p:grpSpPr>
      <p:cxnSp>
        <p:nvCxnSpPr>
          <p:cNvPr id="3" name="直接连接符 2"/>
          <p:cNvCxnSpPr/>
          <p:nvPr userDrawn="1"/>
        </p:nvCxnSpPr>
        <p:spPr>
          <a:xfrm>
            <a:off x="0" y="708350"/>
            <a:ext cx="8250148" cy="0"/>
          </a:xfrm>
          <a:prstGeom prst="line">
            <a:avLst/>
          </a:prstGeom>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9" name="文本框 8"/>
          <p:cNvSpPr txBox="1"/>
          <p:nvPr userDrawn="1"/>
        </p:nvSpPr>
        <p:spPr>
          <a:xfrm>
            <a:off x="3130550" y="185130"/>
            <a:ext cx="6017994" cy="523220"/>
          </a:xfrm>
          <a:prstGeom prst="rect">
            <a:avLst/>
          </a:prstGeom>
          <a:noFill/>
        </p:spPr>
        <p:txBody>
          <a:bodyPr wrap="none" rtlCol="0">
            <a:spAutoFit/>
          </a:bodyPr>
          <a:lstStyle>
            <a:defPPr>
              <a:defRPr lang="zh-CN"/>
            </a:defPPr>
            <a:lvl1pPr>
              <a:defRPr sz="3200" b="1">
                <a:ln w="9525">
                  <a:solidFill>
                    <a:schemeClr val="bg1"/>
                  </a:solidFill>
                  <a:prstDash val="solid"/>
                </a:ln>
                <a:solidFill>
                  <a:srgbClr val="002060"/>
                </a:solidFill>
                <a:effectLst>
                  <a:outerShdw blurRad="12700" dist="38100" dir="2700000" algn="tl" rotWithShape="0">
                    <a:schemeClr val="accent5">
                      <a:lumMod val="60000"/>
                      <a:lumOff val="40000"/>
                    </a:schemeClr>
                  </a:outerShdw>
                </a:effectLst>
                <a:latin typeface="华文行楷" panose="02010800040101010101" pitchFamily="2" charset="-122"/>
                <a:ea typeface="华文行楷" panose="02010800040101010101" pitchFamily="2" charset="-122"/>
              </a:defRPr>
            </a:lvl1pPr>
          </a:lstStyle>
          <a:p>
            <a:r>
              <a:rPr lang="zh-CN" altLang="en-US" sz="2800" dirty="0" smtClean="0"/>
              <a:t>第一节 旅游公共关系工作的基本职能</a:t>
            </a:r>
            <a:endParaRPr lang="zh-CN" altLang="en-US" sz="2800" dirty="0"/>
          </a:p>
        </p:txBody>
      </p:sp>
      <p:pic>
        <p:nvPicPr>
          <p:cNvPr id="8" name="图片 7"/>
          <p:cNvPicPr>
            <a:picLocks noChangeAspect="1"/>
          </p:cNvPicPr>
          <p:nvPr userDrawn="1"/>
        </p:nvPicPr>
        <p:blipFill>
          <a:blip r:embed="rId2"/>
          <a:stretch>
            <a:fillRect/>
          </a:stretch>
        </p:blipFill>
        <p:spPr>
          <a:xfrm>
            <a:off x="546100" y="1117600"/>
            <a:ext cx="8089900" cy="5671874"/>
          </a:xfrm>
          <a:prstGeom prst="rect">
            <a:avLst/>
          </a:prstGeom>
          <a:solidFill>
            <a:srgbClr val="FFFFFF">
              <a:shade val="85000"/>
            </a:srgbClr>
          </a:solidFill>
          <a:ln w="88900" cap="sq">
            <a:solidFill>
              <a:srgbClr val="FBF9D4"/>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xmlns="" val="570356877"/>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D42271BA-901A-4888-9615-66CCB48A214E}" type="slidenum">
              <a:rPr lang="en-US" altLang="zh-CN"/>
              <a:pPr/>
              <a:t>‹#›</a:t>
            </a:fld>
            <a:endParaRPr lang="en-US" altLang="zh-CN"/>
          </a:p>
        </p:txBody>
      </p:sp>
    </p:spTree>
    <p:extLst>
      <p:ext uri="{BB962C8B-B14F-4D97-AF65-F5344CB8AC3E}">
        <p14:creationId xmlns:p14="http://schemas.microsoft.com/office/powerpoint/2010/main" xmlns="" val="2775739649"/>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6">
            <a:lum/>
          </a:blip>
          <a:srcRect/>
          <a:stretch>
            <a:fillRect/>
          </a:stretch>
        </a:blipFill>
        <a:effectLst/>
      </p:bgPr>
    </p:bg>
    <p:spTree>
      <p:nvGrpSpPr>
        <p:cNvPr id="1" name=""/>
        <p:cNvGrpSpPr/>
        <p:nvPr/>
      </p:nvGrpSpPr>
      <p:grpSpPr>
        <a:xfrm>
          <a:off x="0" y="0"/>
          <a:ext cx="0" cy="0"/>
          <a:chOff x="0" y="0"/>
          <a:chExt cx="0" cy="0"/>
        </a:xfrm>
      </p:grpSpPr>
      <p:sp>
        <p:nvSpPr>
          <p:cNvPr id="1048576" name="标题占位符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1048577" name="文本占位符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1048578" name="日期占位符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7DA77CA-4D20-4BE3-A822-01670164F680}" type="datetimeFigureOut">
              <a:rPr lang="zh-CN" altLang="en-US" smtClean="0"/>
              <a:pPr/>
              <a:t>2017/11/26</a:t>
            </a:fld>
            <a:endParaRPr lang="zh-CN" altLang="en-US"/>
          </a:p>
        </p:txBody>
      </p:sp>
      <p:sp>
        <p:nvSpPr>
          <p:cNvPr id="1048579" name="页脚占位符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1048580" name="灯片编号占位符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140D5AC-88A2-4B42-82B2-21B018D8E79C}"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67" r:id="rId1"/>
    <p:sldLayoutId id="2147483668" r:id="rId2"/>
    <p:sldLayoutId id="2147483670" r:id="rId3"/>
    <p:sldLayoutId id="2147483669"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slide" Target="slide29.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image" Target="../media/image8.jpeg"/><Relationship Id="rId1" Type="http://schemas.openxmlformats.org/officeDocument/2006/relationships/slideLayout" Target="../slideLayouts/slideLayout4.xml"/><Relationship Id="rId4" Type="http://schemas.openxmlformats.org/officeDocument/2006/relationships/image" Target="../media/image9.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548640" y="2076226"/>
            <a:ext cx="8089749" cy="2539157"/>
          </a:xfrm>
          <a:prstGeom prst="rect">
            <a:avLst/>
          </a:prstGeom>
        </p:spPr>
        <p:txBody>
          <a:bodyPr wrap="square">
            <a:spAutoFit/>
          </a:bodyPr>
          <a:lstStyle/>
          <a:p>
            <a:pPr marR="650081">
              <a:spcBef>
                <a:spcPts val="900"/>
              </a:spcBef>
              <a:spcAft>
                <a:spcPts val="900"/>
              </a:spcAft>
            </a:pPr>
            <a:r>
              <a:rPr lang="zh-CN" altLang="en-US" sz="7200" b="1" kern="100" dirty="0" smtClean="0">
                <a:ln w="9525">
                  <a:solidFill>
                    <a:schemeClr val="bg1"/>
                  </a:solidFill>
                  <a:prstDash val="solid"/>
                </a:ln>
                <a:solidFill>
                  <a:srgbClr val="FF0000"/>
                </a:solidFill>
                <a:effectLst>
                  <a:outerShdw blurRad="12700" dist="38100" dir="2700000" algn="tl" rotWithShape="0">
                    <a:schemeClr val="accent5">
                      <a:lumMod val="60000"/>
                      <a:lumOff val="40000"/>
                    </a:schemeClr>
                  </a:outerShdw>
                </a:effectLst>
                <a:latin typeface="宋体" pitchFamily="2" charset="-122"/>
                <a:ea typeface="华文行楷" pitchFamily="2" charset="-122"/>
              </a:rPr>
              <a:t>第九章</a:t>
            </a:r>
            <a:endParaRPr lang="en-US" altLang="zh-CN" sz="7200" b="1" kern="100" dirty="0" smtClean="0">
              <a:ln w="9525">
                <a:solidFill>
                  <a:schemeClr val="bg1"/>
                </a:solidFill>
                <a:prstDash val="solid"/>
              </a:ln>
              <a:solidFill>
                <a:srgbClr val="FF0000"/>
              </a:solidFill>
              <a:effectLst>
                <a:outerShdw blurRad="12700" dist="38100" dir="2700000" algn="tl" rotWithShape="0">
                  <a:schemeClr val="accent5">
                    <a:lumMod val="60000"/>
                    <a:lumOff val="40000"/>
                  </a:schemeClr>
                </a:outerShdw>
              </a:effectLst>
              <a:latin typeface="宋体" pitchFamily="2" charset="-122"/>
              <a:ea typeface="华文行楷" pitchFamily="2" charset="-122"/>
            </a:endParaRPr>
          </a:p>
          <a:p>
            <a:pPr marR="650081">
              <a:spcBef>
                <a:spcPts val="900"/>
              </a:spcBef>
              <a:spcAft>
                <a:spcPts val="900"/>
              </a:spcAft>
            </a:pPr>
            <a:r>
              <a:rPr lang="zh-CN" altLang="en-US" sz="7200" b="1" kern="100" dirty="0" smtClean="0">
                <a:ln w="9525">
                  <a:solidFill>
                    <a:schemeClr val="bg1"/>
                  </a:solidFill>
                  <a:prstDash val="solid"/>
                </a:ln>
                <a:solidFill>
                  <a:srgbClr val="FF0000"/>
                </a:solidFill>
                <a:effectLst>
                  <a:outerShdw blurRad="12700" dist="38100" dir="2700000" algn="tl" rotWithShape="0">
                    <a:schemeClr val="accent5">
                      <a:lumMod val="60000"/>
                      <a:lumOff val="40000"/>
                    </a:schemeClr>
                  </a:outerShdw>
                </a:effectLst>
                <a:latin typeface="宋体" pitchFamily="2" charset="-122"/>
                <a:ea typeface="华文行楷" pitchFamily="2" charset="-122"/>
              </a:rPr>
              <a:t>计调接待业务</a:t>
            </a:r>
            <a:endParaRPr lang="zh-CN" altLang="zh-CN" sz="7200" b="1" kern="100" dirty="0">
              <a:ln w="9525">
                <a:solidFill>
                  <a:schemeClr val="bg1"/>
                </a:solidFill>
                <a:prstDash val="solid"/>
              </a:ln>
              <a:solidFill>
                <a:srgbClr val="FF0000"/>
              </a:solidFill>
              <a:effectLst>
                <a:outerShdw blurRad="12700" dist="38100" dir="2700000" algn="tl" rotWithShape="0">
                  <a:schemeClr val="accent5">
                    <a:lumMod val="60000"/>
                    <a:lumOff val="40000"/>
                  </a:schemeClr>
                </a:outerShdw>
              </a:effectLst>
              <a:latin typeface="宋体" pitchFamily="2" charset="-122"/>
              <a:ea typeface="华文行楷" pitchFamily="2" charset="-122"/>
            </a:endParaRPr>
          </a:p>
        </p:txBody>
      </p:sp>
      <p:sp>
        <p:nvSpPr>
          <p:cNvPr id="6" name="文本框 5"/>
          <p:cNvSpPr txBox="1"/>
          <p:nvPr/>
        </p:nvSpPr>
        <p:spPr>
          <a:xfrm>
            <a:off x="2080472" y="3909968"/>
            <a:ext cx="4796338" cy="553998"/>
          </a:xfrm>
          <a:prstGeom prst="rect">
            <a:avLst/>
          </a:prstGeom>
          <a:noFill/>
        </p:spPr>
        <p:txBody>
          <a:bodyPr wrap="square" rtlCol="0">
            <a:spAutoFit/>
          </a:bodyPr>
          <a:lstStyle>
            <a:defPPr>
              <a:defRPr lang="zh-CN"/>
            </a:defPPr>
            <a:lvl1pPr>
              <a:defRPr sz="2400"/>
            </a:lvl1pPr>
          </a:lstStyle>
          <a:p>
            <a:pPr algn="ctr"/>
            <a:r>
              <a:rPr lang="zh-CN" altLang="en-US" sz="3000" dirty="0">
                <a:latin typeface="Adobe 楷体 Std R" panose="02020400000000000000" pitchFamily="18" charset="-122"/>
                <a:ea typeface="Adobe 楷体 Std R" panose="02020400000000000000" pitchFamily="18" charset="-122"/>
              </a:rPr>
              <a:t>   </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85749" y="417095"/>
            <a:ext cx="8696325" cy="5759868"/>
          </a:xfrm>
        </p:spPr>
        <p:txBody>
          <a:bodyPr>
            <a:normAutofit fontScale="92500" lnSpcReduction="10000"/>
          </a:bodyPr>
          <a:lstStyle/>
          <a:p>
            <a:r>
              <a:rPr lang="zh-CN" altLang="en-US" sz="3000" b="1" dirty="0" smtClean="0"/>
              <a:t>课堂练习</a:t>
            </a:r>
            <a:endParaRPr lang="en-US" altLang="zh-CN" sz="3000" b="1" dirty="0" smtClean="0"/>
          </a:p>
          <a:p>
            <a:r>
              <a:rPr lang="zh-CN" altLang="en-US" sz="3000" b="1" dirty="0" smtClean="0"/>
              <a:t>请为以下团队安排最合适的导游</a:t>
            </a:r>
            <a:endParaRPr lang="en-US" altLang="zh-CN" sz="3000" b="1" dirty="0" smtClean="0"/>
          </a:p>
          <a:p>
            <a:r>
              <a:rPr lang="zh-CN" altLang="en-US" sz="2600" b="1" dirty="0" smtClean="0"/>
              <a:t>湘西夜郎古国之旅                          新老搭配或男女搭配                                  </a:t>
            </a:r>
            <a:endParaRPr lang="en-US" altLang="zh-CN" sz="2600" b="1" dirty="0" smtClean="0"/>
          </a:p>
          <a:p>
            <a:r>
              <a:rPr lang="zh-CN" altLang="en-US" sz="2600" b="1" dirty="0" smtClean="0"/>
              <a:t>湖北团或上海团团                          入门不久的新导游</a:t>
            </a:r>
            <a:endParaRPr lang="en-US" altLang="zh-CN" sz="2600" b="1" dirty="0" smtClean="0"/>
          </a:p>
          <a:p>
            <a:r>
              <a:rPr lang="zh-CN" altLang="en-US" sz="2600" b="1" dirty="0" smtClean="0"/>
              <a:t>青年湘黔渝登山团                          男青年导游</a:t>
            </a:r>
            <a:endParaRPr lang="en-US" altLang="zh-CN" sz="2600" b="1" dirty="0" smtClean="0"/>
          </a:p>
          <a:p>
            <a:r>
              <a:rPr lang="zh-CN" altLang="en-US" sz="2600" b="1" dirty="0" smtClean="0"/>
              <a:t>中年妇女团                                        女青年导游</a:t>
            </a:r>
            <a:endParaRPr lang="en-US" altLang="zh-CN" sz="2600" b="1" dirty="0" smtClean="0"/>
          </a:p>
          <a:p>
            <a:r>
              <a:rPr lang="zh-CN" altLang="en-US" sz="2600" b="1" dirty="0" smtClean="0"/>
              <a:t>男性团</a:t>
            </a:r>
            <a:endParaRPr lang="en-US" altLang="zh-CN" sz="2600" b="1" dirty="0" smtClean="0"/>
          </a:p>
          <a:p>
            <a:r>
              <a:rPr lang="zh-CN" altLang="en-US" sz="2600" b="1" dirty="0" smtClean="0"/>
              <a:t>老年团                                                 热情服务型女导游</a:t>
            </a:r>
            <a:endParaRPr lang="en-US" altLang="zh-CN" sz="2600" b="1" dirty="0" smtClean="0"/>
          </a:p>
          <a:p>
            <a:r>
              <a:rPr lang="zh-CN" altLang="en-US" sz="2600" b="1" dirty="0" smtClean="0"/>
              <a:t>小学生团                                             年龄稍长女导游</a:t>
            </a:r>
            <a:endParaRPr lang="en-US" altLang="zh-CN" sz="2600" b="1" dirty="0" smtClean="0"/>
          </a:p>
          <a:p>
            <a:r>
              <a:rPr lang="en-US" altLang="zh-CN" sz="2600" b="1" dirty="0" smtClean="0"/>
              <a:t>3—5</a:t>
            </a:r>
            <a:r>
              <a:rPr lang="zh-CN" altLang="en-US" sz="2600" b="1" dirty="0" smtClean="0"/>
              <a:t>人小团                                         文化型导游</a:t>
            </a:r>
            <a:endParaRPr lang="en-US" altLang="zh-CN" sz="2600" b="1" dirty="0" smtClean="0"/>
          </a:p>
          <a:p>
            <a:r>
              <a:rPr lang="zh-CN" altLang="en-US" sz="2600" b="1" dirty="0" smtClean="0"/>
              <a:t>广州团                                                  老练精明圆滑型导游</a:t>
            </a:r>
            <a:endParaRPr lang="en-US" altLang="zh-CN" sz="2600" b="1" dirty="0" smtClean="0"/>
          </a:p>
          <a:p>
            <a:r>
              <a:rPr lang="en-US" altLang="zh-CN" sz="2600" b="1" dirty="0" smtClean="0"/>
              <a:t>70</a:t>
            </a:r>
            <a:r>
              <a:rPr lang="zh-CN" altLang="en-US" sz="2600" b="1" dirty="0" smtClean="0"/>
              <a:t>人大团                                              轻松型导游</a:t>
            </a:r>
            <a:endParaRPr lang="en-US" altLang="zh-CN" sz="2600" b="1" dirty="0" smtClean="0"/>
          </a:p>
          <a:p>
            <a:pPr>
              <a:buNone/>
            </a:pPr>
            <a:r>
              <a:rPr lang="en-US" altLang="zh-CN" sz="2600" b="1" dirty="0" smtClean="0"/>
              <a:t> </a:t>
            </a:r>
          </a:p>
        </p:txBody>
      </p:sp>
      <p:cxnSp>
        <p:nvCxnSpPr>
          <p:cNvPr id="15" name="直接箭头连接符 14"/>
          <p:cNvCxnSpPr/>
          <p:nvPr/>
        </p:nvCxnSpPr>
        <p:spPr>
          <a:xfrm rot="16200000" flipH="1">
            <a:off x="2547937" y="2128837"/>
            <a:ext cx="2971800" cy="1743075"/>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cxnSp>
        <p:nvCxnSpPr>
          <p:cNvPr id="18" name="直接箭头连接符 17"/>
          <p:cNvCxnSpPr/>
          <p:nvPr/>
        </p:nvCxnSpPr>
        <p:spPr>
          <a:xfrm rot="16200000" flipH="1">
            <a:off x="2533650" y="2524125"/>
            <a:ext cx="2914650" cy="1752600"/>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cxnSp>
        <p:nvCxnSpPr>
          <p:cNvPr id="20" name="直接箭头连接符 19"/>
          <p:cNvCxnSpPr/>
          <p:nvPr/>
        </p:nvCxnSpPr>
        <p:spPr>
          <a:xfrm>
            <a:off x="3124200" y="2371725"/>
            <a:ext cx="1619250" cy="1588"/>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cxnSp>
        <p:nvCxnSpPr>
          <p:cNvPr id="22" name="直接箭头连接符 21"/>
          <p:cNvCxnSpPr/>
          <p:nvPr/>
        </p:nvCxnSpPr>
        <p:spPr>
          <a:xfrm>
            <a:off x="2181225" y="2752725"/>
            <a:ext cx="2705100" cy="1323975"/>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cxnSp>
        <p:nvCxnSpPr>
          <p:cNvPr id="24" name="直接箭头连接符 23"/>
          <p:cNvCxnSpPr/>
          <p:nvPr/>
        </p:nvCxnSpPr>
        <p:spPr>
          <a:xfrm flipV="1">
            <a:off x="1609725" y="2781300"/>
            <a:ext cx="3190875" cy="409575"/>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cxnSp>
        <p:nvCxnSpPr>
          <p:cNvPr id="26" name="直接箭头连接符 25"/>
          <p:cNvCxnSpPr/>
          <p:nvPr/>
        </p:nvCxnSpPr>
        <p:spPr>
          <a:xfrm>
            <a:off x="1562100" y="3629025"/>
            <a:ext cx="3305175" cy="1588"/>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cxnSp>
        <p:nvCxnSpPr>
          <p:cNvPr id="31" name="直接箭头连接符 30"/>
          <p:cNvCxnSpPr/>
          <p:nvPr/>
        </p:nvCxnSpPr>
        <p:spPr>
          <a:xfrm flipV="1">
            <a:off x="1838325" y="2828925"/>
            <a:ext cx="2943225" cy="1200151"/>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cxnSp>
        <p:nvCxnSpPr>
          <p:cNvPr id="33" name="直接箭头连接符 32"/>
          <p:cNvCxnSpPr/>
          <p:nvPr/>
        </p:nvCxnSpPr>
        <p:spPr>
          <a:xfrm flipV="1">
            <a:off x="2209800" y="1943100"/>
            <a:ext cx="2609850" cy="2486025"/>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cxnSp>
        <p:nvCxnSpPr>
          <p:cNvPr id="35" name="直接箭头连接符 34"/>
          <p:cNvCxnSpPr/>
          <p:nvPr/>
        </p:nvCxnSpPr>
        <p:spPr>
          <a:xfrm rot="5400000" flipH="1" flipV="1">
            <a:off x="1471612" y="1976438"/>
            <a:ext cx="3790950" cy="2924175"/>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cxnSp>
        <p:nvCxnSpPr>
          <p:cNvPr id="37" name="直接箭头连接符 36"/>
          <p:cNvCxnSpPr/>
          <p:nvPr/>
        </p:nvCxnSpPr>
        <p:spPr>
          <a:xfrm>
            <a:off x="2085975" y="4848225"/>
            <a:ext cx="2781300" cy="390525"/>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left)">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left)">
                                      <p:cBhvr>
                                        <p:cTn id="17" dur="500"/>
                                        <p:tgtEl>
                                          <p:spTgt spid="2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wipe(left)">
                                      <p:cBhvr>
                                        <p:cTn id="22" dur="500"/>
                                        <p:tgtEl>
                                          <p:spTgt spid="2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wipe(left)">
                                      <p:cBhvr>
                                        <p:cTn id="27" dur="500"/>
                                        <p:tgtEl>
                                          <p:spTgt spid="2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wipe(left)">
                                      <p:cBhvr>
                                        <p:cTn id="32" dur="500"/>
                                        <p:tgtEl>
                                          <p:spTgt spid="26"/>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wipe(left)">
                                      <p:cBhvr>
                                        <p:cTn id="37" dur="500"/>
                                        <p:tgtEl>
                                          <p:spTgt spid="31"/>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33"/>
                                        </p:tgtEl>
                                        <p:attrNameLst>
                                          <p:attrName>style.visibility</p:attrName>
                                        </p:attrNameLst>
                                      </p:cBhvr>
                                      <p:to>
                                        <p:strVal val="visible"/>
                                      </p:to>
                                    </p:set>
                                    <p:animEffect transition="in" filter="wipe(left)">
                                      <p:cBhvr>
                                        <p:cTn id="42" dur="500"/>
                                        <p:tgtEl>
                                          <p:spTgt spid="33"/>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37"/>
                                        </p:tgtEl>
                                        <p:attrNameLst>
                                          <p:attrName>style.visibility</p:attrName>
                                        </p:attrNameLst>
                                      </p:cBhvr>
                                      <p:to>
                                        <p:strVal val="visible"/>
                                      </p:to>
                                    </p:set>
                                    <p:animEffect transition="in" filter="wipe(left)">
                                      <p:cBhvr>
                                        <p:cTn id="47" dur="500"/>
                                        <p:tgtEl>
                                          <p:spTgt spid="37"/>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nodeType="clickEffect">
                                  <p:stCondLst>
                                    <p:cond delay="0"/>
                                  </p:stCondLst>
                                  <p:childTnLst>
                                    <p:set>
                                      <p:cBhvr>
                                        <p:cTn id="51" dur="1" fill="hold">
                                          <p:stCondLst>
                                            <p:cond delay="0"/>
                                          </p:stCondLst>
                                        </p:cTn>
                                        <p:tgtEl>
                                          <p:spTgt spid="35"/>
                                        </p:tgtEl>
                                        <p:attrNameLst>
                                          <p:attrName>style.visibility</p:attrName>
                                        </p:attrNameLst>
                                      </p:cBhvr>
                                      <p:to>
                                        <p:strVal val="visible"/>
                                      </p:to>
                                    </p:set>
                                    <p:animEffect transition="in" filter="wipe(down)">
                                      <p:cBhvr>
                                        <p:cTn id="52"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628650" y="465221"/>
            <a:ext cx="7886700" cy="5711742"/>
          </a:xfrm>
        </p:spPr>
        <p:txBody>
          <a:bodyPr>
            <a:normAutofit/>
          </a:bodyPr>
          <a:lstStyle/>
          <a:p>
            <a:r>
              <a:rPr lang="zh-CN" altLang="en-US" b="1" dirty="0" smtClean="0"/>
              <a:t>四、监控团队运行</a:t>
            </a:r>
            <a:endParaRPr lang="en-US" altLang="zh-CN" b="1" dirty="0" smtClean="0"/>
          </a:p>
          <a:p>
            <a:r>
              <a:rPr lang="zh-CN" altLang="en-US" sz="2400" b="1" dirty="0" smtClean="0"/>
              <a:t>计调人员应与导游保持紧密联系，时刻把握团队动向，及时解决团队运行中出现的问题。</a:t>
            </a:r>
            <a:endParaRPr lang="en-US" altLang="zh-CN" sz="2400" b="1" dirty="0" smtClean="0"/>
          </a:p>
          <a:p>
            <a:r>
              <a:rPr lang="zh-CN" altLang="en-US" b="1" dirty="0" smtClean="0"/>
              <a:t>五、协助处理善后</a:t>
            </a:r>
          </a:p>
          <a:p>
            <a:r>
              <a:rPr lang="zh-CN" altLang="en-US" sz="2400" b="1" dirty="0" smtClean="0"/>
              <a:t>（一）收集并整理游客对团队运行情况和导游服务质量的反馈意见</a:t>
            </a:r>
          </a:p>
          <a:p>
            <a:r>
              <a:rPr lang="zh-CN" altLang="en-US" sz="2400" b="1" dirty="0" smtClean="0"/>
              <a:t>（二）协助质监部门处理游客的投诉</a:t>
            </a:r>
          </a:p>
          <a:p>
            <a:r>
              <a:rPr lang="zh-CN" altLang="en-US" b="1" dirty="0" smtClean="0"/>
              <a:t>六、整理团队档案</a:t>
            </a:r>
            <a:endParaRPr lang="en-US" altLang="zh-CN" b="1" dirty="0" smtClean="0"/>
          </a:p>
          <a:p>
            <a:endParaRPr lang="zh-CN" altLang="en-US" dirty="0" smtClean="0"/>
          </a:p>
          <a:p>
            <a:endParaRPr lang="zh-CN" alt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28650" y="721895"/>
            <a:ext cx="7886700" cy="513348"/>
          </a:xfrm>
        </p:spPr>
        <p:txBody>
          <a:bodyPr>
            <a:normAutofit fontScale="90000"/>
          </a:bodyPr>
          <a:lstStyle/>
          <a:p>
            <a:r>
              <a:rPr lang="zh-CN" altLang="en-US" b="1" dirty="0" smtClean="0"/>
              <a:t>第二节  散客旅游计调接待业务</a:t>
            </a:r>
            <a:r>
              <a:rPr lang="zh-CN" altLang="en-US" dirty="0" smtClean="0"/>
              <a:t/>
            </a:r>
            <a:br>
              <a:rPr lang="zh-CN" altLang="en-US" dirty="0" smtClean="0"/>
            </a:br>
            <a:endParaRPr lang="zh-CN" altLang="en-US" dirty="0"/>
          </a:p>
        </p:txBody>
      </p:sp>
      <p:sp>
        <p:nvSpPr>
          <p:cNvPr id="3" name="内容占位符 2"/>
          <p:cNvSpPr>
            <a:spLocks noGrp="1"/>
          </p:cNvSpPr>
          <p:nvPr>
            <p:ph idx="1"/>
          </p:nvPr>
        </p:nvSpPr>
        <p:spPr>
          <a:xfrm>
            <a:off x="628650" y="1042737"/>
            <a:ext cx="7886700" cy="5134226"/>
          </a:xfrm>
        </p:spPr>
        <p:txBody>
          <a:bodyPr>
            <a:normAutofit lnSpcReduction="10000"/>
          </a:bodyPr>
          <a:lstStyle/>
          <a:p>
            <a:r>
              <a:rPr lang="zh-CN" altLang="en-US" b="1" dirty="0" smtClean="0"/>
              <a:t>散客旅游的特点：</a:t>
            </a:r>
            <a:endParaRPr lang="en-US" altLang="zh-CN" b="1" dirty="0" smtClean="0"/>
          </a:p>
          <a:p>
            <a:r>
              <a:rPr lang="zh-CN" altLang="en-US" b="1" dirty="0" smtClean="0"/>
              <a:t>计调部门通常为散客旅游者提供如下服务：</a:t>
            </a:r>
          </a:p>
          <a:p>
            <a:r>
              <a:rPr lang="zh-CN" altLang="en-US" b="1" dirty="0" smtClean="0"/>
              <a:t>一、游咨询服务</a:t>
            </a:r>
            <a:endParaRPr lang="en-US" altLang="zh-CN" b="1" dirty="0" smtClean="0"/>
          </a:p>
          <a:p>
            <a:r>
              <a:rPr lang="zh-CN" altLang="en-US" sz="2400" b="1" dirty="0" smtClean="0"/>
              <a:t>作用：</a:t>
            </a:r>
            <a:endParaRPr lang="en-US" altLang="zh-CN" sz="2400" b="1" dirty="0" smtClean="0"/>
          </a:p>
          <a:p>
            <a:r>
              <a:rPr lang="zh-CN" altLang="en-US" sz="2400" b="1" dirty="0" smtClean="0"/>
              <a:t>电话</a:t>
            </a:r>
            <a:r>
              <a:rPr lang="zh-CN" altLang="en-US" sz="2400" b="1" dirty="0" smtClean="0"/>
              <a:t>、书面、网络、当面</a:t>
            </a:r>
          </a:p>
          <a:p>
            <a:r>
              <a:rPr lang="zh-CN" altLang="en-US" b="1" dirty="0" smtClean="0"/>
              <a:t>二、单项委托业务</a:t>
            </a:r>
            <a:endParaRPr lang="en-US" altLang="zh-CN" b="1" dirty="0" smtClean="0"/>
          </a:p>
          <a:p>
            <a:r>
              <a:rPr lang="zh-CN" altLang="en-US" sz="2400" b="1" dirty="0" smtClean="0"/>
              <a:t>（</a:t>
            </a:r>
            <a:r>
              <a:rPr lang="en-US" sz="2400" b="1" dirty="0" smtClean="0"/>
              <a:t>1</a:t>
            </a:r>
            <a:r>
              <a:rPr lang="zh-CN" altLang="en-US" sz="2400" b="1" dirty="0" smtClean="0"/>
              <a:t>）受理散客旅游者来本地旅游的委托业务</a:t>
            </a:r>
            <a:endParaRPr lang="en-US" altLang="zh-CN" sz="2400" b="1" dirty="0" smtClean="0"/>
          </a:p>
          <a:p>
            <a:endParaRPr lang="en-US" altLang="zh-CN" sz="2400" b="1" dirty="0" smtClean="0"/>
          </a:p>
          <a:p>
            <a:r>
              <a:rPr lang="zh-CN" altLang="en-US" sz="2400" b="1" dirty="0" smtClean="0"/>
              <a:t>（</a:t>
            </a:r>
            <a:r>
              <a:rPr lang="en-US" altLang="zh-CN" sz="2400" b="1" dirty="0" smtClean="0"/>
              <a:t>2</a:t>
            </a:r>
            <a:r>
              <a:rPr lang="zh-CN" altLang="en-US" sz="2400" b="1" dirty="0" smtClean="0"/>
              <a:t>）办理本地散</a:t>
            </a:r>
            <a:r>
              <a:rPr lang="zh-CN" altLang="en-US" sz="2400" b="1" dirty="0" smtClean="0"/>
              <a:t>客赴外地旅游的委托业务</a:t>
            </a:r>
          </a:p>
          <a:p>
            <a:endParaRPr lang="en-US" altLang="zh-CN" sz="2400" b="1" dirty="0" smtClean="0"/>
          </a:p>
          <a:p>
            <a:r>
              <a:rPr lang="zh-CN" altLang="en-US" sz="2400" b="1" dirty="0" smtClean="0"/>
              <a:t>（</a:t>
            </a:r>
            <a:r>
              <a:rPr lang="en-US" altLang="zh-CN" sz="2400" b="1" dirty="0" smtClean="0"/>
              <a:t>3</a:t>
            </a:r>
            <a:r>
              <a:rPr lang="zh-CN" altLang="en-US" sz="2400" b="1" dirty="0" smtClean="0"/>
              <a:t>）散客在本地的单项旅游委托业务</a:t>
            </a:r>
          </a:p>
          <a:p>
            <a:endParaRPr lang="zh-CN" altLang="en-US" sz="2400" b="1" dirty="0" smtClean="0"/>
          </a:p>
          <a:p>
            <a:endParaRPr lang="zh-CN" altLang="en-US" b="1"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628650" y="352926"/>
            <a:ext cx="7886700" cy="5824037"/>
          </a:xfrm>
        </p:spPr>
        <p:txBody>
          <a:bodyPr>
            <a:normAutofit lnSpcReduction="10000"/>
          </a:bodyPr>
          <a:lstStyle/>
          <a:p>
            <a:r>
              <a:rPr lang="zh-CN" altLang="en-US" b="1" dirty="0" smtClean="0"/>
              <a:t>三、选择性旅游业务</a:t>
            </a:r>
          </a:p>
          <a:p>
            <a:r>
              <a:rPr lang="zh-CN" altLang="en-US" sz="2400" b="1" dirty="0" smtClean="0"/>
              <a:t>选择性旅游服务是旅行社通过招徕，将赴同一旅游地或相同旅游景点的散客组织起来，分别按照单项计价的旅游方式。</a:t>
            </a:r>
          </a:p>
          <a:p>
            <a:r>
              <a:rPr lang="zh-CN" altLang="en-US" sz="2400" b="1" dirty="0" smtClean="0"/>
              <a:t>选择性旅游服务产品的形式主要有：</a:t>
            </a:r>
          </a:p>
          <a:p>
            <a:r>
              <a:rPr lang="zh-CN" altLang="en-US" sz="2400" b="1" dirty="0" smtClean="0"/>
              <a:t>第一，小包价旅游中的可供选择性部分（除住房和早餐、接送费、城市交通费以外）。</a:t>
            </a:r>
          </a:p>
          <a:p>
            <a:r>
              <a:rPr lang="zh-CN" altLang="en-US" sz="2400" b="1" dirty="0" smtClean="0"/>
              <a:t>第二，某</a:t>
            </a:r>
            <a:r>
              <a:rPr lang="zh-CN" altLang="en-US" sz="2400" b="1" dirty="0" smtClean="0"/>
              <a:t>一景点游览</a:t>
            </a:r>
            <a:r>
              <a:rPr lang="zh-CN" altLang="en-US" sz="2400" b="1" dirty="0" smtClean="0"/>
              <a:t>、观赏文娱节目、品尝当地风味食品等单项服务项目。</a:t>
            </a:r>
          </a:p>
          <a:p>
            <a:r>
              <a:rPr lang="zh-CN" altLang="en-US" sz="2400" b="1" dirty="0" smtClean="0"/>
              <a:t>第三，购物旅游、半日游、一日游和数日游。</a:t>
            </a:r>
          </a:p>
          <a:p>
            <a:r>
              <a:rPr lang="zh-CN" altLang="en-US" sz="2400" b="1" dirty="0" smtClean="0"/>
              <a:t>要成功开展选择性旅游，关键在于做好</a:t>
            </a:r>
            <a:r>
              <a:rPr lang="zh-CN" altLang="en-US" sz="2400" b="1" dirty="0" smtClean="0">
                <a:solidFill>
                  <a:srgbClr val="FF0000"/>
                </a:solidFill>
              </a:rPr>
              <a:t>销售和接待</a:t>
            </a:r>
            <a:r>
              <a:rPr lang="zh-CN" altLang="en-US" sz="2400" b="1" dirty="0" smtClean="0"/>
              <a:t>两个</a:t>
            </a:r>
            <a:r>
              <a:rPr lang="zh-CN" altLang="en-US" sz="2400" b="1" dirty="0" smtClean="0"/>
              <a:t>环节。</a:t>
            </a:r>
            <a:endParaRPr lang="zh-CN" altLang="en-US" sz="2400" b="1" dirty="0" smtClean="0"/>
          </a:p>
          <a:p>
            <a:r>
              <a:rPr lang="zh-CN" altLang="en-US" sz="2400" b="1" dirty="0" smtClean="0"/>
              <a:t>销售：</a:t>
            </a:r>
            <a:r>
              <a:rPr lang="zh-CN" altLang="en-US" sz="2400" b="1" dirty="0" smtClean="0"/>
              <a:t>门市柜台（不当花瓶）、销售代销网、网上销售平台</a:t>
            </a:r>
            <a:endParaRPr lang="en-US" altLang="zh-CN" sz="2400" b="1" dirty="0" smtClean="0"/>
          </a:p>
          <a:p>
            <a:r>
              <a:rPr lang="zh-CN" altLang="en-US" sz="2400" b="1" dirty="0" smtClean="0"/>
              <a:t>接待：</a:t>
            </a:r>
            <a:r>
              <a:rPr lang="zh-CN" altLang="en-US" sz="2400" b="1" dirty="0" smtClean="0"/>
              <a:t>及时采购、做好接待（对导游能力要求高）</a:t>
            </a:r>
            <a:endParaRPr lang="zh-CN" altLang="en-US" sz="2400" b="1"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628650" y="400050"/>
            <a:ext cx="7886700" cy="5776913"/>
          </a:xfrm>
        </p:spPr>
        <p:txBody>
          <a:bodyPr>
            <a:normAutofit/>
          </a:bodyPr>
          <a:lstStyle/>
          <a:p>
            <a:pPr algn="ctr"/>
            <a:r>
              <a:rPr lang="zh-CN" altLang="en-US" sz="3200" b="1" dirty="0" smtClean="0"/>
              <a:t>案例分析：小陈的苦恼</a:t>
            </a:r>
            <a:endParaRPr lang="en-US" altLang="zh-CN" sz="3200" b="1" dirty="0" smtClean="0"/>
          </a:p>
          <a:p>
            <a:r>
              <a:rPr lang="zh-CN" altLang="en-US" b="1" dirty="0" smtClean="0"/>
              <a:t>一次，欧美部的英语导游员小陈作为地陪负责接待一由选择性旅游的散客组成的旅游团。旅游团共</a:t>
            </a:r>
            <a:r>
              <a:rPr lang="en-US" altLang="zh-CN" b="1" dirty="0" smtClean="0"/>
              <a:t>13</a:t>
            </a:r>
            <a:r>
              <a:rPr lang="zh-CN" altLang="en-US" b="1" dirty="0" smtClean="0"/>
              <a:t>人，其中</a:t>
            </a:r>
            <a:r>
              <a:rPr lang="en-US" altLang="zh-CN" b="1" dirty="0" smtClean="0"/>
              <a:t>8</a:t>
            </a:r>
            <a:r>
              <a:rPr lang="zh-CN" altLang="en-US" b="1" dirty="0" smtClean="0"/>
              <a:t>人英语，</a:t>
            </a:r>
            <a:r>
              <a:rPr lang="en-US" altLang="zh-CN" b="1" dirty="0" smtClean="0"/>
              <a:t>5</a:t>
            </a:r>
            <a:r>
              <a:rPr lang="zh-CN" altLang="en-US" b="1" dirty="0" smtClean="0"/>
              <a:t>人普通话。在旅游车上，小陈用两种语言交替为游客讲解。到了一游览点时，小陈考虑到团员中讲英语的较多，便先用英语进行了讲解，没想到他讲解完毕想用中文做再次讲解时，讲中文的游客已全都走开了，因而他就没用中文再做讲解。事后，小陈所在旅行社接到了那几位讲中文游客的投诉，他们认为地陪小陈崇洋媚外，对待游客不平等。 </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628650" y="400050"/>
            <a:ext cx="7886700" cy="5776913"/>
          </a:xfrm>
        </p:spPr>
        <p:txBody>
          <a:bodyPr>
            <a:normAutofit fontScale="85000" lnSpcReduction="20000"/>
          </a:bodyPr>
          <a:lstStyle/>
          <a:p>
            <a:r>
              <a:rPr lang="zh-CN" altLang="en-US" b="1" dirty="0" smtClean="0"/>
              <a:t>点评：这是一次由误会而遭致的投诉。由选择性旅游的散客组成的旅游团是指原来分散住在不同饭店，因为目标一致，而由旅行社门市工作人员临时组织成的旅游团。正因为旅游团是临时组织起来的，因而团员经常是来自不同国家或地区，互不熟悉，语言不通，行为各异。接待这样的旅游团要比接待团体游客</a:t>
            </a:r>
            <a:r>
              <a:rPr lang="zh-CN" altLang="en-US" b="1" dirty="0" smtClean="0">
                <a:solidFill>
                  <a:srgbClr val="FF0000"/>
                </a:solidFill>
              </a:rPr>
              <a:t>复杂得多，困难得多。</a:t>
            </a:r>
            <a:endParaRPr lang="en-US" altLang="zh-CN" b="1" dirty="0" smtClean="0">
              <a:solidFill>
                <a:srgbClr val="FF0000"/>
              </a:solidFill>
            </a:endParaRPr>
          </a:p>
          <a:p>
            <a:r>
              <a:rPr lang="zh-CN" altLang="en-US" b="1" dirty="0" smtClean="0"/>
              <a:t>本案例中，分析小陈遭受投诉的原因，其实并非他真的崇洋媚外，也并非没有遵照“为大家服务”的原则去做，只是服务过程中工作</a:t>
            </a:r>
            <a:r>
              <a:rPr lang="zh-CN" altLang="en-US" b="1" dirty="0" smtClean="0">
                <a:solidFill>
                  <a:srgbClr val="FF0000"/>
                </a:solidFill>
              </a:rPr>
              <a:t>欠细致，周到</a:t>
            </a:r>
            <a:r>
              <a:rPr lang="zh-CN" altLang="en-US" b="1" dirty="0" smtClean="0"/>
              <a:t>而己。</a:t>
            </a:r>
            <a:endParaRPr lang="en-US" altLang="zh-CN" b="1" dirty="0" smtClean="0"/>
          </a:p>
          <a:p>
            <a:r>
              <a:rPr lang="zh-CN" altLang="en-US" b="1" dirty="0" smtClean="0"/>
              <a:t>从案例中我们可知，无论是动机上或行为上，小陈都没有不想为这些讲中文的游客做讲解，但是由于他没有与游客讲明自己的服务方式，没有考虑到自己先用英语讲解会给讲中文的游客带来心理上的不平衡，结果导致了游客对他的投诉。</a:t>
            </a:r>
            <a:endParaRPr lang="en-US" altLang="zh-CN" b="1" dirty="0" smtClean="0"/>
          </a:p>
          <a:p>
            <a:r>
              <a:rPr lang="zh-CN" altLang="en-US" b="1" dirty="0" smtClean="0"/>
              <a:t>消除这种因“误会”而遭致投诉的方法其实非常简单，小陈只要</a:t>
            </a:r>
            <a:r>
              <a:rPr lang="zh-CN" altLang="en-US" b="1" dirty="0" smtClean="0">
                <a:solidFill>
                  <a:srgbClr val="FF0000"/>
                </a:solidFill>
              </a:rPr>
              <a:t>事先与游客声明</a:t>
            </a:r>
            <a:r>
              <a:rPr lang="zh-CN" altLang="en-US" b="1" dirty="0" smtClean="0"/>
              <a:t>，他将用中英文交替的方式为游客讲解即可；若要完全平等，则可采用转换讲解法，在甲地“此时”英语讲解在先，到了乙地“彼时”则英语讲解在后。 </a:t>
            </a:r>
          </a:p>
          <a:p>
            <a:endParaRPr lang="zh-CN" alt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28650" y="365126"/>
            <a:ext cx="7886700" cy="570789"/>
          </a:xfrm>
        </p:spPr>
        <p:txBody>
          <a:bodyPr>
            <a:normAutofit fontScale="90000"/>
          </a:bodyPr>
          <a:lstStyle/>
          <a:p>
            <a:pPr algn="ctr"/>
            <a:r>
              <a:rPr lang="zh-CN" altLang="en-US" b="1" dirty="0" smtClean="0"/>
              <a:t>散客导游最是难</a:t>
            </a:r>
            <a:endParaRPr lang="zh-CN" altLang="en-US" b="1" dirty="0"/>
          </a:p>
        </p:txBody>
      </p:sp>
      <p:sp>
        <p:nvSpPr>
          <p:cNvPr id="3" name="内容占位符 2"/>
          <p:cNvSpPr>
            <a:spLocks noGrp="1"/>
          </p:cNvSpPr>
          <p:nvPr>
            <p:ph idx="1"/>
          </p:nvPr>
        </p:nvSpPr>
        <p:spPr>
          <a:xfrm>
            <a:off x="628650" y="935915"/>
            <a:ext cx="7886700" cy="5241048"/>
          </a:xfrm>
        </p:spPr>
        <p:txBody>
          <a:bodyPr>
            <a:noAutofit/>
          </a:bodyPr>
          <a:lstStyle/>
          <a:p>
            <a:r>
              <a:rPr lang="zh-CN" altLang="en-US" sz="1800" b="1" dirty="0" smtClean="0"/>
              <a:t>某旅行社导游小王接待了一个由安徽、上海、北京等地旅行社零星组织的散客旅游团。其中有</a:t>
            </a:r>
            <a:r>
              <a:rPr lang="en-US" altLang="zh-CN" sz="1800" b="1" dirty="0" smtClean="0"/>
              <a:t>13</a:t>
            </a:r>
            <a:r>
              <a:rPr lang="zh-CN" altLang="en-US" sz="1800" b="1" dirty="0" smtClean="0"/>
              <a:t>位客人来自上海的</a:t>
            </a:r>
            <a:r>
              <a:rPr lang="en-US" altLang="zh-CN" sz="1800" b="1" dirty="0" smtClean="0"/>
              <a:t>3</a:t>
            </a:r>
            <a:r>
              <a:rPr lang="zh-CN" altLang="en-US" sz="1800" b="1" dirty="0" smtClean="0"/>
              <a:t>家旅行社，</a:t>
            </a:r>
            <a:r>
              <a:rPr lang="en-US" altLang="zh-CN" sz="1800" b="1" dirty="0" smtClean="0"/>
              <a:t>5</a:t>
            </a:r>
            <a:r>
              <a:rPr lang="zh-CN" altLang="en-US" sz="1800" b="1" dirty="0" smtClean="0"/>
              <a:t>位客人来自安徽的</a:t>
            </a:r>
            <a:r>
              <a:rPr lang="en-US" altLang="zh-CN" sz="1800" b="1" dirty="0" smtClean="0"/>
              <a:t>2</a:t>
            </a:r>
            <a:r>
              <a:rPr lang="zh-CN" altLang="en-US" sz="1800" b="1" dirty="0" smtClean="0"/>
              <a:t>家旅行社，</a:t>
            </a:r>
            <a:r>
              <a:rPr lang="en-US" altLang="zh-CN" sz="1800" b="1" dirty="0" smtClean="0"/>
              <a:t>2</a:t>
            </a:r>
            <a:r>
              <a:rPr lang="zh-CN" altLang="en-US" sz="1800" b="1" dirty="0" smtClean="0"/>
              <a:t>位客人来自北京某旅行社。团队主要游览九寨沟、黄龙两处景区。但从第一天早晨出发起，团队矛盾就十分尖锐。</a:t>
            </a:r>
            <a:endParaRPr lang="en-US" altLang="zh-CN" sz="1800" b="1" dirty="0" smtClean="0"/>
          </a:p>
          <a:p>
            <a:r>
              <a:rPr lang="zh-CN" altLang="en-US" sz="1800" b="1" dirty="0" smtClean="0"/>
              <a:t>首先是北京客人抱怨不停，因为上车晚，他们的座位被安排在车厢后部，一路颠簸难忍，而他们的接待标准却是团队中最高的：豪华等；途中用餐时，北京客人餐标高，导游安排他们单独用餐，上海和安徽客人都是标准等，</a:t>
            </a:r>
            <a:r>
              <a:rPr lang="en-US" altLang="zh-CN" sz="1800" b="1" dirty="0" smtClean="0"/>
              <a:t>18</a:t>
            </a:r>
            <a:r>
              <a:rPr lang="zh-CN" altLang="en-US" sz="1800" b="1" dirty="0" smtClean="0"/>
              <a:t>人安排了</a:t>
            </a:r>
            <a:r>
              <a:rPr lang="en-US" altLang="zh-CN" sz="1800" b="1" dirty="0" smtClean="0"/>
              <a:t>2</a:t>
            </a:r>
            <a:r>
              <a:rPr lang="zh-CN" altLang="en-US" sz="1800" b="1" dirty="0" smtClean="0"/>
              <a:t>桌。但上海客人纷纷挤在一桌，留下安徽</a:t>
            </a:r>
            <a:r>
              <a:rPr lang="en-US" altLang="zh-CN" sz="1800" b="1" dirty="0" smtClean="0"/>
              <a:t>5</a:t>
            </a:r>
            <a:r>
              <a:rPr lang="zh-CN" altLang="en-US" sz="1800" b="1" dirty="0" smtClean="0"/>
              <a:t>人享用一桌，结果出现了上海人不够吃，安徽人吃不了的怪现象；住宿时必须有一位上海人与安徽人住一间客房，但上海人宁可要了间三人房，也不愿与不认识的安徽人住；游览时，上海、北京、安徽客人分别行动，导游很难整队。而且一旦安徽人迟到，上海人就吵个不停，而上海人迟到，安徽人也不服气地吊二话；客人之间还因为争抢前排座位发生抓扯，让小王十分头疼。</a:t>
            </a:r>
          </a:p>
          <a:p>
            <a:r>
              <a:rPr lang="zh-CN" altLang="en-US" sz="1800" b="1" dirty="0" smtClean="0"/>
              <a:t>  更重要的是，由于各地旅行社与客人签订的合同有所不同，如北京客人行程中包括了都江堰水利工程，安徽客人的费用中包含了烤羊晚会。结果安排北京客人游览都江堰水利工程时，上海、安徽客人无事可做，又不愿自费游览，苦苦等候了</a:t>
            </a:r>
            <a:r>
              <a:rPr lang="en-US" altLang="zh-CN" sz="1800" b="1" dirty="0" smtClean="0"/>
              <a:t>3</a:t>
            </a:r>
            <a:r>
              <a:rPr lang="zh-CN" altLang="en-US" sz="1800" b="1" dirty="0" smtClean="0"/>
              <a:t>个小时，见了导游就叫苦不迭；而当小王安排安徽客人的烤羊晚会时，北京、上海人都表示不愿参加，小王无奈只好为客人退费（正常情况下一次烤羊晚会至少得有</a:t>
            </a:r>
            <a:r>
              <a:rPr lang="en-US" altLang="zh-CN" sz="1800" b="1" dirty="0" smtClean="0"/>
              <a:t>10</a:t>
            </a:r>
            <a:r>
              <a:rPr lang="zh-CN" altLang="en-US" sz="1800" b="1" dirty="0" smtClean="0"/>
              <a:t>人参加才保本），导致安徽客人大骂导游违背合同，吵着要投诉。小王一路都在处理矛盾，一路都被客人埋怨，感觉烦死了。</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628650" y="376518"/>
            <a:ext cx="7886700" cy="5800445"/>
          </a:xfrm>
        </p:spPr>
        <p:txBody>
          <a:bodyPr/>
          <a:lstStyle/>
          <a:p>
            <a:r>
              <a:rPr lang="zh-CN" altLang="en-US" b="1" dirty="0" smtClean="0"/>
              <a:t>散客旅游团队成份复杂，矛盾很多，对接团导游能力要求很高，导游所承受的责难和压力也很大。因此，做好散客团队导游工作，是对导游人员业务能力的严峻考验。散客旅游团队已成为不少省市重要的客源。如何提高散客旅游团队接待能力和服务水平，是旅行社及导游人员经常面临的业务难题。导游要遵守以下原则：</a:t>
            </a:r>
            <a:endParaRPr lang="en-US" altLang="zh-CN" b="1" dirty="0" smtClean="0"/>
          </a:p>
          <a:p>
            <a:r>
              <a:rPr lang="zh-CN" altLang="en-US" b="1" dirty="0" smtClean="0"/>
              <a:t>（一）精心化解矛盾的原则 </a:t>
            </a:r>
            <a:endParaRPr lang="en-US" altLang="zh-CN" b="1" dirty="0" smtClean="0"/>
          </a:p>
          <a:p>
            <a:r>
              <a:rPr lang="zh-CN" altLang="en-US" b="1" dirty="0" smtClean="0"/>
              <a:t>（二）服务主导的原则</a:t>
            </a:r>
            <a:endParaRPr lang="en-US" altLang="zh-CN" b="1" dirty="0" smtClean="0"/>
          </a:p>
          <a:p>
            <a:r>
              <a:rPr lang="zh-CN" altLang="en-US" b="1" dirty="0" smtClean="0"/>
              <a:t>（三）服务多样性原则</a:t>
            </a:r>
            <a:endParaRPr lang="en-US" altLang="zh-CN" b="1" dirty="0" smtClean="0"/>
          </a:p>
          <a:p>
            <a:r>
              <a:rPr lang="zh-CN" altLang="en-US" b="1" dirty="0" smtClean="0"/>
              <a:t>（四）以建设团队文化为先导的原则</a:t>
            </a:r>
          </a:p>
          <a:p>
            <a:endParaRPr lang="zh-CN" alt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t>第三节  大型团队和会展旅游计调接待业务</a:t>
            </a:r>
            <a:endParaRPr lang="zh-CN" altLang="en-US" dirty="0"/>
          </a:p>
        </p:txBody>
      </p:sp>
      <p:sp>
        <p:nvSpPr>
          <p:cNvPr id="3" name="内容占位符 2"/>
          <p:cNvSpPr>
            <a:spLocks noGrp="1"/>
          </p:cNvSpPr>
          <p:nvPr>
            <p:ph idx="1"/>
          </p:nvPr>
        </p:nvSpPr>
        <p:spPr>
          <a:xfrm>
            <a:off x="628650" y="1732547"/>
            <a:ext cx="7886700" cy="4444416"/>
          </a:xfrm>
        </p:spPr>
        <p:txBody>
          <a:bodyPr>
            <a:normAutofit fontScale="92500" lnSpcReduction="10000"/>
          </a:bodyPr>
          <a:lstStyle/>
          <a:p>
            <a:r>
              <a:rPr lang="zh-CN" altLang="en-US" sz="3600" b="1" dirty="0" smtClean="0"/>
              <a:t>一、大型团队计调接待业务</a:t>
            </a:r>
            <a:endParaRPr lang="en-US" altLang="zh-CN" sz="3600" b="1" dirty="0" smtClean="0"/>
          </a:p>
          <a:p>
            <a:r>
              <a:rPr lang="zh-CN" altLang="en-US" b="1" dirty="0" smtClean="0"/>
              <a:t>类型：国际会议团、企业奖励团、友好城市访问团、节庆活动团、宗教朝圣团等等</a:t>
            </a:r>
            <a:endParaRPr lang="en-US" altLang="zh-CN" b="1" dirty="0" smtClean="0"/>
          </a:p>
          <a:p>
            <a:r>
              <a:rPr lang="zh-CN" altLang="en-US" b="1" dirty="0" smtClean="0"/>
              <a:t>特点：</a:t>
            </a:r>
            <a:endParaRPr lang="en-US" altLang="zh-CN" b="1" dirty="0" smtClean="0"/>
          </a:p>
          <a:p>
            <a:r>
              <a:rPr lang="en-US" altLang="zh-CN" b="1" dirty="0" smtClean="0"/>
              <a:t>1.</a:t>
            </a:r>
            <a:r>
              <a:rPr lang="zh-CN" altLang="en-US" b="1" dirty="0" smtClean="0"/>
              <a:t>人数多、时间短、活动多，专业强，服务要求高</a:t>
            </a:r>
            <a:endParaRPr lang="en-US" altLang="zh-CN" b="1" dirty="0" smtClean="0"/>
          </a:p>
          <a:p>
            <a:r>
              <a:rPr lang="en-US" altLang="zh-CN" b="1" dirty="0" smtClean="0"/>
              <a:t>2.</a:t>
            </a:r>
            <a:r>
              <a:rPr lang="zh-CN" altLang="en-US" b="1" dirty="0" smtClean="0"/>
              <a:t>由于人数多、时间紧和活动项目多，旅行社常要安排专机或专列，活动要安排大型车队接送，租用大型会场等</a:t>
            </a:r>
          </a:p>
          <a:p>
            <a:r>
              <a:rPr lang="zh-CN" altLang="en-US" b="1" dirty="0" smtClean="0"/>
              <a:t>（</a:t>
            </a:r>
            <a:r>
              <a:rPr lang="en-US" b="1" dirty="0" smtClean="0"/>
              <a:t>3</a:t>
            </a:r>
            <a:r>
              <a:rPr lang="zh-CN" altLang="en-US" b="1" dirty="0" smtClean="0"/>
              <a:t>）大型团社会影响大，有时政治性也很强，安全保卫工作任务重</a:t>
            </a:r>
          </a:p>
          <a:p>
            <a:r>
              <a:rPr lang="zh-CN" altLang="en-US" b="1" dirty="0" smtClean="0"/>
              <a:t>（</a:t>
            </a:r>
            <a:r>
              <a:rPr lang="en-US" b="1" dirty="0" smtClean="0"/>
              <a:t>4</a:t>
            </a:r>
            <a:r>
              <a:rPr lang="zh-CN" altLang="en-US" b="1" dirty="0" smtClean="0"/>
              <a:t>）困难也多</a:t>
            </a:r>
          </a:p>
          <a:p>
            <a:endParaRPr lang="zh-CN" altLang="en-US" b="1"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628650" y="385011"/>
            <a:ext cx="7886700" cy="5791952"/>
          </a:xfrm>
        </p:spPr>
        <p:txBody>
          <a:bodyPr>
            <a:normAutofit lnSpcReduction="10000"/>
          </a:bodyPr>
          <a:lstStyle/>
          <a:p>
            <a:r>
              <a:rPr lang="zh-CN" altLang="en-US" sz="2400" b="1" dirty="0" smtClean="0"/>
              <a:t>（二）接待大型团队时计调人员需要注意的问题</a:t>
            </a:r>
          </a:p>
          <a:p>
            <a:r>
              <a:rPr lang="zh-CN" altLang="en-US" sz="2400" b="1" dirty="0" smtClean="0"/>
              <a:t>对计调部门而言，接待大型团队需达到下列要求：</a:t>
            </a:r>
          </a:p>
          <a:p>
            <a:r>
              <a:rPr lang="zh-CN" altLang="en-US" sz="2400" b="1" dirty="0" smtClean="0"/>
              <a:t>选派高标准导游，具有一定的专业知识、良好的外语基础、热情的服务态度、严谨的工作作风、良好的身体素质、敏捷的思维，以及得体的仪容仪表，否则就无法完成接待任务。</a:t>
            </a:r>
          </a:p>
          <a:p>
            <a:r>
              <a:rPr lang="zh-CN" altLang="en-US" sz="2400" b="1" dirty="0" smtClean="0"/>
              <a:t>此外，计调人员还应注意：</a:t>
            </a:r>
            <a:r>
              <a:rPr lang="en-US" sz="2400" b="1" dirty="0" smtClean="0"/>
              <a:t/>
            </a:r>
            <a:br>
              <a:rPr lang="en-US" sz="2400" b="1" dirty="0" smtClean="0"/>
            </a:br>
            <a:r>
              <a:rPr lang="zh-CN" altLang="en-US" sz="2400" b="1" dirty="0" smtClean="0"/>
              <a:t>（</a:t>
            </a:r>
            <a:r>
              <a:rPr lang="en-US" sz="2400" b="1" dirty="0" smtClean="0"/>
              <a:t>1</a:t>
            </a:r>
            <a:r>
              <a:rPr lang="zh-CN" altLang="en-US" sz="2400" b="1" dirty="0" smtClean="0"/>
              <a:t>）要有充分的准备时间</a:t>
            </a:r>
          </a:p>
          <a:p>
            <a:r>
              <a:rPr lang="zh-CN" altLang="en-US" sz="2400" b="1" dirty="0" smtClean="0"/>
              <a:t>（</a:t>
            </a:r>
            <a:r>
              <a:rPr lang="en-US" sz="2400" b="1" dirty="0" smtClean="0"/>
              <a:t>2</a:t>
            </a:r>
            <a:r>
              <a:rPr lang="zh-CN" altLang="en-US" sz="2400" b="1" dirty="0" smtClean="0"/>
              <a:t>）要有周密的组织和有力的临场指挥调度</a:t>
            </a:r>
          </a:p>
          <a:p>
            <a:r>
              <a:rPr lang="zh-CN" altLang="en-US" sz="2400" b="1" dirty="0" smtClean="0"/>
              <a:t>（</a:t>
            </a:r>
            <a:r>
              <a:rPr lang="en-US" sz="2400" b="1" dirty="0" smtClean="0"/>
              <a:t>3</a:t>
            </a:r>
            <a:r>
              <a:rPr lang="zh-CN" altLang="en-US" sz="2400" b="1" dirty="0" smtClean="0"/>
              <a:t>）要根据旅游团不同特点安排接待工作</a:t>
            </a:r>
            <a:endParaRPr lang="en-US" altLang="zh-CN" sz="2400" b="1" dirty="0" smtClean="0"/>
          </a:p>
          <a:p>
            <a:r>
              <a:rPr lang="zh-CN" altLang="en-US" sz="2400" b="1" dirty="0" smtClean="0"/>
              <a:t>（三）接待大型旅游团的操作要点</a:t>
            </a:r>
          </a:p>
          <a:p>
            <a:r>
              <a:rPr lang="en-US" sz="2400" b="1" dirty="0" smtClean="0"/>
              <a:t>1.</a:t>
            </a:r>
            <a:r>
              <a:rPr lang="zh-CN" altLang="en-US" sz="2400" b="1" dirty="0" smtClean="0"/>
              <a:t>制定</a:t>
            </a:r>
            <a:r>
              <a:rPr lang="zh-CN" altLang="en-US" sz="2400" b="1" dirty="0" smtClean="0">
                <a:solidFill>
                  <a:srgbClr val="FF0000"/>
                </a:solidFill>
              </a:rPr>
              <a:t>书面计划</a:t>
            </a:r>
          </a:p>
          <a:p>
            <a:r>
              <a:rPr lang="en-US" sz="2400" b="1" dirty="0" smtClean="0"/>
              <a:t>2.</a:t>
            </a:r>
            <a:r>
              <a:rPr lang="zh-CN" altLang="en-US" sz="2400" b="1" dirty="0" smtClean="0"/>
              <a:t>团队抵达前的组织和准备工作  </a:t>
            </a:r>
            <a:r>
              <a:rPr lang="zh-CN" altLang="en-US" sz="1800" b="1" dirty="0" smtClean="0"/>
              <a:t>召开动员会，强调</a:t>
            </a:r>
          </a:p>
          <a:p>
            <a:r>
              <a:rPr lang="en-US" sz="2400" b="1" dirty="0" smtClean="0"/>
              <a:t>3.</a:t>
            </a:r>
            <a:r>
              <a:rPr lang="zh-CN" altLang="en-US" sz="2400" b="1" dirty="0" smtClean="0"/>
              <a:t>团队抵达前夕的准备工作  </a:t>
            </a:r>
            <a:r>
              <a:rPr lang="zh-CN" altLang="en-US" sz="1800" b="1" dirty="0" smtClean="0"/>
              <a:t>再次要求确认工作到位</a:t>
            </a:r>
          </a:p>
          <a:p>
            <a:endParaRPr lang="zh-CN" alt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628650" y="577516"/>
            <a:ext cx="7886700" cy="5599447"/>
          </a:xfrm>
        </p:spPr>
        <p:txBody>
          <a:bodyPr/>
          <a:lstStyle/>
          <a:p>
            <a:r>
              <a:rPr lang="zh-CN" altLang="en-US" b="1" dirty="0" smtClean="0"/>
              <a:t>案例分析：</a:t>
            </a:r>
            <a:endParaRPr lang="en-US" altLang="zh-CN" b="1" dirty="0" smtClean="0"/>
          </a:p>
          <a:p>
            <a:r>
              <a:rPr lang="zh-CN" altLang="en-US" b="1" dirty="0" smtClean="0"/>
              <a:t>十一黄金周，导游小李的团排满了，</a:t>
            </a:r>
            <a:r>
              <a:rPr lang="en-US" altLang="zh-CN" b="1" dirty="0" smtClean="0"/>
              <a:t>3</a:t>
            </a:r>
            <a:r>
              <a:rPr lang="zh-CN" altLang="en-US" b="1" dirty="0" smtClean="0"/>
              <a:t>号他刚下团就接到计调部电话通知他下一个团事宜，小李拿到计划书后，与司机张师傅联系后约定第二天早上八点在某停车场见面。但当天晚上他又接到一个司机电话约定第二天接团的具体信息。小李还以为是张师傅忙晕了怎么又确认一次，他也没多想就又说了一遍时间地点。第二天早上，小李到达后发现有两辆大巴在等候，询问后发现有一辆车与接团计划单上不一致。他赶紧给计调打电话确认，后经核实发现由于计调业务繁忙，计调员一时疏忽给同一个团派了两辆车。</a:t>
            </a:r>
            <a:endParaRPr lang="zh-CN" altLang="en-US" b="1"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628650" y="390525"/>
            <a:ext cx="7886700" cy="5786438"/>
          </a:xfrm>
        </p:spPr>
        <p:txBody>
          <a:bodyPr>
            <a:normAutofit/>
          </a:bodyPr>
          <a:lstStyle/>
          <a:p>
            <a:r>
              <a:rPr lang="zh-CN" altLang="en-US" sz="2400" b="1" dirty="0" smtClean="0"/>
              <a:t>案例：南通旅行社的“幸福老人访寿星”大型团队接待方案计划书</a:t>
            </a:r>
            <a:endParaRPr lang="en-US" altLang="zh-CN" sz="2400" b="1" dirty="0" smtClean="0"/>
          </a:p>
          <a:p>
            <a:r>
              <a:rPr lang="zh-CN" altLang="en-US" sz="2400" b="1" dirty="0" smtClean="0"/>
              <a:t>由上海天地旅行社组织的</a:t>
            </a:r>
            <a:r>
              <a:rPr lang="en-US" altLang="zh-CN" sz="2400" b="1" dirty="0" smtClean="0"/>
              <a:t>420</a:t>
            </a:r>
            <a:r>
              <a:rPr lang="zh-CN" altLang="en-US" sz="2400" b="1" dirty="0" smtClean="0"/>
              <a:t>名老年人＋</a:t>
            </a:r>
            <a:r>
              <a:rPr lang="en-US" altLang="zh-CN" sz="2400" b="1" dirty="0" smtClean="0"/>
              <a:t>8</a:t>
            </a:r>
            <a:r>
              <a:rPr lang="zh-CN" altLang="en-US" sz="2400" b="1" dirty="0" smtClean="0"/>
              <a:t>全陪团队将于</a:t>
            </a:r>
            <a:r>
              <a:rPr lang="en-US" altLang="zh-CN" sz="2400" b="1" dirty="0" smtClean="0"/>
              <a:t>5</a:t>
            </a:r>
            <a:r>
              <a:rPr lang="zh-CN" altLang="en-US" sz="2400" b="1" dirty="0" smtClean="0"/>
              <a:t>月</a:t>
            </a:r>
            <a:r>
              <a:rPr lang="en-US" altLang="zh-CN" sz="2400" b="1" dirty="0" smtClean="0"/>
              <a:t>10</a:t>
            </a:r>
            <a:r>
              <a:rPr lang="zh-CN" altLang="en-US" sz="2400" b="1" dirty="0" smtClean="0"/>
              <a:t>日至</a:t>
            </a:r>
            <a:r>
              <a:rPr lang="en-US" altLang="zh-CN" sz="2400" b="1" dirty="0" smtClean="0"/>
              <a:t>11</a:t>
            </a:r>
            <a:r>
              <a:rPr lang="zh-CN" altLang="en-US" sz="2400" b="1" dirty="0" smtClean="0"/>
              <a:t>日来南通游览两天。该社是南通方面重要客户，为了能顺利完成此接待任务，特制定如下接待方案。</a:t>
            </a:r>
            <a:endParaRPr lang="en-US" altLang="zh-CN" sz="2400" b="1" dirty="0" smtClean="0"/>
          </a:p>
          <a:p>
            <a:r>
              <a:rPr lang="zh-CN" altLang="en-US" b="1" dirty="0" smtClean="0"/>
              <a:t>一、组织领导</a:t>
            </a:r>
            <a:endParaRPr lang="en-US" altLang="zh-CN" b="1" dirty="0" smtClean="0"/>
          </a:p>
          <a:p>
            <a:r>
              <a:rPr lang="zh-CN" altLang="en-US" sz="2400" b="1" dirty="0" smtClean="0"/>
              <a:t>南通旅行社成立“幸福老人长寿游”</a:t>
            </a:r>
            <a:r>
              <a:rPr lang="en-US" altLang="zh-CN" sz="2400" b="1" dirty="0" smtClean="0"/>
              <a:t>5.10</a:t>
            </a:r>
            <a:r>
              <a:rPr lang="zh-CN" altLang="en-US" sz="2400" b="1" dirty="0" smtClean="0"/>
              <a:t>接待服务工作办公室，电话</a:t>
            </a:r>
            <a:r>
              <a:rPr lang="en-US" altLang="zh-CN" sz="2400" b="1" dirty="0" smtClean="0"/>
              <a:t>……</a:t>
            </a:r>
            <a:r>
              <a:rPr lang="zh-CN" altLang="en-US" sz="2400" b="1" dirty="0" smtClean="0"/>
              <a:t>，人员由总经理、副总、部门经理组成，下设工作组，组长</a:t>
            </a:r>
            <a:r>
              <a:rPr lang="en-US" altLang="zh-CN" sz="2400" b="1" dirty="0" smtClean="0"/>
              <a:t>……</a:t>
            </a:r>
            <a:r>
              <a:rPr lang="zh-CN" altLang="en-US" sz="2400" b="1" dirty="0" smtClean="0"/>
              <a:t>副组长</a:t>
            </a:r>
            <a:r>
              <a:rPr lang="en-US" altLang="zh-CN" sz="2400" b="1" dirty="0" smtClean="0"/>
              <a:t>……</a:t>
            </a:r>
            <a:r>
              <a:rPr lang="zh-CN" altLang="en-US" sz="2400" b="1" dirty="0" smtClean="0"/>
              <a:t>成员、职责见下表：</a:t>
            </a:r>
            <a:endParaRPr lang="en-US" altLang="zh-CN" sz="2400" b="1" dirty="0" smtClean="0"/>
          </a:p>
          <a:p>
            <a:endParaRPr lang="zh-CN" altLang="en-US" sz="2000" b="1"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904876" y="295275"/>
            <a:ext cx="8142566" cy="4795839"/>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628650" y="428625"/>
            <a:ext cx="7886700" cy="5748338"/>
          </a:xfrm>
        </p:spPr>
        <p:txBody>
          <a:bodyPr>
            <a:normAutofit/>
          </a:bodyPr>
          <a:lstStyle/>
          <a:p>
            <a:r>
              <a:rPr lang="zh-CN" altLang="en-US" b="1" dirty="0" smtClean="0"/>
              <a:t>二、团队日程及线路安排</a:t>
            </a:r>
            <a:endParaRPr lang="en-US" altLang="zh-CN" b="1" dirty="0" smtClean="0"/>
          </a:p>
          <a:p>
            <a:r>
              <a:rPr lang="zh-CN" altLang="en-US" sz="2400" b="1" dirty="0" smtClean="0"/>
              <a:t>经上海组团确认，此次大型团队将在</a:t>
            </a:r>
            <a:r>
              <a:rPr lang="en-US" altLang="zh-CN" sz="2400" b="1" dirty="0" smtClean="0"/>
              <a:t>5</a:t>
            </a:r>
            <a:r>
              <a:rPr lang="zh-CN" altLang="en-US" sz="2400" b="1" dirty="0" smtClean="0"/>
              <a:t>月</a:t>
            </a:r>
            <a:r>
              <a:rPr lang="en-US" altLang="zh-CN" sz="2400" b="1" dirty="0" smtClean="0"/>
              <a:t>10</a:t>
            </a:r>
            <a:r>
              <a:rPr lang="zh-CN" altLang="en-US" sz="2400" b="1" dirty="0" smtClean="0"/>
              <a:t>日上午</a:t>
            </a:r>
            <a:r>
              <a:rPr lang="en-US" altLang="zh-CN" sz="2400" b="1" dirty="0" smtClean="0"/>
              <a:t>9</a:t>
            </a:r>
            <a:r>
              <a:rPr lang="zh-CN" altLang="en-US" sz="2400" b="1" dirty="0" smtClean="0"/>
              <a:t>点出发，共安排</a:t>
            </a:r>
            <a:r>
              <a:rPr lang="en-US" altLang="zh-CN" sz="2400" b="1" dirty="0" smtClean="0"/>
              <a:t>10</a:t>
            </a:r>
            <a:r>
              <a:rPr lang="zh-CN" altLang="en-US" sz="2400" b="1" dirty="0" smtClean="0"/>
              <a:t>辆</a:t>
            </a:r>
            <a:r>
              <a:rPr lang="en-US" altLang="zh-CN" sz="2400" b="1" dirty="0" smtClean="0"/>
              <a:t>45</a:t>
            </a:r>
            <a:r>
              <a:rPr lang="zh-CN" altLang="en-US" sz="2400" b="1" dirty="0" smtClean="0"/>
              <a:t>座（</a:t>
            </a:r>
            <a:r>
              <a:rPr lang="en-US" altLang="zh-CN" sz="2400" b="1" dirty="0" smtClean="0"/>
              <a:t>42</a:t>
            </a:r>
            <a:r>
              <a:rPr lang="zh-CN" altLang="en-US" sz="2400" b="1" dirty="0" smtClean="0"/>
              <a:t>＋</a:t>
            </a:r>
            <a:r>
              <a:rPr lang="en-US" altLang="zh-CN" sz="2400" b="1" dirty="0" smtClean="0"/>
              <a:t>1</a:t>
            </a:r>
            <a:r>
              <a:rPr lang="zh-CN" altLang="en-US" sz="2400" b="1" dirty="0" smtClean="0"/>
              <a:t>人），车号是</a:t>
            </a:r>
            <a:r>
              <a:rPr lang="en-US" altLang="zh-CN" sz="2400" b="1" dirty="0" smtClean="0"/>
              <a:t>1—10.</a:t>
            </a:r>
          </a:p>
          <a:p>
            <a:r>
              <a:rPr lang="zh-CN" altLang="en-US" sz="2400" b="1" dirty="0" smtClean="0"/>
              <a:t>采取分而游之方法，将团队分为（</a:t>
            </a:r>
            <a:r>
              <a:rPr lang="en-US" altLang="zh-CN" sz="2400" b="1" dirty="0" smtClean="0"/>
              <a:t>126</a:t>
            </a:r>
            <a:r>
              <a:rPr lang="zh-CN" altLang="en-US" sz="2400" b="1" dirty="0" smtClean="0"/>
              <a:t>＋</a:t>
            </a:r>
            <a:r>
              <a:rPr lang="en-US" altLang="zh-CN" sz="2400" b="1" dirty="0" smtClean="0"/>
              <a:t>126</a:t>
            </a:r>
            <a:r>
              <a:rPr lang="zh-CN" altLang="en-US" sz="2400" b="1" dirty="0" smtClean="0"/>
              <a:t>＋</a:t>
            </a:r>
            <a:r>
              <a:rPr lang="en-US" altLang="zh-CN" sz="2400" b="1" dirty="0" smtClean="0"/>
              <a:t>168</a:t>
            </a:r>
            <a:r>
              <a:rPr lang="zh-CN" altLang="en-US" sz="2400" b="1" dirty="0" smtClean="0"/>
              <a:t>）</a:t>
            </a:r>
            <a:r>
              <a:rPr lang="en-US" altLang="zh-CN" sz="2400" b="1" dirty="0" smtClean="0"/>
              <a:t>ABC</a:t>
            </a:r>
            <a:r>
              <a:rPr lang="zh-CN" altLang="en-US" sz="2400" b="1" dirty="0" smtClean="0"/>
              <a:t>三组，</a:t>
            </a:r>
            <a:r>
              <a:rPr lang="en-US" altLang="zh-CN" sz="2400" b="1" dirty="0" smtClean="0"/>
              <a:t>10</a:t>
            </a:r>
            <a:r>
              <a:rPr lang="zh-CN" altLang="en-US" sz="2400" b="1" dirty="0" smtClean="0"/>
              <a:t>日所有接待人员必须在上午</a:t>
            </a:r>
            <a:r>
              <a:rPr lang="en-US" altLang="zh-CN" sz="2400" b="1" dirty="0" smtClean="0"/>
              <a:t>10</a:t>
            </a:r>
            <a:r>
              <a:rPr lang="zh-CN" altLang="en-US" sz="2400" b="1" dirty="0" smtClean="0"/>
              <a:t>点</a:t>
            </a:r>
            <a:r>
              <a:rPr lang="en-US" altLang="zh-CN" sz="2400" b="1" dirty="0" smtClean="0"/>
              <a:t>45</a:t>
            </a:r>
            <a:r>
              <a:rPr lang="zh-CN" altLang="en-US" sz="2400" b="1" dirty="0" smtClean="0"/>
              <a:t>分之前准时到达南通会展中心，准备迎接游客。</a:t>
            </a:r>
            <a:endParaRPr lang="en-US" altLang="zh-CN" sz="2400" b="1" dirty="0" smtClean="0"/>
          </a:p>
          <a:p>
            <a:r>
              <a:rPr lang="zh-CN" altLang="en-US" b="1" dirty="0" smtClean="0"/>
              <a:t>三、交通安排</a:t>
            </a:r>
            <a:endParaRPr lang="en-US" altLang="zh-CN" b="1" dirty="0" smtClean="0"/>
          </a:p>
          <a:p>
            <a:r>
              <a:rPr lang="zh-CN" altLang="en-US" sz="2400" b="1" dirty="0" smtClean="0"/>
              <a:t>接到团后，各组按各自旅游行程安排交通线路。同时车辆保持适当车速，尽量注意衔接，尤其过十字口时。</a:t>
            </a:r>
            <a:endParaRPr lang="en-US" altLang="zh-CN" sz="2400" b="1" dirty="0" smtClean="0"/>
          </a:p>
          <a:p>
            <a:r>
              <a:rPr lang="zh-CN" altLang="en-US" b="1" dirty="0" smtClean="0"/>
              <a:t>四、住宿安排</a:t>
            </a:r>
            <a:endParaRPr lang="en-US" altLang="zh-CN" b="1" dirty="0" smtClean="0"/>
          </a:p>
          <a:p>
            <a:r>
              <a:rPr lang="en-US" altLang="zh-CN" sz="2400" b="1" dirty="0" smtClean="0"/>
              <a:t>ABC</a:t>
            </a:r>
            <a:r>
              <a:rPr lang="zh-CN" altLang="en-US" sz="2400" b="1" dirty="0" smtClean="0"/>
              <a:t>分别入住在南通汉庭连锁酒店的人民路店、解放路、长江路。</a:t>
            </a:r>
            <a:endParaRPr lang="zh-CN" altLang="en-US" sz="2400" b="1"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098" name="Picture 2"/>
          <p:cNvPicPr>
            <a:picLocks noGrp="1" noChangeAspect="1" noChangeArrowheads="1"/>
          </p:cNvPicPr>
          <p:nvPr>
            <p:ph idx="1"/>
          </p:nvPr>
        </p:nvPicPr>
        <p:blipFill>
          <a:blip r:embed="rId2"/>
          <a:srcRect/>
          <a:stretch>
            <a:fillRect/>
          </a:stretch>
        </p:blipFill>
        <p:spPr bwMode="auto">
          <a:xfrm>
            <a:off x="1076280" y="342900"/>
            <a:ext cx="7010489" cy="582453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628650" y="371476"/>
            <a:ext cx="7886700" cy="5805488"/>
          </a:xfrm>
        </p:spPr>
        <p:txBody>
          <a:bodyPr>
            <a:normAutofit lnSpcReduction="10000"/>
          </a:bodyPr>
          <a:lstStyle/>
          <a:p>
            <a:r>
              <a:rPr lang="zh-CN" altLang="en-US" b="1" dirty="0" smtClean="0"/>
              <a:t>五、用餐</a:t>
            </a:r>
            <a:endParaRPr lang="en-US" altLang="zh-CN" b="1" dirty="0" smtClean="0"/>
          </a:p>
          <a:p>
            <a:r>
              <a:rPr lang="zh-CN" altLang="en-US" sz="2400" b="1" dirty="0" smtClean="0"/>
              <a:t>事先要按餐标确认菜单。餐厅选择一定要有接待过大型团队经验并符合卫生要求的常合作的旅游定点餐厅。旅行社可制作统一的餐票。以车为单位，发给客人，对号入座。</a:t>
            </a:r>
            <a:endParaRPr lang="en-US" altLang="zh-CN" sz="2400" b="1" dirty="0" smtClean="0"/>
          </a:p>
          <a:p>
            <a:endParaRPr lang="en-US" altLang="zh-CN" dirty="0" smtClean="0"/>
          </a:p>
          <a:p>
            <a:endParaRPr lang="en-US" altLang="zh-CN" dirty="0" smtClean="0"/>
          </a:p>
          <a:p>
            <a:endParaRPr lang="en-US" altLang="zh-CN" dirty="0" smtClean="0"/>
          </a:p>
          <a:p>
            <a:pPr>
              <a:buNone/>
            </a:pPr>
            <a:endParaRPr lang="en-US" altLang="zh-CN" b="1" dirty="0" smtClean="0"/>
          </a:p>
          <a:p>
            <a:pPr>
              <a:buNone/>
            </a:pPr>
            <a:r>
              <a:rPr lang="zh-CN" altLang="en-US" b="1" dirty="0" smtClean="0"/>
              <a:t>六、送团</a:t>
            </a:r>
            <a:endParaRPr lang="en-US" altLang="zh-CN" b="1" dirty="0" smtClean="0"/>
          </a:p>
          <a:p>
            <a:pPr>
              <a:buNone/>
            </a:pPr>
            <a:r>
              <a:rPr lang="zh-CN" altLang="en-US" sz="2400" b="1" dirty="0" smtClean="0"/>
              <a:t>送团应进行集中送。所有车队在用完餐后统一到南通会展中心，先到车辆可以安排一些娱乐活动，也可组织参观会展中心。具体安排导游要征求游客意见。下午</a:t>
            </a:r>
            <a:r>
              <a:rPr lang="en-US" altLang="zh-CN" sz="2400" b="1" dirty="0" smtClean="0"/>
              <a:t>14</a:t>
            </a:r>
            <a:r>
              <a:rPr lang="zh-CN" altLang="en-US" sz="2400" b="1" dirty="0" smtClean="0"/>
              <a:t>点致欢送词，送团结束。</a:t>
            </a:r>
            <a:endParaRPr lang="en-US" altLang="zh-CN" sz="2400" b="1"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zh-CN" altLang="en-US" dirty="0"/>
          </a:p>
        </p:txBody>
      </p:sp>
      <p:pic>
        <p:nvPicPr>
          <p:cNvPr id="6" name="图片 5" descr="1511511014(1).png"/>
          <p:cNvPicPr>
            <a:picLocks noChangeAspect="1"/>
          </p:cNvPicPr>
          <p:nvPr/>
        </p:nvPicPr>
        <p:blipFill>
          <a:blip r:embed="rId2"/>
          <a:stretch>
            <a:fillRect/>
          </a:stretch>
        </p:blipFill>
        <p:spPr>
          <a:xfrm>
            <a:off x="1766433" y="1976313"/>
            <a:ext cx="6506484" cy="1781424"/>
          </a:xfrm>
          <a:prstGeom prst="rect">
            <a:avLst/>
          </a:prstGeom>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628650" y="381000"/>
            <a:ext cx="7886700" cy="5795963"/>
          </a:xfrm>
        </p:spPr>
        <p:txBody>
          <a:bodyPr/>
          <a:lstStyle/>
          <a:p>
            <a:pPr>
              <a:buNone/>
            </a:pPr>
            <a:r>
              <a:rPr lang="zh-CN" altLang="en-US" b="1" dirty="0" smtClean="0"/>
              <a:t>七、其他事项</a:t>
            </a:r>
            <a:endParaRPr lang="en-US" altLang="zh-CN" b="1" dirty="0" smtClean="0"/>
          </a:p>
          <a:p>
            <a:pPr>
              <a:buNone/>
            </a:pPr>
            <a:r>
              <a:rPr lang="en-US" altLang="zh-CN" sz="2400" b="1" dirty="0" smtClean="0"/>
              <a:t>1.</a:t>
            </a:r>
            <a:r>
              <a:rPr lang="zh-CN" altLang="en-US" sz="2400" b="1" dirty="0" smtClean="0"/>
              <a:t>计调提前到景区联系确认，与景区管理协调好，规划好停车位，做到心中有数；</a:t>
            </a:r>
            <a:endParaRPr lang="en-US" altLang="zh-CN" sz="2400" b="1" dirty="0" smtClean="0"/>
          </a:p>
          <a:p>
            <a:pPr>
              <a:buNone/>
            </a:pPr>
            <a:r>
              <a:rPr lang="en-US" altLang="zh-CN" sz="2400" b="1" dirty="0" smtClean="0"/>
              <a:t>2.</a:t>
            </a:r>
            <a:r>
              <a:rPr lang="zh-CN" altLang="en-US" sz="2400" b="1" dirty="0" smtClean="0"/>
              <a:t>配备工作专用小车、随车医生，做好安全保健工作等；</a:t>
            </a:r>
            <a:endParaRPr lang="en-US" altLang="zh-CN" sz="2400" b="1" dirty="0" smtClean="0"/>
          </a:p>
          <a:p>
            <a:pPr>
              <a:buNone/>
            </a:pPr>
            <a:r>
              <a:rPr lang="en-US" altLang="zh-CN" sz="2400" b="1" dirty="0" smtClean="0"/>
              <a:t>3.</a:t>
            </a:r>
            <a:r>
              <a:rPr lang="zh-CN" altLang="en-US" sz="2400" b="1" dirty="0" smtClean="0"/>
              <a:t>各导游务必熟悉自己的线路以及到达景点的时间，熟悉导游词；</a:t>
            </a:r>
            <a:endParaRPr lang="en-US" altLang="zh-CN" sz="2400" b="1" dirty="0" smtClean="0"/>
          </a:p>
          <a:p>
            <a:pPr>
              <a:buNone/>
            </a:pPr>
            <a:r>
              <a:rPr lang="en-US" altLang="zh-CN" sz="2400" b="1" dirty="0" smtClean="0"/>
              <a:t>4.</a:t>
            </a:r>
            <a:r>
              <a:rPr lang="zh-CN" altLang="en-US" sz="2400" b="1" dirty="0" smtClean="0"/>
              <a:t>待组团社发来最终游客名单后，我公司将编组将每一位游客落实到交通车、宾馆房间及餐桌等；</a:t>
            </a:r>
            <a:endParaRPr lang="en-US" altLang="zh-CN" sz="2400" b="1" dirty="0" smtClean="0"/>
          </a:p>
          <a:p>
            <a:pPr>
              <a:buNone/>
            </a:pPr>
            <a:r>
              <a:rPr lang="en-US" altLang="zh-CN" sz="2400" b="1" dirty="0" smtClean="0"/>
              <a:t>5.</a:t>
            </a:r>
            <a:r>
              <a:rPr lang="zh-CN" altLang="en-US" sz="2400" b="1" dirty="0" smtClean="0"/>
              <a:t>配备一辆空车，随时待命。</a:t>
            </a:r>
            <a:endParaRPr lang="en-US" altLang="zh-CN" sz="2400" b="1" dirty="0" smtClean="0"/>
          </a:p>
          <a:p>
            <a:endParaRPr lang="zh-CN" altLang="en-US" sz="2400"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628650" y="385011"/>
            <a:ext cx="7886700" cy="5791952"/>
          </a:xfrm>
        </p:spPr>
        <p:txBody>
          <a:bodyPr>
            <a:normAutofit fontScale="92500" lnSpcReduction="10000"/>
          </a:bodyPr>
          <a:lstStyle/>
          <a:p>
            <a:r>
              <a:rPr lang="zh-CN" altLang="en-US" sz="3200" b="1" dirty="0" smtClean="0"/>
              <a:t>二、会展旅游计调接待业务</a:t>
            </a:r>
            <a:endParaRPr lang="zh-CN" altLang="en-US" sz="3200" dirty="0" smtClean="0"/>
          </a:p>
          <a:p>
            <a:r>
              <a:rPr lang="zh-CN" altLang="en-US" b="1" dirty="0" smtClean="0"/>
              <a:t>（一）会展业及会展旅游</a:t>
            </a:r>
          </a:p>
          <a:p>
            <a:r>
              <a:rPr lang="en-US" b="1" dirty="0" smtClean="0"/>
              <a:t>1.</a:t>
            </a:r>
            <a:r>
              <a:rPr lang="zh-CN" altLang="en-US" b="1" dirty="0" smtClean="0"/>
              <a:t>会展业的定义与业务范畴</a:t>
            </a:r>
          </a:p>
          <a:p>
            <a:r>
              <a:rPr lang="en-US" b="1" dirty="0" smtClean="0">
                <a:solidFill>
                  <a:srgbClr val="FF0000"/>
                </a:solidFill>
              </a:rPr>
              <a:t>MICE</a:t>
            </a:r>
            <a:r>
              <a:rPr lang="zh-CN" altLang="en-US" b="1" dirty="0" smtClean="0"/>
              <a:t>：</a:t>
            </a:r>
            <a:endParaRPr lang="en-US" altLang="zh-CN" b="1" dirty="0" smtClean="0"/>
          </a:p>
          <a:p>
            <a:r>
              <a:rPr lang="zh-CN" altLang="en-US" b="1" dirty="0" smtClean="0"/>
              <a:t>会议、奖励旅游、年会、展览等业务范围</a:t>
            </a:r>
            <a:endParaRPr lang="en-US" b="1" dirty="0" smtClean="0"/>
          </a:p>
          <a:p>
            <a:r>
              <a:rPr lang="en-US" b="1" dirty="0" smtClean="0"/>
              <a:t>2.</a:t>
            </a:r>
            <a:r>
              <a:rPr lang="zh-CN" altLang="en-US" b="1" dirty="0" smtClean="0"/>
              <a:t>会展旅游的特点：</a:t>
            </a:r>
            <a:endParaRPr lang="en-US" altLang="zh-CN" b="1" dirty="0" smtClean="0"/>
          </a:p>
          <a:p>
            <a:r>
              <a:rPr lang="zh-CN" altLang="en-US" b="1" dirty="0" smtClean="0"/>
              <a:t>活动规模大；活动细节复杂；参加人员层次高；需要专业队伍操作；利润</a:t>
            </a:r>
            <a:r>
              <a:rPr lang="zh-CN" altLang="en-US" b="1" dirty="0" smtClean="0"/>
              <a:t>较高、效益好。</a:t>
            </a:r>
            <a:endParaRPr lang="en-US" altLang="zh-CN" b="1" dirty="0" smtClean="0"/>
          </a:p>
          <a:p>
            <a:r>
              <a:rPr lang="zh-CN" altLang="en-US" sz="2400" b="1" dirty="0" smtClean="0"/>
              <a:t>会展人均消费是一般旅游者的</a:t>
            </a:r>
            <a:r>
              <a:rPr lang="en-US" altLang="zh-CN" sz="2400" b="1" dirty="0" smtClean="0"/>
              <a:t>3—5</a:t>
            </a:r>
            <a:r>
              <a:rPr lang="zh-CN" altLang="en-US" sz="2400" b="1" dirty="0" smtClean="0"/>
              <a:t>倍。</a:t>
            </a:r>
            <a:r>
              <a:rPr lang="zh-CN" altLang="en-US" sz="2400" b="1" dirty="0" smtClean="0"/>
              <a:t>会展活动最大受益者是旅游企业。如</a:t>
            </a:r>
            <a:r>
              <a:rPr lang="en-US" altLang="zh-CN" sz="2400" b="1" dirty="0" smtClean="0"/>
              <a:t>《</a:t>
            </a:r>
            <a:r>
              <a:rPr lang="zh-CN" altLang="en-US" sz="2400" b="1" dirty="0" smtClean="0"/>
              <a:t>财富</a:t>
            </a:r>
            <a:r>
              <a:rPr lang="en-US" altLang="zh-CN" sz="2400" b="1" dirty="0" smtClean="0"/>
              <a:t>》</a:t>
            </a:r>
            <a:r>
              <a:rPr lang="zh-CN" altLang="en-US" sz="2400" b="1" dirty="0" smtClean="0"/>
              <a:t>论坛在上海召开，产生巨大轰动效应，仅会议期间广告、宣传费用就达到上亿；昆明召开世博会期间，接待中外游客过</a:t>
            </a:r>
            <a:r>
              <a:rPr lang="en-US" altLang="zh-CN" sz="2400" b="1" dirty="0" smtClean="0"/>
              <a:t>930</a:t>
            </a:r>
            <a:r>
              <a:rPr lang="zh-CN" altLang="en-US" sz="2400" b="1" dirty="0" smtClean="0"/>
              <a:t>万，当年云南旅游收入突破</a:t>
            </a:r>
            <a:r>
              <a:rPr lang="en-US" altLang="zh-CN" sz="2400" b="1" dirty="0" smtClean="0"/>
              <a:t>200</a:t>
            </a:r>
            <a:r>
              <a:rPr lang="zh-CN" altLang="en-US" sz="2400" b="1" dirty="0" smtClean="0"/>
              <a:t>亿。</a:t>
            </a:r>
            <a:endParaRPr lang="en-US" altLang="zh-CN" sz="2400" b="1" dirty="0" smtClean="0"/>
          </a:p>
          <a:p>
            <a:r>
              <a:rPr lang="zh-CN" altLang="en-US" sz="2400" b="1" dirty="0" smtClean="0"/>
              <a:t>因此</a:t>
            </a:r>
            <a:r>
              <a:rPr lang="zh-CN" altLang="en-US" sz="2400" b="1" dirty="0" smtClean="0"/>
              <a:t>旅行社必须努力满足各种要求</a:t>
            </a:r>
            <a:r>
              <a:rPr lang="zh-CN" altLang="en-US" sz="2400" b="1" dirty="0" smtClean="0"/>
              <a:t>，贴心用心服务，给</a:t>
            </a:r>
            <a:r>
              <a:rPr lang="zh-CN" altLang="en-US" sz="2400" b="1" dirty="0" smtClean="0"/>
              <a:t>所有代表留下最难忘的回忆。</a:t>
            </a:r>
            <a:endParaRPr lang="en-US" altLang="zh-CN" sz="2400" b="1" dirty="0" smtClean="0"/>
          </a:p>
          <a:p>
            <a:endParaRPr lang="zh-CN" altLang="en-US" b="1" dirty="0" smtClean="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a:xfrm>
            <a:off x="628650" y="398033"/>
            <a:ext cx="7886700" cy="5778930"/>
          </a:xfrm>
        </p:spPr>
        <p:txBody>
          <a:bodyPr>
            <a:normAutofit fontScale="92500"/>
          </a:bodyPr>
          <a:lstStyle/>
          <a:p>
            <a:r>
              <a:rPr lang="zh-CN" altLang="en-US" b="1" dirty="0" smtClean="0"/>
              <a:t>（二）会展服务计调业务</a:t>
            </a:r>
          </a:p>
          <a:p>
            <a:r>
              <a:rPr lang="en-US" sz="2600" b="1" dirty="0" smtClean="0"/>
              <a:t>1.</a:t>
            </a:r>
            <a:r>
              <a:rPr lang="zh-CN" altLang="en-US" sz="2600" b="1" dirty="0" smtClean="0"/>
              <a:t>业务范围</a:t>
            </a:r>
          </a:p>
          <a:p>
            <a:r>
              <a:rPr lang="zh-CN" altLang="en-US" sz="2600" b="1" dirty="0" smtClean="0"/>
              <a:t>包括会议、展览期间的服务、会前会后旅游项目服务和专业</a:t>
            </a:r>
            <a:r>
              <a:rPr lang="zh-CN" altLang="en-US" sz="2600" b="1" dirty="0" smtClean="0"/>
              <a:t>考察</a:t>
            </a:r>
            <a:endParaRPr lang="en-US" sz="2600" b="1" dirty="0" smtClean="0"/>
          </a:p>
          <a:p>
            <a:r>
              <a:rPr lang="en-US" sz="2600" b="1" dirty="0" smtClean="0"/>
              <a:t>2</a:t>
            </a:r>
            <a:r>
              <a:rPr lang="en-US" sz="2600" b="1" dirty="0" smtClean="0"/>
              <a:t>.</a:t>
            </a:r>
            <a:r>
              <a:rPr lang="zh-CN" altLang="en-US" sz="2600" b="1" dirty="0" smtClean="0"/>
              <a:t>接待方式</a:t>
            </a:r>
          </a:p>
          <a:p>
            <a:r>
              <a:rPr lang="zh-CN" altLang="en-US" sz="2600" b="1" dirty="0" smtClean="0"/>
              <a:t>全包式：适合小型会议</a:t>
            </a:r>
            <a:endParaRPr lang="en-US" altLang="zh-CN" sz="2600" b="1" dirty="0" smtClean="0"/>
          </a:p>
          <a:p>
            <a:r>
              <a:rPr lang="zh-CN" altLang="en-US" sz="2600" b="1" dirty="0" smtClean="0"/>
              <a:t>半包式</a:t>
            </a:r>
            <a:endParaRPr lang="en-US" altLang="zh-CN" sz="2600" b="1" dirty="0" smtClean="0"/>
          </a:p>
          <a:p>
            <a:r>
              <a:rPr lang="zh-CN" altLang="en-US" sz="2600" b="1" dirty="0" smtClean="0"/>
              <a:t>选配式</a:t>
            </a:r>
            <a:r>
              <a:rPr lang="en-US" altLang="zh-CN" sz="2600" b="1" dirty="0" smtClean="0"/>
              <a:t>       </a:t>
            </a:r>
            <a:r>
              <a:rPr lang="zh-CN" altLang="en-US" sz="2600" b="1" dirty="0" smtClean="0"/>
              <a:t>灵活度递增，适用较大或超大型会展活动</a:t>
            </a:r>
            <a:r>
              <a:rPr lang="en-US" altLang="zh-CN" sz="2600" b="1" dirty="0" smtClean="0"/>
              <a:t> </a:t>
            </a:r>
          </a:p>
          <a:p>
            <a:r>
              <a:rPr lang="zh-CN" altLang="en-US" sz="2600" b="1" dirty="0" smtClean="0"/>
              <a:t>开放式</a:t>
            </a:r>
            <a:endParaRPr lang="en-US" altLang="zh-CN" sz="2600" b="1" dirty="0" smtClean="0"/>
          </a:p>
          <a:p>
            <a:r>
              <a:rPr lang="zh-CN" altLang="en-US" b="1" dirty="0" smtClean="0"/>
              <a:t>（二）会展服务计调流程</a:t>
            </a:r>
            <a:endParaRPr lang="en-US" altLang="zh-CN" b="1" dirty="0" smtClean="0"/>
          </a:p>
          <a:p>
            <a:r>
              <a:rPr lang="en-US" altLang="zh-CN" sz="2400" b="1" dirty="0" smtClean="0"/>
              <a:t>1.</a:t>
            </a:r>
            <a:r>
              <a:rPr lang="zh-CN" altLang="en-US" sz="2400" b="1" dirty="0" smtClean="0"/>
              <a:t>会前阶段：</a:t>
            </a:r>
            <a:r>
              <a:rPr lang="zh-CN" altLang="en-US" sz="2000" b="1" dirty="0" smtClean="0"/>
              <a:t>了解情况、报价、签订合同、采购、准备安排</a:t>
            </a:r>
            <a:r>
              <a:rPr lang="en-US" altLang="zh-CN" sz="2000" b="1" dirty="0" smtClean="0"/>
              <a:t>……</a:t>
            </a:r>
          </a:p>
          <a:p>
            <a:r>
              <a:rPr lang="en-US" altLang="zh-CN" sz="2400" b="1" dirty="0" smtClean="0"/>
              <a:t>2.</a:t>
            </a:r>
            <a:r>
              <a:rPr lang="zh-CN" altLang="en-US" sz="2400" b="1" dirty="0" smtClean="0"/>
              <a:t>会展期间：</a:t>
            </a:r>
            <a:r>
              <a:rPr lang="zh-CN" altLang="en-US" sz="2000" b="1" dirty="0" smtClean="0"/>
              <a:t>把握好五关</a:t>
            </a:r>
            <a:endParaRPr lang="en-US" altLang="zh-CN" sz="2000" b="1" dirty="0" smtClean="0"/>
          </a:p>
          <a:p>
            <a:r>
              <a:rPr lang="en-US" altLang="zh-CN" sz="2400" b="1" dirty="0" smtClean="0"/>
              <a:t>3.</a:t>
            </a:r>
            <a:r>
              <a:rPr lang="zh-CN" altLang="en-US" sz="2400" b="1" dirty="0" smtClean="0"/>
              <a:t>会后阶段：</a:t>
            </a:r>
            <a:r>
              <a:rPr lang="zh-CN" altLang="en-US" sz="2000" b="1" dirty="0" smtClean="0"/>
              <a:t>统计各项数据、清理账务</a:t>
            </a:r>
            <a:endParaRPr lang="zh-CN" altLang="en-US" sz="2000" b="1" dirty="0"/>
          </a:p>
        </p:txBody>
      </p:sp>
      <p:sp>
        <p:nvSpPr>
          <p:cNvPr id="5" name="右大括号 4"/>
          <p:cNvSpPr/>
          <p:nvPr/>
        </p:nvSpPr>
        <p:spPr>
          <a:xfrm>
            <a:off x="2122170" y="3144707"/>
            <a:ext cx="152400" cy="1209675"/>
          </a:xfrm>
          <a:prstGeom prst="rightBrace">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b="1" dirty="0">
              <a:solidFill>
                <a:schemeClr val="accent2"/>
              </a:solidFill>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28650" y="365126"/>
            <a:ext cx="7886700" cy="882649"/>
          </a:xfrm>
        </p:spPr>
        <p:txBody>
          <a:bodyPr>
            <a:normAutofit fontScale="90000"/>
          </a:bodyPr>
          <a:lstStyle/>
          <a:p>
            <a:r>
              <a:rPr lang="zh-CN" altLang="en-US" b="1" dirty="0" smtClean="0"/>
              <a:t>第四节 自驾车旅游计调接待业务</a:t>
            </a:r>
            <a:r>
              <a:rPr lang="zh-CN" altLang="en-US" dirty="0" smtClean="0"/>
              <a:t/>
            </a:r>
            <a:br>
              <a:rPr lang="zh-CN" altLang="en-US" dirty="0" smtClean="0"/>
            </a:br>
            <a:endParaRPr lang="zh-CN" altLang="en-US" dirty="0"/>
          </a:p>
        </p:txBody>
      </p:sp>
      <p:sp>
        <p:nvSpPr>
          <p:cNvPr id="3" name="内容占位符 2"/>
          <p:cNvSpPr>
            <a:spLocks noGrp="1"/>
          </p:cNvSpPr>
          <p:nvPr>
            <p:ph idx="1"/>
          </p:nvPr>
        </p:nvSpPr>
        <p:spPr>
          <a:xfrm>
            <a:off x="628650" y="800101"/>
            <a:ext cx="7886700" cy="4159174"/>
          </a:xfrm>
        </p:spPr>
        <p:txBody>
          <a:bodyPr>
            <a:normAutofit/>
          </a:bodyPr>
          <a:lstStyle/>
          <a:p>
            <a:r>
              <a:rPr lang="zh-CN" altLang="en-US" b="1" dirty="0" smtClean="0"/>
              <a:t>背景：目前我国自驾游发展市场</a:t>
            </a:r>
            <a:endParaRPr lang="en-US" altLang="zh-CN" b="1" dirty="0" smtClean="0"/>
          </a:p>
          <a:p>
            <a:r>
              <a:rPr lang="zh-CN" altLang="en-US" sz="2000" b="1" dirty="0" smtClean="0"/>
              <a:t>随着经济的快速增长，</a:t>
            </a:r>
            <a:r>
              <a:rPr lang="zh-CN" altLang="en-US" sz="2000" b="1" dirty="0" smtClean="0">
                <a:solidFill>
                  <a:srgbClr val="FF0000"/>
                </a:solidFill>
              </a:rPr>
              <a:t>私家车拥有量</a:t>
            </a:r>
            <a:r>
              <a:rPr lang="zh-CN" altLang="en-US" sz="2000" b="1" dirty="0" smtClean="0"/>
              <a:t>不断的增加，为自驾车旅游市场的形成提供了前提条件。 </a:t>
            </a:r>
            <a:r>
              <a:rPr lang="en-US" altLang="zh-CN" sz="2000" b="1" dirty="0" smtClean="0"/>
              <a:t>1995</a:t>
            </a:r>
            <a:r>
              <a:rPr lang="zh-CN" altLang="en-US" sz="2000" b="1" dirty="0" smtClean="0"/>
              <a:t>年，私人汽车拥有量为</a:t>
            </a:r>
            <a:r>
              <a:rPr lang="en-US" altLang="zh-CN" sz="2000" b="1" dirty="0" smtClean="0"/>
              <a:t>249.96</a:t>
            </a:r>
            <a:r>
              <a:rPr lang="zh-CN" altLang="en-US" sz="2000" b="1" dirty="0" smtClean="0"/>
              <a:t>万辆，到</a:t>
            </a:r>
            <a:r>
              <a:rPr lang="en-US" altLang="zh-CN" sz="2000" b="1" dirty="0" smtClean="0"/>
              <a:t>2014</a:t>
            </a:r>
            <a:r>
              <a:rPr lang="zh-CN" altLang="en-US" sz="2000" b="1" dirty="0" smtClean="0"/>
              <a:t>年末达到了</a:t>
            </a:r>
            <a:r>
              <a:rPr lang="en-US" altLang="zh-CN" sz="2000" b="1" dirty="0" smtClean="0"/>
              <a:t>12339.3</a:t>
            </a:r>
            <a:r>
              <a:rPr lang="zh-CN" altLang="en-US" sz="2000" b="1" dirty="0" smtClean="0"/>
              <a:t>万辆，</a:t>
            </a:r>
            <a:r>
              <a:rPr lang="zh-CN" altLang="en-US" sz="2000" b="1" dirty="0" smtClean="0">
                <a:hlinkClick r:id="rId2" action="ppaction://hlinksldjump"/>
              </a:rPr>
              <a:t>增加了</a:t>
            </a:r>
            <a:r>
              <a:rPr lang="en-US" altLang="zh-CN" sz="2000" b="1" dirty="0" smtClean="0">
                <a:hlinkClick r:id="rId2" action="ppaction://hlinksldjump"/>
              </a:rPr>
              <a:t>43</a:t>
            </a:r>
            <a:r>
              <a:rPr lang="zh-CN" altLang="en-US" sz="2000" b="1" dirty="0" smtClean="0">
                <a:hlinkClick r:id="rId2" action="ppaction://hlinksldjump"/>
              </a:rPr>
              <a:t>倍还要多</a:t>
            </a:r>
            <a:r>
              <a:rPr lang="zh-CN" altLang="en-US" sz="2000" b="1" dirty="0" smtClean="0"/>
              <a:t>。 </a:t>
            </a:r>
            <a:endParaRPr lang="en-US" altLang="zh-CN" sz="2000" b="1" dirty="0" smtClean="0"/>
          </a:p>
          <a:p>
            <a:r>
              <a:rPr lang="zh-CN" altLang="en-US" sz="2000" b="1" dirty="0" smtClean="0"/>
              <a:t>旅游者旅行方式发生转变。很多旅游者不再满足于“到此一游”的传统旅游方式，而更加注重体验与众不同的旅游产品，并获得独特旅游经历与感受，“</a:t>
            </a:r>
            <a:r>
              <a:rPr lang="zh-CN" altLang="en-US" sz="2000" b="1" dirty="0" smtClean="0">
                <a:solidFill>
                  <a:srgbClr val="FF0000"/>
                </a:solidFill>
              </a:rPr>
              <a:t>风景在路上”</a:t>
            </a:r>
            <a:r>
              <a:rPr lang="zh-CN" altLang="en-US" sz="2000" b="1" dirty="0" smtClean="0"/>
              <a:t>。</a:t>
            </a:r>
            <a:endParaRPr lang="en-US" altLang="zh-CN" sz="2000" b="1" dirty="0" smtClean="0"/>
          </a:p>
          <a:p>
            <a:r>
              <a:rPr lang="zh-CN" altLang="en-US" sz="2000" b="1" dirty="0" smtClean="0"/>
              <a:t>自驾车旅游市场规模不断扩大。据统计，</a:t>
            </a:r>
            <a:r>
              <a:rPr lang="en-US" altLang="zh-CN" sz="2000" b="1" dirty="0" smtClean="0"/>
              <a:t>2004</a:t>
            </a:r>
            <a:r>
              <a:rPr lang="zh-CN" altLang="en-US" sz="2000" b="1" dirty="0" smtClean="0"/>
              <a:t>年，自驾车游客的比例已占整个散客市场的</a:t>
            </a:r>
            <a:r>
              <a:rPr lang="en-US" altLang="zh-CN" sz="2000" b="1" dirty="0" smtClean="0"/>
              <a:t>3</a:t>
            </a:r>
            <a:r>
              <a:rPr lang="zh-CN" altLang="en-US" sz="2000" b="1" dirty="0" smtClean="0"/>
              <a:t>成以上，以后逐年提高，</a:t>
            </a:r>
            <a:r>
              <a:rPr lang="en-US" altLang="zh-CN" sz="2000" b="1" dirty="0" smtClean="0"/>
              <a:t>2015</a:t>
            </a:r>
            <a:r>
              <a:rPr lang="zh-CN" altLang="en-US" sz="2000" b="1" dirty="0" smtClean="0"/>
              <a:t>年，国内旅游自驾游总数达</a:t>
            </a:r>
            <a:r>
              <a:rPr lang="en-US" altLang="zh-CN" sz="2000" b="1" dirty="0" smtClean="0"/>
              <a:t>23</a:t>
            </a:r>
            <a:r>
              <a:rPr lang="zh-CN" altLang="en-US" sz="2000" b="1" dirty="0" smtClean="0"/>
              <a:t>亿，占总量</a:t>
            </a:r>
            <a:r>
              <a:rPr lang="en-US" altLang="zh-CN" sz="2000" b="1" dirty="0" smtClean="0"/>
              <a:t>58.5%</a:t>
            </a:r>
            <a:r>
              <a:rPr lang="zh-CN" altLang="en-US" sz="2000" b="1" dirty="0" smtClean="0"/>
              <a:t>，</a:t>
            </a:r>
            <a:r>
              <a:rPr lang="zh-CN" altLang="en-US" sz="2000" b="1" dirty="0" smtClean="0">
                <a:solidFill>
                  <a:srgbClr val="FF0000"/>
                </a:solidFill>
              </a:rPr>
              <a:t>“体验时代”来临</a:t>
            </a:r>
            <a:r>
              <a:rPr lang="zh-CN" altLang="en-US" sz="2000" b="1" dirty="0" smtClean="0"/>
              <a:t>。</a:t>
            </a:r>
            <a:endParaRPr lang="en-US" altLang="zh-CN" sz="2000" b="1" dirty="0" smtClean="0"/>
          </a:p>
          <a:p>
            <a:r>
              <a:rPr lang="zh-CN" altLang="en-US" sz="2000" b="1" dirty="0" smtClean="0"/>
              <a:t>自驾游是自助旅游一种，有独特魅力，特点是自主性、区域性、短期性、小团体性、消费习惯多样性。</a:t>
            </a:r>
            <a:endParaRPr lang="en-US" altLang="zh-CN" sz="2000" b="1" dirty="0" smtClean="0"/>
          </a:p>
          <a:p>
            <a:endParaRPr lang="zh-CN" altLang="en-US" sz="2000" b="1" dirty="0" smtClean="0"/>
          </a:p>
          <a:p>
            <a:endParaRPr lang="en-US" altLang="zh-CN" b="1" dirty="0" smtClean="0"/>
          </a:p>
          <a:p>
            <a:endParaRPr lang="zh-CN" altLang="en-US" b="1" dirty="0"/>
          </a:p>
        </p:txBody>
      </p:sp>
      <p:sp>
        <p:nvSpPr>
          <p:cNvPr id="4" name="矩形 3"/>
          <p:cNvSpPr/>
          <p:nvPr/>
        </p:nvSpPr>
        <p:spPr>
          <a:xfrm>
            <a:off x="857250" y="4908884"/>
            <a:ext cx="7524750" cy="954107"/>
          </a:xfrm>
          <a:prstGeom prst="rect">
            <a:avLst/>
          </a:prstGeom>
        </p:spPr>
        <p:txBody>
          <a:bodyPr wrap="square">
            <a:spAutoFit/>
          </a:bodyPr>
          <a:lstStyle/>
          <a:p>
            <a:r>
              <a:rPr lang="zh-CN" altLang="en-US" sz="2800" b="1" dirty="0" smtClean="0"/>
              <a:t>对此，旅行社该如何面对？</a:t>
            </a:r>
            <a:endParaRPr lang="en-US" altLang="zh-CN" sz="2800" b="1" dirty="0" smtClean="0"/>
          </a:p>
          <a:p>
            <a:r>
              <a:rPr lang="zh-CN" altLang="en-US" sz="2800" b="1" dirty="0" smtClean="0"/>
              <a:t>是挑战，更是机遇。</a:t>
            </a:r>
            <a:endParaRPr lang="en-US" altLang="zh-CN" sz="2800" b="1"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down)">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down)">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4">
                                            <p:txEl>
                                              <p:pRg st="0" end="0"/>
                                            </p:txEl>
                                          </p:spTgt>
                                        </p:tgtEl>
                                        <p:attrNameLst>
                                          <p:attrName>style.visibility</p:attrName>
                                        </p:attrNameLst>
                                      </p:cBhvr>
                                      <p:to>
                                        <p:strVal val="visible"/>
                                      </p:to>
                                    </p:set>
                                    <p:animEffect transition="in" filter="fade">
                                      <p:cBhvr>
                                        <p:cTn id="32" dur="2000"/>
                                        <p:tgtEl>
                                          <p:spTgt spid="4">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4">
                                            <p:txEl>
                                              <p:pRg st="1" end="1"/>
                                            </p:txEl>
                                          </p:spTgt>
                                        </p:tgtEl>
                                        <p:attrNameLst>
                                          <p:attrName>style.visibility</p:attrName>
                                        </p:attrNameLst>
                                      </p:cBhvr>
                                      <p:to>
                                        <p:strVal val="visible"/>
                                      </p:to>
                                    </p:set>
                                    <p:animEffect transition="in" filter="fade">
                                      <p:cBhvr>
                                        <p:cTn id="37" dur="20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4"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descr="128778876_14573120789821n.jpg"/>
          <p:cNvPicPr>
            <a:picLocks noGrp="1" noChangeAspect="1"/>
          </p:cNvPicPr>
          <p:nvPr>
            <p:ph idx="1"/>
          </p:nvPr>
        </p:nvPicPr>
        <p:blipFill>
          <a:blip r:embed="rId2"/>
          <a:stretch>
            <a:fillRect/>
          </a:stretch>
        </p:blipFill>
        <p:spPr>
          <a:xfrm>
            <a:off x="619123" y="436449"/>
            <a:ext cx="4457701" cy="2966398"/>
          </a:xfrm>
        </p:spPr>
      </p:pic>
      <p:sp>
        <p:nvSpPr>
          <p:cNvPr id="2" name="标题 1"/>
          <p:cNvSpPr>
            <a:spLocks noGrp="1"/>
          </p:cNvSpPr>
          <p:nvPr>
            <p:ph type="title"/>
          </p:nvPr>
        </p:nvSpPr>
        <p:spPr>
          <a:xfrm>
            <a:off x="5204012" y="570155"/>
            <a:ext cx="3038474" cy="720763"/>
          </a:xfrm>
        </p:spPr>
        <p:txBody>
          <a:bodyPr>
            <a:normAutofit fontScale="90000"/>
          </a:bodyPr>
          <a:lstStyle/>
          <a:p>
            <a:r>
              <a:rPr lang="en-US" altLang="zh-CN" dirty="0" smtClean="0"/>
              <a:t>                                    </a:t>
            </a:r>
            <a:r>
              <a:rPr lang="zh-CN" altLang="en-US" sz="2000" b="1" dirty="0" smtClean="0"/>
              <a:t>女人公认的男人最帅瞬间动作？</a:t>
            </a:r>
            <a:endParaRPr lang="zh-CN" altLang="en-US" b="1" dirty="0"/>
          </a:p>
        </p:txBody>
      </p:sp>
      <p:pic>
        <p:nvPicPr>
          <p:cNvPr id="5" name="图片 4" descr="RRTC-fynshiq8705924.jpg">
            <a:hlinkClick r:id="rId3" action="ppaction://hlinksldjump"/>
          </p:cNvPr>
          <p:cNvPicPr>
            <a:picLocks noChangeAspect="1"/>
          </p:cNvPicPr>
          <p:nvPr/>
        </p:nvPicPr>
        <p:blipFill>
          <a:blip r:embed="rId4"/>
          <a:stretch>
            <a:fillRect/>
          </a:stretch>
        </p:blipFill>
        <p:spPr>
          <a:xfrm>
            <a:off x="3562350" y="3409950"/>
            <a:ext cx="4972050" cy="27622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628650" y="368968"/>
            <a:ext cx="7886700" cy="5807995"/>
          </a:xfrm>
        </p:spPr>
        <p:txBody>
          <a:bodyPr/>
          <a:lstStyle/>
          <a:p>
            <a:r>
              <a:rPr lang="zh-CN" altLang="en-US" b="1" dirty="0" smtClean="0"/>
              <a:t>此案例中，导游在确认车辆时没有仔细询问，确有疏忽，但并不负主要责任。计调部门需负主要责任。</a:t>
            </a:r>
            <a:endParaRPr lang="en-US" altLang="zh-CN" b="1" dirty="0" smtClean="0"/>
          </a:p>
          <a:p>
            <a:r>
              <a:rPr lang="zh-CN" altLang="en-US" b="1" dirty="0" smtClean="0"/>
              <a:t>计调接待业务是计调部门根据不同的消费者的服务需求，把饭店、餐饮。景区、交通部门等相关服务部门和其他旅游企业有机整合，为旅游者提供服务的业务部门。所以是一项</a:t>
            </a:r>
            <a:r>
              <a:rPr lang="zh-CN" altLang="en-US" b="1" dirty="0" smtClean="0">
                <a:solidFill>
                  <a:srgbClr val="FF0000"/>
                </a:solidFill>
              </a:rPr>
              <a:t>复杂而又细致的工作</a:t>
            </a:r>
            <a:r>
              <a:rPr lang="zh-CN" altLang="en-US" b="1" dirty="0" smtClean="0"/>
              <a:t>，举足轻重，至关重要，是旅行社工作的核心，其工作优劣好坏直接影响和决定旅行社业务的正常运转。需要计调和各相关部门协调，共同努力保证各环节保质、按时顺利完成。</a:t>
            </a:r>
            <a:endParaRPr lang="zh-CN" altLang="en-US" b="1"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pic>
        <p:nvPicPr>
          <p:cNvPr id="4" name="内容占位符 3" descr="210eb13533fa828b19b7e6c0fa1f4134970a5a29.jpg"/>
          <p:cNvPicPr>
            <a:picLocks noGrp="1" noChangeAspect="1"/>
          </p:cNvPicPr>
          <p:nvPr>
            <p:ph idx="1"/>
          </p:nvPr>
        </p:nvPicPr>
        <p:blipFill>
          <a:blip r:embed="rId2"/>
          <a:stretch>
            <a:fillRect/>
          </a:stretch>
        </p:blipFill>
        <p:spPr>
          <a:xfrm>
            <a:off x="2263792" y="617933"/>
            <a:ext cx="4356083" cy="5339956"/>
          </a:xfrm>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628650" y="361950"/>
            <a:ext cx="7886700" cy="5815013"/>
          </a:xfrm>
        </p:spPr>
        <p:txBody>
          <a:bodyPr>
            <a:normAutofit/>
          </a:bodyPr>
          <a:lstStyle/>
          <a:p>
            <a:r>
              <a:rPr lang="zh-CN" altLang="en-US" b="1" dirty="0" smtClean="0"/>
              <a:t>一、旅行社应组建自驾车旅游经营团队</a:t>
            </a:r>
          </a:p>
          <a:p>
            <a:r>
              <a:rPr lang="zh-CN" altLang="en-US" b="1" dirty="0" smtClean="0"/>
              <a:t>（</a:t>
            </a:r>
            <a:r>
              <a:rPr lang="zh-CN" altLang="en-US" sz="2400" b="1" dirty="0" smtClean="0"/>
              <a:t>一）成立自驾车旅游专线部门</a:t>
            </a:r>
          </a:p>
          <a:p>
            <a:r>
              <a:rPr lang="zh-CN" altLang="en-US" sz="2400" b="1" dirty="0" smtClean="0"/>
              <a:t>（二）组建自驾车旅游保障团队</a:t>
            </a:r>
          </a:p>
          <a:p>
            <a:r>
              <a:rPr lang="zh-CN" altLang="en-US" sz="2400" b="1" dirty="0" smtClean="0"/>
              <a:t>（三）建立自驾车旅游俱乐部或会员组织</a:t>
            </a:r>
            <a:endParaRPr lang="en-US" altLang="zh-CN" sz="2400" b="1" dirty="0" smtClean="0"/>
          </a:p>
          <a:p>
            <a:r>
              <a:rPr lang="zh-CN" altLang="en-US" b="1" dirty="0" smtClean="0"/>
              <a:t>二、自驾车旅游产品策略</a:t>
            </a:r>
            <a:endParaRPr lang="zh-CN" altLang="en-US" dirty="0" smtClean="0"/>
          </a:p>
          <a:p>
            <a:r>
              <a:rPr lang="zh-CN" altLang="en-US" sz="2400" b="1" dirty="0" smtClean="0"/>
              <a:t>（一）线路设计必须要坚持“过程之上，感受第一”的原则</a:t>
            </a:r>
            <a:endParaRPr lang="en-US" altLang="zh-CN" sz="2400" b="1" dirty="0" smtClean="0"/>
          </a:p>
          <a:p>
            <a:r>
              <a:rPr lang="zh-CN" altLang="en-US" sz="2400" b="1" dirty="0" smtClean="0"/>
              <a:t>（二）线路设计必须兼顾亲情和友情统一协调</a:t>
            </a:r>
          </a:p>
          <a:p>
            <a:r>
              <a:rPr lang="zh-CN" altLang="en-US" sz="2400" b="1" dirty="0" smtClean="0"/>
              <a:t>（三）线路设计必须要体现物美价廉、物超所值的原则</a:t>
            </a:r>
          </a:p>
          <a:p>
            <a:r>
              <a:rPr lang="zh-CN" altLang="en-US" sz="2400" b="1" dirty="0" smtClean="0"/>
              <a:t>（四）线路设计可以采用“时间换空间”的技巧</a:t>
            </a:r>
          </a:p>
          <a:p>
            <a:r>
              <a:rPr lang="zh-CN" altLang="en-US" sz="2400" b="1" dirty="0" smtClean="0"/>
              <a:t>（五）线路设计必须突出参与性原则</a:t>
            </a:r>
            <a:endParaRPr lang="en-US" altLang="zh-CN" sz="2400" b="1" dirty="0" smtClean="0"/>
          </a:p>
          <a:p>
            <a:r>
              <a:rPr lang="zh-CN" altLang="en-US" sz="2400" b="1" dirty="0" smtClean="0"/>
              <a:t>最美国道</a:t>
            </a:r>
            <a:r>
              <a:rPr lang="en-US" altLang="zh-CN" sz="2400" b="1" dirty="0" smtClean="0"/>
              <a:t>318</a:t>
            </a:r>
            <a:r>
              <a:rPr lang="zh-CN" altLang="en-US" sz="2400" b="1" dirty="0" smtClean="0"/>
              <a:t>，每年迎上百万自驾游客。</a:t>
            </a:r>
          </a:p>
          <a:p>
            <a:endParaRPr lang="zh-CN" altLang="en-US" sz="2400" b="1" dirty="0" smtClean="0"/>
          </a:p>
          <a:p>
            <a:endParaRPr lang="zh-CN" altLang="en-US" sz="2400" b="1" dirty="0" smtClean="0"/>
          </a:p>
          <a:p>
            <a:endParaRPr lang="zh-CN" altLang="en-US" sz="2400"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dirty="0" smtClean="0"/>
              <a:t/>
            </a:r>
            <a:br>
              <a:rPr lang="en-US" altLang="zh-CN" dirty="0" smtClean="0"/>
            </a:br>
            <a:r>
              <a:rPr lang="en-US" altLang="zh-CN" dirty="0" smtClean="0"/>
              <a:t/>
            </a:r>
            <a:br>
              <a:rPr lang="en-US" altLang="zh-CN" dirty="0" smtClean="0"/>
            </a:br>
            <a:r>
              <a:rPr lang="en-US" altLang="zh-CN" dirty="0" smtClean="0"/>
              <a:t/>
            </a:r>
            <a:br>
              <a:rPr lang="en-US" altLang="zh-CN" dirty="0" smtClean="0"/>
            </a:br>
            <a:r>
              <a:rPr lang="en-US" altLang="zh-CN" dirty="0" smtClean="0"/>
              <a:t/>
            </a:r>
            <a:br>
              <a:rPr lang="en-US" altLang="zh-CN" dirty="0" smtClean="0"/>
            </a:br>
            <a:r>
              <a:rPr lang="en-US" altLang="zh-CN" dirty="0" smtClean="0"/>
              <a:t/>
            </a:r>
            <a:br>
              <a:rPr lang="en-US" altLang="zh-CN" dirty="0" smtClean="0"/>
            </a:br>
            <a:r>
              <a:rPr lang="en-US" altLang="zh-CN" dirty="0" smtClean="0"/>
              <a:t/>
            </a:r>
            <a:br>
              <a:rPr lang="en-US" altLang="zh-CN" dirty="0" smtClean="0"/>
            </a:br>
            <a:r>
              <a:rPr lang="en-US" altLang="zh-CN" dirty="0" smtClean="0"/>
              <a:t/>
            </a:r>
            <a:br>
              <a:rPr lang="en-US" altLang="zh-CN" dirty="0" smtClean="0"/>
            </a:br>
            <a:r>
              <a:rPr lang="en-US" altLang="zh-CN" dirty="0" smtClean="0"/>
              <a:t/>
            </a:r>
            <a:br>
              <a:rPr lang="en-US" altLang="zh-CN" dirty="0" smtClean="0"/>
            </a:br>
            <a:r>
              <a:rPr lang="en-US" altLang="zh-CN" dirty="0" smtClean="0"/>
              <a:t/>
            </a:r>
            <a:br>
              <a:rPr lang="en-US" altLang="zh-CN" dirty="0" smtClean="0"/>
            </a:br>
            <a:r>
              <a:rPr lang="en-US" altLang="zh-CN" dirty="0" smtClean="0"/>
              <a:t/>
            </a:r>
            <a:br>
              <a:rPr lang="en-US" altLang="zh-CN" dirty="0" smtClean="0"/>
            </a:br>
            <a:r>
              <a:rPr lang="en-US" altLang="zh-CN" dirty="0" smtClean="0"/>
              <a:t/>
            </a:r>
            <a:br>
              <a:rPr lang="en-US" altLang="zh-CN" dirty="0" smtClean="0"/>
            </a:br>
            <a:r>
              <a:rPr lang="en-US" altLang="zh-CN" dirty="0" smtClean="0"/>
              <a:t/>
            </a:r>
            <a:br>
              <a:rPr lang="en-US" altLang="zh-CN" dirty="0" smtClean="0"/>
            </a:br>
            <a:r>
              <a:rPr lang="en-US" altLang="zh-CN" dirty="0" smtClean="0"/>
              <a:t/>
            </a:r>
            <a:br>
              <a:rPr lang="en-US" altLang="zh-CN" dirty="0" smtClean="0"/>
            </a:br>
            <a:r>
              <a:rPr lang="en-US" altLang="zh-CN" dirty="0" smtClean="0"/>
              <a:t/>
            </a:r>
            <a:br>
              <a:rPr lang="en-US" altLang="zh-CN" dirty="0" smtClean="0"/>
            </a:br>
            <a:r>
              <a:rPr lang="en-US" altLang="zh-CN" dirty="0" smtClean="0"/>
              <a:t/>
            </a:r>
            <a:br>
              <a:rPr lang="en-US" altLang="zh-CN" dirty="0" smtClean="0"/>
            </a:br>
            <a:r>
              <a:rPr lang="en-US" altLang="zh-CN" dirty="0" smtClean="0"/>
              <a:t/>
            </a:r>
            <a:br>
              <a:rPr lang="en-US" altLang="zh-CN" dirty="0" smtClean="0"/>
            </a:br>
            <a:r>
              <a:rPr lang="en-US" altLang="zh-CN" dirty="0" smtClean="0"/>
              <a:t/>
            </a:r>
            <a:br>
              <a:rPr lang="en-US" altLang="zh-CN" dirty="0" smtClean="0"/>
            </a:br>
            <a:r>
              <a:rPr lang="en-US" altLang="zh-CN" dirty="0" smtClean="0"/>
              <a:t/>
            </a:r>
            <a:br>
              <a:rPr lang="en-US" altLang="zh-CN" dirty="0" smtClean="0"/>
            </a:br>
            <a:r>
              <a:rPr lang="zh-CN" altLang="en-US" sz="2200" b="1" dirty="0" smtClean="0"/>
              <a:t>这是纵横中国东西两端的超长国道，更是一条最具典型性的中国景观</a:t>
            </a:r>
            <a:r>
              <a:rPr lang="en-US" altLang="zh-CN" sz="2200" b="1" dirty="0" smtClean="0"/>
              <a:t/>
            </a:r>
            <a:br>
              <a:rPr lang="en-US" altLang="zh-CN" sz="2200" b="1" dirty="0" smtClean="0"/>
            </a:br>
            <a:r>
              <a:rPr lang="zh-CN" altLang="en-US" sz="2200" b="1" dirty="0" smtClean="0"/>
              <a:t>大道，汇集众多美景，一路经过无或奇绝或秀美的风光，揽括了平原、丘陵、盆地、高原景观，包含了江浙水乡文化、天府盆地文化、西藏人文景观等多种文化形态，更拥有从成都平原到青藏高原的高山峡谷一路的惊、险、绝、美、雄、壮的景观。被誉为骑驾行者的天堂，有生之年一定走一遍。</a:t>
            </a:r>
            <a:r>
              <a:rPr lang="en-US" altLang="zh-CN" sz="2200" b="1" dirty="0" smtClean="0"/>
              <a:t/>
            </a:r>
            <a:br>
              <a:rPr lang="en-US" altLang="zh-CN" sz="2200" b="1" dirty="0" smtClean="0"/>
            </a:br>
            <a:r>
              <a:rPr lang="en-US" altLang="zh-CN" sz="2200" b="1" dirty="0" smtClean="0"/>
              <a:t/>
            </a:r>
            <a:br>
              <a:rPr lang="en-US" altLang="zh-CN" sz="2200" b="1" dirty="0" smtClean="0"/>
            </a:br>
            <a:r>
              <a:rPr lang="en-US" altLang="zh-CN" sz="2200" b="1" dirty="0" smtClean="0"/>
              <a:t/>
            </a:r>
            <a:br>
              <a:rPr lang="en-US" altLang="zh-CN" sz="2200" b="1" dirty="0" smtClean="0"/>
            </a:br>
            <a:endParaRPr lang="zh-CN" altLang="en-US" sz="2200" b="1" dirty="0"/>
          </a:p>
        </p:txBody>
      </p:sp>
      <p:pic>
        <p:nvPicPr>
          <p:cNvPr id="10" name="内容占位符 9" descr="3fea49a5g9a6f33842630&amp;690&amp;690 (1).jpg"/>
          <p:cNvPicPr>
            <a:picLocks noGrp="1" noChangeAspect="1"/>
          </p:cNvPicPr>
          <p:nvPr>
            <p:ph idx="1"/>
          </p:nvPr>
        </p:nvPicPr>
        <p:blipFill>
          <a:blip r:embed="rId2"/>
          <a:stretch>
            <a:fillRect/>
          </a:stretch>
        </p:blipFill>
        <p:spPr>
          <a:xfrm>
            <a:off x="839096" y="290457"/>
            <a:ext cx="4496697" cy="4284864"/>
          </a:xfrm>
        </p:spPr>
      </p:pic>
      <p:pic>
        <p:nvPicPr>
          <p:cNvPr id="11" name="图片 10" descr="51d3c67bxa37c9d4ceda4&amp;690&amp;690.png"/>
          <p:cNvPicPr>
            <a:picLocks noChangeAspect="1"/>
          </p:cNvPicPr>
          <p:nvPr/>
        </p:nvPicPr>
        <p:blipFill>
          <a:blip r:embed="rId3"/>
          <a:stretch>
            <a:fillRect/>
          </a:stretch>
        </p:blipFill>
        <p:spPr>
          <a:xfrm>
            <a:off x="5558175" y="408790"/>
            <a:ext cx="2973614" cy="401092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grpId="1"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ox(in)">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additive="base">
                                        <p:cTn id="18" dur="500" fill="hold"/>
                                        <p:tgtEl>
                                          <p:spTgt spid="11"/>
                                        </p:tgtEl>
                                        <p:attrNameLst>
                                          <p:attrName>ppt_x</p:attrName>
                                        </p:attrNameLst>
                                      </p:cBhvr>
                                      <p:tavLst>
                                        <p:tav tm="0">
                                          <p:val>
                                            <p:strVal val="#ppt_x"/>
                                          </p:val>
                                        </p:tav>
                                        <p:tav tm="100000">
                                          <p:val>
                                            <p:strVal val="#ppt_x"/>
                                          </p:val>
                                        </p:tav>
                                      </p:tavLst>
                                    </p:anim>
                                    <p:anim calcmode="lin" valueType="num">
                                      <p:cBhvr additive="base">
                                        <p:cTn id="19"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628650" y="387275"/>
            <a:ext cx="7886700" cy="5789688"/>
          </a:xfrm>
        </p:spPr>
        <p:txBody>
          <a:bodyPr>
            <a:normAutofit fontScale="70000" lnSpcReduction="20000"/>
          </a:bodyPr>
          <a:lstStyle/>
          <a:p>
            <a:r>
              <a:rPr lang="en-US" altLang="zh-CN" b="1" dirty="0" smtClean="0"/>
              <a:t>1.</a:t>
            </a:r>
            <a:r>
              <a:rPr lang="zh-CN" altLang="en-US" b="1" dirty="0" smtClean="0"/>
              <a:t>穿越川滇黄金旅游线－自驾车大西南逍遥十三日，昆明</a:t>
            </a:r>
            <a:r>
              <a:rPr lang="en-US" altLang="zh-CN" b="1" dirty="0" smtClean="0"/>
              <a:t>-</a:t>
            </a:r>
            <a:r>
              <a:rPr lang="zh-CN" altLang="en-US" b="1" dirty="0" smtClean="0"/>
              <a:t>大理</a:t>
            </a:r>
            <a:r>
              <a:rPr lang="en-US" altLang="zh-CN" b="1" dirty="0" smtClean="0"/>
              <a:t>-</a:t>
            </a:r>
            <a:r>
              <a:rPr lang="zh-CN" altLang="en-US" b="1" dirty="0" smtClean="0"/>
              <a:t>丽江</a:t>
            </a:r>
            <a:r>
              <a:rPr lang="en-US" altLang="zh-CN" b="1" dirty="0" smtClean="0"/>
              <a:t>-</a:t>
            </a:r>
            <a:r>
              <a:rPr lang="zh-CN" altLang="en-US" b="1" dirty="0" smtClean="0"/>
              <a:t>香格里拉</a:t>
            </a:r>
            <a:r>
              <a:rPr lang="en-US" altLang="zh-CN" b="1" dirty="0" smtClean="0"/>
              <a:t>-</a:t>
            </a:r>
            <a:r>
              <a:rPr lang="zh-CN" altLang="en-US" b="1" dirty="0" smtClean="0"/>
              <a:t>稻城</a:t>
            </a:r>
            <a:r>
              <a:rPr lang="en-US" altLang="zh-CN" b="1" dirty="0" smtClean="0"/>
              <a:t>-</a:t>
            </a:r>
            <a:r>
              <a:rPr lang="zh-CN" altLang="en-US" b="1" dirty="0" smtClean="0"/>
              <a:t>雅安</a:t>
            </a:r>
            <a:r>
              <a:rPr lang="en-US" altLang="zh-CN" b="1" dirty="0" smtClean="0"/>
              <a:t>-</a:t>
            </a:r>
            <a:r>
              <a:rPr lang="zh-CN" altLang="en-US" b="1" dirty="0" smtClean="0"/>
              <a:t>成都。</a:t>
            </a:r>
            <a:endParaRPr lang="en-US" altLang="zh-CN" b="1" dirty="0" smtClean="0"/>
          </a:p>
          <a:p>
            <a:r>
              <a:rPr lang="en-US" altLang="zh-CN" b="1" dirty="0" smtClean="0"/>
              <a:t>2.</a:t>
            </a:r>
            <a:r>
              <a:rPr lang="zh-CN" altLang="en-US" b="1" dirty="0" smtClean="0"/>
              <a:t>通向心灵的西行之路－自驾车丝绸故道探险 。西安</a:t>
            </a:r>
            <a:r>
              <a:rPr lang="en-US" altLang="zh-CN" b="1" dirty="0" smtClean="0"/>
              <a:t>-</a:t>
            </a:r>
            <a:r>
              <a:rPr lang="zh-CN" altLang="en-US" b="1" dirty="0" smtClean="0"/>
              <a:t>平凉</a:t>
            </a:r>
            <a:r>
              <a:rPr lang="en-US" altLang="zh-CN" b="1" dirty="0" smtClean="0"/>
              <a:t>-</a:t>
            </a:r>
            <a:r>
              <a:rPr lang="zh-CN" altLang="en-US" b="1" dirty="0" smtClean="0"/>
              <a:t>兰州</a:t>
            </a:r>
            <a:r>
              <a:rPr lang="en-US" altLang="zh-CN" b="1" dirty="0" smtClean="0"/>
              <a:t>-</a:t>
            </a:r>
            <a:r>
              <a:rPr lang="zh-CN" altLang="en-US" b="1" dirty="0" smtClean="0"/>
              <a:t>武威</a:t>
            </a:r>
            <a:r>
              <a:rPr lang="en-US" altLang="zh-CN" b="1" dirty="0" smtClean="0"/>
              <a:t>-</a:t>
            </a:r>
            <a:r>
              <a:rPr lang="zh-CN" altLang="en-US" b="1" dirty="0" smtClean="0"/>
              <a:t>张掖</a:t>
            </a:r>
            <a:r>
              <a:rPr lang="en-US" altLang="zh-CN" b="1" dirty="0" smtClean="0"/>
              <a:t>-</a:t>
            </a:r>
            <a:r>
              <a:rPr lang="zh-CN" altLang="en-US" b="1" dirty="0" smtClean="0"/>
              <a:t>嘉峪关</a:t>
            </a:r>
            <a:r>
              <a:rPr lang="en-US" altLang="zh-CN" b="1" dirty="0" smtClean="0"/>
              <a:t>-</a:t>
            </a:r>
            <a:r>
              <a:rPr lang="zh-CN" altLang="en-US" b="1" dirty="0" smtClean="0"/>
              <a:t>敦煌</a:t>
            </a:r>
            <a:r>
              <a:rPr lang="en-US" altLang="zh-CN" b="1" dirty="0" smtClean="0"/>
              <a:t>-</a:t>
            </a:r>
            <a:r>
              <a:rPr lang="zh-CN" altLang="en-US" b="1" dirty="0" smtClean="0"/>
              <a:t>哈密</a:t>
            </a:r>
            <a:r>
              <a:rPr lang="en-US" altLang="zh-CN" b="1" dirty="0" smtClean="0"/>
              <a:t>-</a:t>
            </a:r>
            <a:r>
              <a:rPr lang="zh-CN" altLang="en-US" b="1" dirty="0" smtClean="0"/>
              <a:t>吐鲁番 </a:t>
            </a:r>
            <a:endParaRPr lang="en-US" altLang="zh-CN" b="1" dirty="0" smtClean="0"/>
          </a:p>
          <a:p>
            <a:r>
              <a:rPr lang="en-US" altLang="zh-CN" b="1" dirty="0" smtClean="0"/>
              <a:t>3.</a:t>
            </a:r>
            <a:r>
              <a:rPr lang="zh-CN" altLang="en-US" b="1" dirty="0" smtClean="0"/>
              <a:t>八千里路云与月－自驾车环游南疆。乌鲁木齐</a:t>
            </a:r>
            <a:r>
              <a:rPr lang="en-US" altLang="zh-CN" b="1" dirty="0" smtClean="0"/>
              <a:t>-</a:t>
            </a:r>
            <a:r>
              <a:rPr lang="zh-CN" altLang="en-US" b="1" dirty="0" smtClean="0"/>
              <a:t>和田</a:t>
            </a:r>
            <a:r>
              <a:rPr lang="en-US" altLang="zh-CN" b="1" dirty="0" smtClean="0"/>
              <a:t>-</a:t>
            </a:r>
            <a:r>
              <a:rPr lang="zh-CN" altLang="en-US" b="1" dirty="0" smtClean="0"/>
              <a:t>喀什</a:t>
            </a:r>
            <a:r>
              <a:rPr lang="en-US" altLang="zh-CN" b="1" dirty="0" smtClean="0"/>
              <a:t>-</a:t>
            </a:r>
            <a:r>
              <a:rPr lang="zh-CN" altLang="en-US" b="1" dirty="0" smtClean="0"/>
              <a:t>阿克苏</a:t>
            </a:r>
            <a:r>
              <a:rPr lang="en-US" altLang="zh-CN" b="1" dirty="0" smtClean="0"/>
              <a:t>-</a:t>
            </a:r>
            <a:r>
              <a:rPr lang="zh-CN" altLang="en-US" b="1" dirty="0" smtClean="0"/>
              <a:t>库车</a:t>
            </a:r>
            <a:r>
              <a:rPr lang="en-US" altLang="zh-CN" b="1" dirty="0" smtClean="0"/>
              <a:t>-</a:t>
            </a:r>
            <a:r>
              <a:rPr lang="zh-CN" altLang="en-US" b="1" dirty="0" smtClean="0"/>
              <a:t>吐鲁番。</a:t>
            </a:r>
            <a:endParaRPr lang="en-US" altLang="zh-CN" b="1" dirty="0" smtClean="0"/>
          </a:p>
          <a:p>
            <a:r>
              <a:rPr lang="en-US" altLang="zh-CN" b="1" dirty="0" smtClean="0"/>
              <a:t>4.</a:t>
            </a:r>
            <a:r>
              <a:rPr lang="zh-CN" altLang="en-US" b="1" dirty="0" smtClean="0"/>
              <a:t>探寻西南出海道－驾车渝黔贵之行。重庆</a:t>
            </a:r>
            <a:r>
              <a:rPr lang="en-US" altLang="zh-CN" b="1" dirty="0" smtClean="0"/>
              <a:t>-</a:t>
            </a:r>
            <a:r>
              <a:rPr lang="zh-CN" altLang="en-US" b="1" dirty="0" smtClean="0"/>
              <a:t>娄山关－贵阳</a:t>
            </a:r>
            <a:r>
              <a:rPr lang="en-US" altLang="zh-CN" b="1" dirty="0" smtClean="0"/>
              <a:t>-</a:t>
            </a:r>
            <a:r>
              <a:rPr lang="zh-CN" altLang="en-US" b="1" dirty="0" smtClean="0"/>
              <a:t>柳州</a:t>
            </a:r>
            <a:r>
              <a:rPr lang="en-US" altLang="zh-CN" b="1" dirty="0" smtClean="0"/>
              <a:t>-</a:t>
            </a:r>
            <a:r>
              <a:rPr lang="zh-CN" altLang="en-US" b="1" dirty="0" smtClean="0"/>
              <a:t>桂林</a:t>
            </a:r>
            <a:r>
              <a:rPr lang="en-US" altLang="zh-CN" b="1" dirty="0" smtClean="0"/>
              <a:t>-</a:t>
            </a:r>
            <a:r>
              <a:rPr lang="zh-CN" altLang="en-US" b="1" dirty="0" smtClean="0"/>
              <a:t>北海</a:t>
            </a:r>
            <a:r>
              <a:rPr lang="en-US" altLang="zh-CN" b="1" dirty="0" smtClean="0"/>
              <a:t>-</a:t>
            </a:r>
            <a:r>
              <a:rPr lang="zh-CN" altLang="en-US" b="1" dirty="0" smtClean="0"/>
              <a:t>南宁</a:t>
            </a:r>
            <a:r>
              <a:rPr lang="en-US" altLang="zh-CN" b="1" dirty="0" smtClean="0"/>
              <a:t>-</a:t>
            </a:r>
            <a:r>
              <a:rPr lang="zh-CN" altLang="en-US" b="1" dirty="0" smtClean="0"/>
              <a:t>都匀</a:t>
            </a:r>
            <a:r>
              <a:rPr lang="en-US" altLang="zh-CN" b="1" dirty="0" smtClean="0"/>
              <a:t>-</a:t>
            </a:r>
            <a:r>
              <a:rPr lang="zh-CN" altLang="en-US" b="1" dirty="0" smtClean="0"/>
              <a:t>红枫湖</a:t>
            </a:r>
            <a:r>
              <a:rPr lang="en-US" altLang="zh-CN" b="1" dirty="0" smtClean="0"/>
              <a:t>-</a:t>
            </a:r>
            <a:r>
              <a:rPr lang="zh-CN" altLang="en-US" b="1" dirty="0" smtClean="0"/>
              <a:t>重庆。</a:t>
            </a:r>
            <a:endParaRPr lang="en-US" altLang="zh-CN" b="1" dirty="0" smtClean="0"/>
          </a:p>
          <a:p>
            <a:r>
              <a:rPr lang="en-US" altLang="zh-CN" b="1" dirty="0" smtClean="0"/>
              <a:t>5.</a:t>
            </a:r>
            <a:r>
              <a:rPr lang="zh-CN" altLang="en-US" b="1" dirty="0" smtClean="0"/>
              <a:t>海滩、海风、椰子林－驾车玩转</a:t>
            </a:r>
            <a:r>
              <a:rPr lang="zh-CN" altLang="en-US" b="1" dirty="0" smtClean="0"/>
              <a:t>海南岛。</a:t>
            </a:r>
            <a:endParaRPr lang="en-US" altLang="zh-CN" b="1" dirty="0" smtClean="0"/>
          </a:p>
          <a:p>
            <a:r>
              <a:rPr lang="en-US" altLang="zh-CN" b="1" dirty="0" smtClean="0"/>
              <a:t>6.</a:t>
            </a:r>
            <a:r>
              <a:rPr lang="zh-CN" altLang="en-US" b="1" dirty="0" smtClean="0"/>
              <a:t>无法拒绝的诱惑－甘南川西行。兰州</a:t>
            </a:r>
            <a:r>
              <a:rPr lang="en-US" altLang="zh-CN" b="1" dirty="0" smtClean="0"/>
              <a:t>-</a:t>
            </a:r>
            <a:r>
              <a:rPr lang="zh-CN" altLang="en-US" b="1" dirty="0" smtClean="0"/>
              <a:t>临夏</a:t>
            </a:r>
            <a:r>
              <a:rPr lang="en-US" altLang="zh-CN" b="1" dirty="0" smtClean="0"/>
              <a:t>-</a:t>
            </a:r>
            <a:r>
              <a:rPr lang="zh-CN" altLang="en-US" b="1" dirty="0" smtClean="0"/>
              <a:t>拉卜楞寺</a:t>
            </a:r>
            <a:r>
              <a:rPr lang="en-US" altLang="zh-CN" b="1" dirty="0" smtClean="0"/>
              <a:t>-</a:t>
            </a:r>
            <a:r>
              <a:rPr lang="zh-CN" altLang="en-US" b="1" dirty="0" smtClean="0"/>
              <a:t>郎木寺</a:t>
            </a:r>
            <a:r>
              <a:rPr lang="en-US" altLang="zh-CN" b="1" dirty="0" smtClean="0"/>
              <a:t>-</a:t>
            </a:r>
            <a:r>
              <a:rPr lang="zh-CN" altLang="en-US" b="1" dirty="0" smtClean="0"/>
              <a:t>若尔盖</a:t>
            </a:r>
            <a:r>
              <a:rPr lang="en-US" altLang="zh-CN" b="1" dirty="0" smtClean="0"/>
              <a:t>-</a:t>
            </a:r>
            <a:r>
              <a:rPr lang="zh-CN" altLang="en-US" b="1" dirty="0" smtClean="0"/>
              <a:t>九寨沟</a:t>
            </a:r>
            <a:r>
              <a:rPr lang="en-US" altLang="zh-CN" b="1" dirty="0" smtClean="0"/>
              <a:t>-</a:t>
            </a:r>
            <a:r>
              <a:rPr lang="zh-CN" altLang="en-US" b="1" dirty="0" smtClean="0"/>
              <a:t>黄龙</a:t>
            </a:r>
            <a:r>
              <a:rPr lang="en-US" altLang="zh-CN" b="1" dirty="0" smtClean="0"/>
              <a:t>-</a:t>
            </a:r>
            <a:r>
              <a:rPr lang="zh-CN" altLang="en-US" b="1" dirty="0" smtClean="0"/>
              <a:t>都江堰</a:t>
            </a:r>
            <a:r>
              <a:rPr lang="en-US" altLang="zh-CN" b="1" dirty="0" smtClean="0"/>
              <a:t>--</a:t>
            </a:r>
            <a:r>
              <a:rPr lang="zh-CN" altLang="en-US" b="1" dirty="0" smtClean="0"/>
              <a:t>成都</a:t>
            </a:r>
            <a:r>
              <a:rPr lang="en-US" altLang="zh-CN" b="1" dirty="0" smtClean="0"/>
              <a:t>-</a:t>
            </a:r>
            <a:r>
              <a:rPr lang="zh-CN" altLang="en-US" b="1" dirty="0" smtClean="0"/>
              <a:t>丹巴</a:t>
            </a:r>
            <a:r>
              <a:rPr lang="en-US" altLang="zh-CN" b="1" dirty="0" smtClean="0"/>
              <a:t>-</a:t>
            </a:r>
            <a:r>
              <a:rPr lang="zh-CN" altLang="en-US" b="1" dirty="0" smtClean="0"/>
              <a:t>海螺沟</a:t>
            </a:r>
            <a:r>
              <a:rPr lang="en-US" altLang="zh-CN" b="1" dirty="0" smtClean="0"/>
              <a:t>-</a:t>
            </a:r>
            <a:r>
              <a:rPr lang="zh-CN" altLang="en-US" b="1" dirty="0" smtClean="0"/>
              <a:t>成都。</a:t>
            </a:r>
            <a:endParaRPr lang="en-US" altLang="zh-CN" b="1" dirty="0" smtClean="0"/>
          </a:p>
          <a:p>
            <a:r>
              <a:rPr lang="en-US" altLang="zh-CN" b="1" dirty="0" smtClean="0"/>
              <a:t>7.</a:t>
            </a:r>
            <a:r>
              <a:rPr lang="zh-CN" altLang="en-US" b="1" dirty="0" smtClean="0"/>
              <a:t>梦里的水乡一个都不能少－自驾车江南水乡古镇。上海</a:t>
            </a:r>
            <a:r>
              <a:rPr lang="en-US" altLang="zh-CN" b="1" dirty="0" smtClean="0"/>
              <a:t>-</a:t>
            </a:r>
            <a:r>
              <a:rPr lang="zh-CN" altLang="en-US" b="1" dirty="0" smtClean="0"/>
              <a:t>甪直</a:t>
            </a:r>
            <a:r>
              <a:rPr lang="en-US" altLang="zh-CN" b="1" dirty="0" smtClean="0"/>
              <a:t>-</a:t>
            </a:r>
            <a:r>
              <a:rPr lang="zh-CN" altLang="en-US" b="1" dirty="0" smtClean="0"/>
              <a:t>同里</a:t>
            </a:r>
            <a:r>
              <a:rPr lang="en-US" altLang="zh-CN" b="1" dirty="0" smtClean="0"/>
              <a:t>-</a:t>
            </a:r>
            <a:r>
              <a:rPr lang="zh-CN" altLang="en-US" b="1" dirty="0" smtClean="0"/>
              <a:t>周庄</a:t>
            </a:r>
            <a:r>
              <a:rPr lang="en-US" altLang="zh-CN" b="1" dirty="0" smtClean="0"/>
              <a:t>-</a:t>
            </a:r>
            <a:r>
              <a:rPr lang="zh-CN" altLang="en-US" b="1" dirty="0" smtClean="0"/>
              <a:t>南浔</a:t>
            </a:r>
            <a:r>
              <a:rPr lang="en-US" altLang="zh-CN" b="1" dirty="0" smtClean="0"/>
              <a:t>-</a:t>
            </a:r>
            <a:r>
              <a:rPr lang="zh-CN" altLang="en-US" b="1" dirty="0" smtClean="0"/>
              <a:t>乌镇</a:t>
            </a:r>
            <a:r>
              <a:rPr lang="en-US" altLang="zh-CN" b="1" dirty="0" smtClean="0"/>
              <a:t>-</a:t>
            </a:r>
            <a:r>
              <a:rPr lang="zh-CN" altLang="en-US" b="1" dirty="0" smtClean="0"/>
              <a:t>西塘</a:t>
            </a:r>
            <a:r>
              <a:rPr lang="en-US" altLang="zh-CN" b="1" dirty="0" smtClean="0"/>
              <a:t>-</a:t>
            </a:r>
            <a:r>
              <a:rPr lang="zh-CN" altLang="en-US" b="1" dirty="0" smtClean="0"/>
              <a:t>上海 </a:t>
            </a:r>
            <a:r>
              <a:rPr lang="zh-CN" altLang="en-US" b="1" dirty="0" smtClean="0"/>
              <a:t>。</a:t>
            </a:r>
            <a:endParaRPr lang="en-US" altLang="zh-CN" b="1" dirty="0" smtClean="0"/>
          </a:p>
          <a:p>
            <a:r>
              <a:rPr lang="en-US" altLang="zh-CN" b="1" dirty="0" smtClean="0"/>
              <a:t>8.</a:t>
            </a:r>
            <a:r>
              <a:rPr lang="zh-CN" altLang="en-US" b="1" dirty="0" smtClean="0"/>
              <a:t>环行渤海－车行辽东之滨海风情。北京</a:t>
            </a:r>
            <a:r>
              <a:rPr lang="en-US" altLang="zh-CN" b="1" dirty="0" smtClean="0"/>
              <a:t>-</a:t>
            </a:r>
            <a:r>
              <a:rPr lang="zh-CN" altLang="en-US" b="1" dirty="0" smtClean="0"/>
              <a:t>北戴河</a:t>
            </a:r>
            <a:r>
              <a:rPr lang="en-US" altLang="zh-CN" b="1" dirty="0" smtClean="0"/>
              <a:t>-</a:t>
            </a:r>
            <a:r>
              <a:rPr lang="zh-CN" altLang="en-US" b="1" dirty="0" smtClean="0"/>
              <a:t>秦皇岛</a:t>
            </a:r>
            <a:r>
              <a:rPr lang="en-US" altLang="zh-CN" b="1" dirty="0" smtClean="0"/>
              <a:t>-</a:t>
            </a:r>
            <a:r>
              <a:rPr lang="zh-CN" altLang="en-US" b="1" dirty="0" smtClean="0"/>
              <a:t>山海关－锦州</a:t>
            </a:r>
            <a:r>
              <a:rPr lang="en-US" altLang="zh-CN" b="1" dirty="0" smtClean="0"/>
              <a:t>-</a:t>
            </a:r>
            <a:r>
              <a:rPr lang="zh-CN" altLang="en-US" b="1" dirty="0" smtClean="0"/>
              <a:t>沈阳</a:t>
            </a:r>
            <a:r>
              <a:rPr lang="en-US" altLang="zh-CN" b="1" dirty="0" smtClean="0"/>
              <a:t>-</a:t>
            </a:r>
            <a:r>
              <a:rPr lang="zh-CN" altLang="en-US" b="1" dirty="0" smtClean="0"/>
              <a:t>鞍山</a:t>
            </a:r>
            <a:r>
              <a:rPr lang="en-US" altLang="zh-CN" b="1" dirty="0" smtClean="0"/>
              <a:t>-</a:t>
            </a:r>
            <a:r>
              <a:rPr lang="zh-CN" altLang="en-US" b="1" dirty="0" smtClean="0"/>
              <a:t>大连</a:t>
            </a:r>
            <a:r>
              <a:rPr lang="en-US" altLang="zh-CN" b="1" dirty="0" smtClean="0"/>
              <a:t>-</a:t>
            </a:r>
            <a:r>
              <a:rPr lang="zh-CN" altLang="en-US" b="1" dirty="0" smtClean="0"/>
              <a:t>塘沽</a:t>
            </a:r>
            <a:r>
              <a:rPr lang="en-US" altLang="zh-CN" b="1" dirty="0" smtClean="0"/>
              <a:t>-</a:t>
            </a:r>
            <a:r>
              <a:rPr lang="zh-CN" altLang="en-US" b="1" dirty="0" smtClean="0"/>
              <a:t>北京。</a:t>
            </a:r>
            <a:endParaRPr lang="en-US" altLang="zh-CN" b="1" dirty="0" smtClean="0"/>
          </a:p>
          <a:p>
            <a:r>
              <a:rPr lang="en-US" altLang="zh-CN" b="1" dirty="0" smtClean="0"/>
              <a:t>9.</a:t>
            </a:r>
            <a:r>
              <a:rPr lang="zh-CN" altLang="en-US" b="1" dirty="0" smtClean="0"/>
              <a:t>历史与文化中倘佯－自驾车中原五日。郑州</a:t>
            </a:r>
            <a:r>
              <a:rPr lang="en-US" altLang="zh-CN" b="1" dirty="0" smtClean="0"/>
              <a:t>-</a:t>
            </a:r>
            <a:r>
              <a:rPr lang="zh-CN" altLang="en-US" b="1" dirty="0" smtClean="0"/>
              <a:t>黄河</a:t>
            </a:r>
            <a:r>
              <a:rPr lang="en-US" altLang="zh-CN" b="1" dirty="0" smtClean="0"/>
              <a:t>-</a:t>
            </a:r>
            <a:r>
              <a:rPr lang="zh-CN" altLang="en-US" b="1" dirty="0" smtClean="0"/>
              <a:t>开封</a:t>
            </a:r>
            <a:r>
              <a:rPr lang="en-US" altLang="zh-CN" b="1" dirty="0" smtClean="0"/>
              <a:t>-</a:t>
            </a:r>
            <a:r>
              <a:rPr lang="zh-CN" altLang="en-US" b="1" dirty="0" smtClean="0"/>
              <a:t>白马寺</a:t>
            </a:r>
            <a:r>
              <a:rPr lang="en-US" altLang="zh-CN" b="1" dirty="0" smtClean="0"/>
              <a:t>-</a:t>
            </a:r>
            <a:r>
              <a:rPr lang="zh-CN" altLang="en-US" b="1" dirty="0" smtClean="0"/>
              <a:t>龙门</a:t>
            </a:r>
            <a:r>
              <a:rPr lang="en-US" altLang="zh-CN" b="1" dirty="0" smtClean="0"/>
              <a:t>-</a:t>
            </a:r>
            <a:r>
              <a:rPr lang="zh-CN" altLang="en-US" b="1" dirty="0" smtClean="0"/>
              <a:t>少林寺</a:t>
            </a:r>
            <a:r>
              <a:rPr lang="en-US" altLang="zh-CN" b="1" dirty="0" smtClean="0"/>
              <a:t>-</a:t>
            </a:r>
            <a:r>
              <a:rPr lang="zh-CN" altLang="en-US" b="1" dirty="0" smtClean="0"/>
              <a:t>郑州。</a:t>
            </a:r>
            <a:endParaRPr lang="en-US" altLang="zh-CN" b="1" dirty="0" smtClean="0"/>
          </a:p>
          <a:p>
            <a:r>
              <a:rPr lang="en-US" altLang="zh-CN" b="1" dirty="0" smtClean="0"/>
              <a:t>10.</a:t>
            </a:r>
            <a:r>
              <a:rPr lang="zh-CN" altLang="en-US" b="1" dirty="0" smtClean="0"/>
              <a:t>黄土地寻根之旅－自驾车北京、山西、陕西行。北京</a:t>
            </a:r>
            <a:r>
              <a:rPr lang="en-US" altLang="zh-CN" b="1" dirty="0" smtClean="0"/>
              <a:t>-</a:t>
            </a:r>
            <a:r>
              <a:rPr lang="zh-CN" altLang="en-US" b="1" dirty="0" smtClean="0"/>
              <a:t>太原</a:t>
            </a:r>
            <a:r>
              <a:rPr lang="en-US" altLang="zh-CN" b="1" dirty="0" smtClean="0"/>
              <a:t>-</a:t>
            </a:r>
            <a:r>
              <a:rPr lang="zh-CN" altLang="en-US" b="1" dirty="0" smtClean="0"/>
              <a:t>平遥</a:t>
            </a:r>
            <a:r>
              <a:rPr lang="en-US" altLang="zh-CN" b="1" dirty="0" smtClean="0"/>
              <a:t>-</a:t>
            </a:r>
            <a:r>
              <a:rPr lang="zh-CN" altLang="en-US" b="1" dirty="0" smtClean="0"/>
              <a:t>壶口</a:t>
            </a:r>
            <a:r>
              <a:rPr lang="en-US" altLang="zh-CN" b="1" dirty="0" smtClean="0"/>
              <a:t>-</a:t>
            </a:r>
            <a:r>
              <a:rPr lang="zh-CN" altLang="en-US" b="1" dirty="0" smtClean="0"/>
              <a:t>西安</a:t>
            </a:r>
            <a:r>
              <a:rPr lang="en-US" altLang="zh-CN" b="1" dirty="0" smtClean="0"/>
              <a:t>-</a:t>
            </a:r>
            <a:r>
              <a:rPr lang="zh-CN" altLang="en-US" b="1" dirty="0" smtClean="0"/>
              <a:t>延安</a:t>
            </a:r>
            <a:r>
              <a:rPr lang="en-US" altLang="zh-CN" b="1" dirty="0" smtClean="0"/>
              <a:t>-</a:t>
            </a:r>
            <a:r>
              <a:rPr lang="zh-CN" altLang="en-US" b="1" dirty="0" smtClean="0"/>
              <a:t>太原</a:t>
            </a:r>
            <a:r>
              <a:rPr lang="en-US" altLang="zh-CN" b="1" dirty="0" smtClean="0"/>
              <a:t>-</a:t>
            </a:r>
            <a:r>
              <a:rPr lang="zh-CN" altLang="en-US" b="1" dirty="0" smtClean="0"/>
              <a:t>北京 </a:t>
            </a:r>
            <a:r>
              <a:rPr lang="zh-CN" altLang="en-US" b="1" dirty="0" smtClean="0"/>
              <a:t>。</a:t>
            </a:r>
            <a:r>
              <a:rPr lang="zh-CN" altLang="en-US" b="1" dirty="0" smtClean="0"/>
              <a:t/>
            </a:r>
            <a:br>
              <a:rPr lang="zh-CN" altLang="en-US" b="1" dirty="0" smtClean="0"/>
            </a:br>
            <a:r>
              <a:rPr lang="zh-CN" altLang="en-US" b="1" dirty="0" smtClean="0"/>
              <a:t> </a:t>
            </a:r>
            <a:endParaRPr lang="zh-CN" altLang="en-US" b="1"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a:xfrm>
            <a:off x="628650" y="400050"/>
            <a:ext cx="7886700" cy="5776913"/>
          </a:xfrm>
        </p:spPr>
        <p:txBody>
          <a:bodyPr/>
          <a:lstStyle/>
          <a:p>
            <a:r>
              <a:rPr lang="zh-CN" altLang="en-US" b="1" dirty="0" smtClean="0"/>
              <a:t>三、自驾车旅游计调接待程序</a:t>
            </a:r>
            <a:endParaRPr lang="zh-CN" altLang="en-US" dirty="0" smtClean="0"/>
          </a:p>
          <a:p>
            <a:r>
              <a:rPr lang="en-US" dirty="0" smtClean="0"/>
              <a:t>   </a:t>
            </a:r>
            <a:r>
              <a:rPr lang="zh-CN" altLang="en-US" sz="2000" b="1" dirty="0" smtClean="0"/>
              <a:t>与普通旅游团队相比，自驾车旅游团队的风险更大。所以自驾车计调接待业务的核心就是在保证质量的前提下</a:t>
            </a:r>
            <a:r>
              <a:rPr lang="zh-CN" altLang="en-US" sz="2000" b="1" dirty="0" smtClean="0">
                <a:solidFill>
                  <a:srgbClr val="FF0000"/>
                </a:solidFill>
              </a:rPr>
              <a:t>合理地规避旅游风险</a:t>
            </a:r>
            <a:r>
              <a:rPr lang="zh-CN" altLang="en-US" sz="2000" b="1" dirty="0" smtClean="0"/>
              <a:t>。</a:t>
            </a:r>
          </a:p>
          <a:p>
            <a:r>
              <a:rPr lang="zh-CN" altLang="en-US" sz="2400" b="1" dirty="0" smtClean="0"/>
              <a:t>（一）自驾车旅游存在的主要风险</a:t>
            </a:r>
          </a:p>
          <a:p>
            <a:r>
              <a:rPr lang="zh-CN" altLang="en-US" sz="2400" b="1" dirty="0" smtClean="0"/>
              <a:t>（二）合理规避旅游风险前提下的自驾车旅游计调接待程序</a:t>
            </a:r>
            <a:endParaRPr lang="en-US" altLang="zh-CN" sz="2400" b="1" dirty="0" smtClean="0"/>
          </a:p>
          <a:p>
            <a:r>
              <a:rPr lang="zh-CN" altLang="en-US" sz="2000" b="1" dirty="0" smtClean="0"/>
              <a:t>设计线路应有安全意识</a:t>
            </a:r>
            <a:endParaRPr lang="en-US" altLang="zh-CN" sz="2000" b="1" dirty="0" smtClean="0"/>
          </a:p>
          <a:p>
            <a:r>
              <a:rPr lang="zh-CN" altLang="en-US" sz="2000" b="1" dirty="0" smtClean="0"/>
              <a:t>出游前留意线路安全状态</a:t>
            </a:r>
            <a:endParaRPr lang="en-US" altLang="zh-CN" sz="2000" b="1" dirty="0" smtClean="0"/>
          </a:p>
          <a:p>
            <a:r>
              <a:rPr lang="zh-CN" altLang="en-US" sz="2000" b="1" dirty="0" smtClean="0"/>
              <a:t>运行中应负起安全管理责任</a:t>
            </a:r>
          </a:p>
          <a:p>
            <a:r>
              <a:rPr lang="zh-CN" altLang="en-US" sz="2400" b="1" dirty="0" smtClean="0"/>
              <a:t>（三）其它规避自驾车旅游风险的方法</a:t>
            </a:r>
            <a:endParaRPr lang="en-US" altLang="zh-CN" sz="2400" b="1" dirty="0" smtClean="0"/>
          </a:p>
          <a:p>
            <a:r>
              <a:rPr lang="zh-CN" altLang="en-US" sz="2000" b="1" dirty="0" smtClean="0"/>
              <a:t>旅游合同</a:t>
            </a:r>
            <a:endParaRPr lang="en-US" altLang="zh-CN" sz="2000" b="1" dirty="0" smtClean="0"/>
          </a:p>
          <a:p>
            <a:r>
              <a:rPr lang="zh-CN" altLang="en-US" sz="2000" b="1" dirty="0" smtClean="0"/>
              <a:t>商业保险</a:t>
            </a:r>
          </a:p>
          <a:p>
            <a:endParaRPr lang="zh-CN" altLang="en-US"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p:txBody>
          <a:bodyPr/>
          <a:lstStyle/>
          <a:p>
            <a:endParaRPr lang="zh-CN" alt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28650" y="753035"/>
            <a:ext cx="7886700" cy="937654"/>
          </a:xfrm>
        </p:spPr>
        <p:txBody>
          <a:bodyPr>
            <a:normAutofit/>
          </a:bodyPr>
          <a:lstStyle/>
          <a:p>
            <a:pPr algn="ctr"/>
            <a:r>
              <a:rPr lang="zh-CN" altLang="en-US" sz="4000" b="1" dirty="0" smtClean="0"/>
              <a:t>第一节  计调接待业务基本流程</a:t>
            </a:r>
            <a:endParaRPr lang="zh-CN" altLang="en-US" sz="4000" b="1" dirty="0"/>
          </a:p>
        </p:txBody>
      </p:sp>
      <p:sp>
        <p:nvSpPr>
          <p:cNvPr id="3" name="内容占位符 2"/>
          <p:cNvSpPr>
            <a:spLocks noGrp="1"/>
          </p:cNvSpPr>
          <p:nvPr>
            <p:ph idx="1"/>
          </p:nvPr>
        </p:nvSpPr>
        <p:spPr>
          <a:xfrm>
            <a:off x="628650" y="1604211"/>
            <a:ext cx="7886700" cy="4572752"/>
          </a:xfrm>
        </p:spPr>
        <p:txBody>
          <a:bodyPr>
            <a:normAutofit lnSpcReduction="10000"/>
          </a:bodyPr>
          <a:lstStyle/>
          <a:p>
            <a:r>
              <a:rPr lang="zh-CN" altLang="en-US" sz="2400" b="1" dirty="0" smtClean="0"/>
              <a:t>当旅行社外联销售人员与客户签订旅游合同后，旅行社即可展开计调接待业务的流程。其主要</a:t>
            </a:r>
            <a:r>
              <a:rPr lang="zh-CN" altLang="en-US" sz="2400" b="1" dirty="0" smtClean="0">
                <a:solidFill>
                  <a:srgbClr val="FF0000"/>
                </a:solidFill>
              </a:rPr>
              <a:t>内容</a:t>
            </a:r>
            <a:r>
              <a:rPr lang="zh-CN" altLang="en-US" sz="2400" b="1" dirty="0" smtClean="0"/>
              <a:t>包括：制定详细的团队接待计划、安排接待</a:t>
            </a:r>
            <a:r>
              <a:rPr lang="zh-CN" altLang="en-US" sz="2400" b="1" dirty="0" smtClean="0"/>
              <a:t>人员、</a:t>
            </a:r>
            <a:r>
              <a:rPr lang="zh-CN" altLang="en-US" sz="2400" b="1" dirty="0" smtClean="0"/>
              <a:t>监控团队</a:t>
            </a:r>
            <a:r>
              <a:rPr lang="zh-CN" altLang="en-US" sz="2400" b="1" dirty="0" smtClean="0"/>
              <a:t>运行过程</a:t>
            </a:r>
            <a:r>
              <a:rPr lang="zh-CN" altLang="en-US" sz="2400" b="1" dirty="0" smtClean="0"/>
              <a:t>、协助处理善后、整理团队档案。</a:t>
            </a:r>
          </a:p>
          <a:p>
            <a:r>
              <a:rPr lang="zh-CN" altLang="en-US" sz="2400" b="1" dirty="0" smtClean="0"/>
              <a:t>一、落实接待事宜</a:t>
            </a:r>
          </a:p>
          <a:p>
            <a:r>
              <a:rPr lang="zh-CN" altLang="en-US" sz="2400" b="1" dirty="0" smtClean="0"/>
              <a:t>（一）订交通票证</a:t>
            </a:r>
          </a:p>
          <a:p>
            <a:r>
              <a:rPr lang="zh-CN" altLang="en-US" sz="2400" b="1" dirty="0" smtClean="0"/>
              <a:t>（二）订房</a:t>
            </a:r>
          </a:p>
          <a:p>
            <a:r>
              <a:rPr lang="zh-CN" altLang="en-US" sz="2400" b="1" dirty="0" smtClean="0"/>
              <a:t>（三）订车</a:t>
            </a:r>
          </a:p>
          <a:p>
            <a:r>
              <a:rPr lang="zh-CN" altLang="en-US" sz="2400" b="1" dirty="0" smtClean="0"/>
              <a:t>（四）订门票</a:t>
            </a:r>
          </a:p>
          <a:p>
            <a:r>
              <a:rPr lang="zh-CN" altLang="en-US" sz="2400" b="1" dirty="0" smtClean="0"/>
              <a:t>（五）订餐</a:t>
            </a:r>
          </a:p>
          <a:p>
            <a:r>
              <a:rPr lang="zh-CN" altLang="en-US" sz="2400" b="1" dirty="0" smtClean="0"/>
              <a:t>（六）订其他服务项目</a:t>
            </a:r>
          </a:p>
          <a:p>
            <a:endParaRPr lang="zh-CN" altLang="en-US" sz="2400" b="1" dirty="0" smtClean="0"/>
          </a:p>
          <a:p>
            <a:endParaRPr lang="zh-CN" altLang="en-US" b="1"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628650" y="401053"/>
            <a:ext cx="7886700" cy="5775910"/>
          </a:xfrm>
        </p:spPr>
        <p:txBody>
          <a:bodyPr>
            <a:normAutofit fontScale="92500" lnSpcReduction="10000"/>
          </a:bodyPr>
          <a:lstStyle/>
          <a:p>
            <a:r>
              <a:rPr lang="zh-CN" altLang="en-US" sz="3000" b="1" dirty="0" smtClean="0"/>
              <a:t>二、制定详细的团队接待计划</a:t>
            </a:r>
            <a:endParaRPr lang="zh-CN" altLang="en-US" sz="3000" dirty="0" smtClean="0"/>
          </a:p>
          <a:p>
            <a:r>
              <a:rPr lang="zh-CN" altLang="en-US" b="1" dirty="0" smtClean="0"/>
              <a:t>（</a:t>
            </a:r>
            <a:r>
              <a:rPr lang="zh-CN" altLang="en-US" sz="2600" b="1" dirty="0" smtClean="0"/>
              <a:t>一）确定团名和团号</a:t>
            </a:r>
          </a:p>
          <a:p>
            <a:r>
              <a:rPr lang="en-US" sz="2600" b="1" dirty="0" smtClean="0"/>
              <a:t>1.</a:t>
            </a:r>
            <a:r>
              <a:rPr lang="zh-CN" altLang="en-US" sz="2600" b="1" dirty="0" smtClean="0"/>
              <a:t>团名</a:t>
            </a:r>
          </a:p>
          <a:p>
            <a:r>
              <a:rPr lang="zh-CN" altLang="en-US" sz="2600" b="1" dirty="0" smtClean="0"/>
              <a:t>一般采用“国家＋地区（省或城市）＋组团旅行社（简称）＋线路名称”组成。</a:t>
            </a:r>
          </a:p>
          <a:p>
            <a:r>
              <a:rPr lang="en-US" sz="2600" b="1" dirty="0" smtClean="0"/>
              <a:t>2.</a:t>
            </a:r>
            <a:r>
              <a:rPr lang="zh-CN" altLang="en-US" sz="2600" b="1" dirty="0" smtClean="0"/>
              <a:t>团号</a:t>
            </a:r>
          </a:p>
          <a:p>
            <a:r>
              <a:rPr lang="zh-CN" altLang="en-US" sz="2600" b="1" dirty="0" smtClean="0"/>
              <a:t>是旅行社为了便于团队操作和管理，由计调部门制定的、规范而适用的</a:t>
            </a:r>
            <a:r>
              <a:rPr lang="zh-CN" altLang="en-US" sz="2600" b="1" dirty="0" smtClean="0">
                <a:solidFill>
                  <a:srgbClr val="FF0000"/>
                </a:solidFill>
              </a:rPr>
              <a:t>编号</a:t>
            </a:r>
            <a:r>
              <a:rPr lang="zh-CN" altLang="en-US" sz="2600" b="1" dirty="0" smtClean="0"/>
              <a:t>。团号可以有效避免计调操作繁杂、团控混乱、对账困难等状况，也便于其他部门核对、统计和管理团队。是旅行社内部管理的基本资料和重要档案，也是旅行社内部核算的主要依据。一个团号包括旅游目的地、行程时间、交通状况、出团日期、团队人数等。</a:t>
            </a:r>
          </a:p>
          <a:p>
            <a:r>
              <a:rPr lang="zh-CN" altLang="en-US" sz="2600" b="1" dirty="0" smtClean="0"/>
              <a:t>（</a:t>
            </a:r>
            <a:r>
              <a:rPr lang="en-US" sz="2600" b="1" dirty="0" smtClean="0"/>
              <a:t>1</a:t>
            </a:r>
            <a:r>
              <a:rPr lang="zh-CN" altLang="en-US" sz="2600" b="1" dirty="0" smtClean="0"/>
              <a:t>）国内旅游团队的编号</a:t>
            </a:r>
            <a:endParaRPr lang="en-US" altLang="zh-CN" sz="2600" b="1" dirty="0" smtClean="0"/>
          </a:p>
          <a:p>
            <a:r>
              <a:rPr lang="zh-CN" altLang="en-US" sz="2600" b="1" dirty="0" smtClean="0"/>
              <a:t>（</a:t>
            </a:r>
            <a:r>
              <a:rPr lang="en-US" altLang="zh-CN" sz="2600" b="1" dirty="0" smtClean="0"/>
              <a:t>2</a:t>
            </a:r>
            <a:r>
              <a:rPr lang="zh-CN" altLang="en-US" sz="2600" b="1" dirty="0" smtClean="0"/>
              <a:t>）出境旅游团队团号</a:t>
            </a:r>
          </a:p>
          <a:p>
            <a:endParaRPr lang="zh-CN"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a:xfrm>
            <a:off x="628650" y="401053"/>
            <a:ext cx="7886700" cy="5775910"/>
          </a:xfrm>
        </p:spPr>
        <p:txBody>
          <a:bodyPr>
            <a:normAutofit/>
          </a:bodyPr>
          <a:lstStyle/>
          <a:p>
            <a:r>
              <a:rPr lang="zh-CN" altLang="en-US" sz="2600" b="1" dirty="0" smtClean="0"/>
              <a:t>（二）编制团队运行计划表</a:t>
            </a:r>
          </a:p>
          <a:p>
            <a:r>
              <a:rPr lang="zh-CN" altLang="en-US" sz="2400" b="1" dirty="0" smtClean="0"/>
              <a:t>此表由团队基本情况（含个性要求）、日程安排、成员名单三部分组成：</a:t>
            </a:r>
          </a:p>
          <a:p>
            <a:r>
              <a:rPr lang="en-US" sz="2400" b="1" dirty="0" smtClean="0"/>
              <a:t>1.</a:t>
            </a:r>
            <a:r>
              <a:rPr lang="zh-CN" altLang="en-US" sz="2400" b="1" dirty="0" smtClean="0"/>
              <a:t>团队基本情况和个性要求</a:t>
            </a:r>
          </a:p>
          <a:p>
            <a:r>
              <a:rPr lang="zh-CN" altLang="en-US" sz="2400" b="1" dirty="0" smtClean="0"/>
              <a:t>包括团队名称、团号、组团社名称；团队类别、人数、服务等级；住宿要求；餐饮要求及标准；对地陪的要求；全陪信息、其他特殊要求备注。</a:t>
            </a:r>
          </a:p>
          <a:p>
            <a:r>
              <a:rPr lang="en-US" sz="2400" b="1" dirty="0" smtClean="0"/>
              <a:t>2.</a:t>
            </a:r>
            <a:r>
              <a:rPr lang="zh-CN" altLang="en-US" sz="2400" b="1" dirty="0" smtClean="0"/>
              <a:t>日程安排</a:t>
            </a:r>
          </a:p>
          <a:p>
            <a:r>
              <a:rPr lang="zh-CN" altLang="en-US" sz="2400" b="1" dirty="0" smtClean="0"/>
              <a:t>包括出发日期或抵离时间、班次和机场；每日详细行程，含吃住行游娱购具体安排，必须标明每一项活动的详细时间；费用支出情况。</a:t>
            </a:r>
          </a:p>
          <a:p>
            <a:r>
              <a:rPr lang="en-US" sz="2400" b="1" dirty="0" smtClean="0"/>
              <a:t>3.</a:t>
            </a:r>
            <a:r>
              <a:rPr lang="zh-CN" altLang="en-US" sz="2400" b="1" dirty="0" smtClean="0"/>
              <a:t>游客名单</a:t>
            </a:r>
          </a:p>
          <a:p>
            <a:r>
              <a:rPr lang="zh-CN" altLang="en-US" sz="2400" b="1" dirty="0" smtClean="0"/>
              <a:t>要有旅游者的姓名、性别、国籍、身份证号（护照号）、分房要求、联系电话等。</a:t>
            </a:r>
          </a:p>
          <a:p>
            <a:endParaRPr lang="zh-CN" alt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1026" name="Picture 2"/>
          <p:cNvPicPr>
            <a:picLocks noGrp="1" noChangeAspect="1" noChangeArrowheads="1"/>
          </p:cNvPicPr>
          <p:nvPr>
            <p:ph idx="1"/>
          </p:nvPr>
        </p:nvPicPr>
        <p:blipFill>
          <a:blip r:embed="rId2"/>
          <a:srcRect/>
          <a:stretch>
            <a:fillRect/>
          </a:stretch>
        </p:blipFill>
        <p:spPr bwMode="auto">
          <a:xfrm>
            <a:off x="-734692" y="0"/>
            <a:ext cx="5267131" cy="6072188"/>
          </a:xfrm>
          <a:prstGeom prst="rect">
            <a:avLst/>
          </a:prstGeom>
          <a:noFill/>
          <a:ln w="9525">
            <a:noFill/>
            <a:miter lim="800000"/>
            <a:headEnd/>
            <a:tailEnd/>
          </a:ln>
          <a:effectLst/>
        </p:spPr>
      </p:pic>
      <p:pic>
        <p:nvPicPr>
          <p:cNvPr id="1027" name="Picture 3"/>
          <p:cNvPicPr>
            <a:picLocks noChangeAspect="1" noChangeArrowheads="1"/>
          </p:cNvPicPr>
          <p:nvPr/>
        </p:nvPicPr>
        <p:blipFill>
          <a:blip r:embed="rId3"/>
          <a:srcRect/>
          <a:stretch>
            <a:fillRect/>
          </a:stretch>
        </p:blipFill>
        <p:spPr bwMode="auto">
          <a:xfrm>
            <a:off x="4510840" y="171449"/>
            <a:ext cx="4890335" cy="5657851"/>
          </a:xfrm>
          <a:prstGeom prst="rect">
            <a:avLst/>
          </a:prstGeom>
          <a:noFill/>
          <a:ln w="9525">
            <a:noFill/>
            <a:miter lim="800000"/>
            <a:headEnd/>
            <a:tailEnd/>
          </a:ln>
          <a:effectLst/>
        </p:spPr>
      </p:pic>
    </p:spTree>
  </p:cSld>
  <p:clrMapOvr>
    <a:masterClrMapping/>
  </p:clrMapOvr>
  <p:transition>
    <p:cut/>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628650" y="762000"/>
            <a:ext cx="7886700" cy="5414963"/>
          </a:xfrm>
        </p:spPr>
        <p:txBody>
          <a:bodyPr>
            <a:normAutofit/>
          </a:bodyPr>
          <a:lstStyle/>
          <a:p>
            <a:r>
              <a:rPr lang="zh-CN" altLang="en-US" sz="3600" b="1" dirty="0" smtClean="0"/>
              <a:t>编制接待计划</a:t>
            </a:r>
            <a:r>
              <a:rPr lang="zh-CN" altLang="en-US" sz="3600" b="1" dirty="0" smtClean="0">
                <a:solidFill>
                  <a:srgbClr val="FF0000"/>
                </a:solidFill>
              </a:rPr>
              <a:t>应核实以下项目</a:t>
            </a:r>
            <a:r>
              <a:rPr lang="zh-CN" altLang="en-US" b="1" dirty="0" smtClean="0"/>
              <a:t>：</a:t>
            </a:r>
            <a:endParaRPr lang="en-US" altLang="zh-CN" b="1" dirty="0" smtClean="0"/>
          </a:p>
          <a:p>
            <a:r>
              <a:rPr lang="zh-CN" altLang="en-US" sz="2400" b="1" dirty="0" smtClean="0"/>
              <a:t>团号、团名、组团社名称</a:t>
            </a:r>
            <a:endParaRPr lang="en-US" altLang="zh-CN" sz="2400" b="1" dirty="0" smtClean="0"/>
          </a:p>
          <a:p>
            <a:r>
              <a:rPr lang="zh-CN" altLang="en-US" sz="2400" b="1" dirty="0" smtClean="0"/>
              <a:t>旅游团人数、服务等级</a:t>
            </a:r>
            <a:endParaRPr lang="en-US" altLang="zh-CN" sz="2400" b="1" dirty="0" smtClean="0"/>
          </a:p>
          <a:p>
            <a:r>
              <a:rPr lang="zh-CN" altLang="en-US" sz="2400" b="1" dirty="0" smtClean="0"/>
              <a:t>抵达日期、交通工具、抵达时间、海外团还需要出入境口岸</a:t>
            </a:r>
            <a:endParaRPr lang="en-US" altLang="zh-CN" sz="2400" b="1" dirty="0" smtClean="0"/>
          </a:p>
          <a:p>
            <a:r>
              <a:rPr lang="zh-CN" altLang="en-US" sz="2400" b="1" dirty="0" smtClean="0"/>
              <a:t>旅游线路及游览景点</a:t>
            </a:r>
            <a:endParaRPr lang="en-US" altLang="zh-CN" sz="2400" b="1" dirty="0" smtClean="0"/>
          </a:p>
          <a:p>
            <a:r>
              <a:rPr lang="zh-CN" altLang="en-US" sz="2400" b="1" dirty="0" smtClean="0"/>
              <a:t>住宿及用餐标准</a:t>
            </a:r>
            <a:endParaRPr lang="en-US" altLang="zh-CN" sz="2400" b="1" dirty="0" smtClean="0"/>
          </a:p>
          <a:p>
            <a:r>
              <a:rPr lang="zh-CN" altLang="en-US" sz="2400" b="1" dirty="0" smtClean="0"/>
              <a:t>交通工具安排要求</a:t>
            </a:r>
            <a:endParaRPr lang="en-US" altLang="zh-CN" sz="2400" b="1" dirty="0" smtClean="0"/>
          </a:p>
          <a:p>
            <a:r>
              <a:rPr lang="zh-CN" altLang="en-US" sz="2400" b="1" dirty="0" smtClean="0"/>
              <a:t>旅游团名单、团队成员背景资料</a:t>
            </a:r>
            <a:endParaRPr lang="en-US" altLang="zh-CN" sz="2400" b="1" dirty="0" smtClean="0"/>
          </a:p>
          <a:p>
            <a:r>
              <a:rPr lang="zh-CN" altLang="en-US" sz="2400" b="1" dirty="0" smtClean="0"/>
              <a:t>其他特殊要求</a:t>
            </a:r>
            <a:endParaRPr lang="zh-CN" altLang="en-US" sz="2400" b="1"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628650" y="401053"/>
            <a:ext cx="7886700" cy="5775910"/>
          </a:xfrm>
        </p:spPr>
        <p:txBody>
          <a:bodyPr>
            <a:normAutofit fontScale="92500" lnSpcReduction="10000"/>
          </a:bodyPr>
          <a:lstStyle/>
          <a:p>
            <a:r>
              <a:rPr lang="zh-CN" altLang="en-US" b="1" dirty="0" smtClean="0"/>
              <a:t>三、安排接待人员</a:t>
            </a:r>
            <a:endParaRPr lang="zh-CN" altLang="en-US" dirty="0" smtClean="0"/>
          </a:p>
          <a:p>
            <a:r>
              <a:rPr lang="zh-CN" altLang="en-US" b="1" dirty="0" smtClean="0"/>
              <a:t>目前国内旅行社在配备导游时出现的问题，不善于针对不同类型的团队安排不同风格的导游，表现在随意性，随机安排；照顾性，沾亲带故的下属，当某高质量的团队来临时，总是照顾这些导游，而不考虑团队与导游双方的实际情况；在家性，由于导游常年在外带团，除淡季外，在家的导游总是少数，当团队来临时，谁在家，就安排谁带团。这些不科学不合理的安排，会产生一系列问题，比如说安排讲解差的导游带专家团；安排男青年导游带老年团。游客与导游口味不对，很难磨合，双方都不满意，最终出现问题。</a:t>
            </a:r>
            <a:endParaRPr lang="en-US" altLang="zh-CN" b="1" dirty="0" smtClean="0"/>
          </a:p>
          <a:p>
            <a:r>
              <a:rPr lang="zh-CN" altLang="en-US" b="1" dirty="0" smtClean="0"/>
              <a:t>解决途径，需要采用</a:t>
            </a:r>
            <a:r>
              <a:rPr lang="en-US" altLang="zh-CN" b="1" dirty="0" smtClean="0"/>
              <a:t>《</a:t>
            </a:r>
            <a:r>
              <a:rPr lang="zh-CN" altLang="en-US" b="1" dirty="0" smtClean="0">
                <a:solidFill>
                  <a:srgbClr val="FF0000"/>
                </a:solidFill>
              </a:rPr>
              <a:t>孙子兵法</a:t>
            </a:r>
            <a:r>
              <a:rPr lang="en-US" altLang="zh-CN" b="1" dirty="0" smtClean="0"/>
              <a:t>》</a:t>
            </a:r>
            <a:r>
              <a:rPr lang="zh-CN" altLang="en-US" b="1" dirty="0" smtClean="0"/>
              <a:t>中重要的战略战术</a:t>
            </a:r>
            <a:endParaRPr lang="en-US" altLang="zh-CN" b="1" dirty="0" smtClean="0"/>
          </a:p>
          <a:p>
            <a:r>
              <a:rPr lang="zh-CN" altLang="en-US" b="1" dirty="0" smtClean="0"/>
              <a:t>知己知彼，百战不殆。</a:t>
            </a:r>
            <a:endParaRPr lang="en-US" altLang="zh-CN" b="1" dirty="0" smtClean="0"/>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4059</TotalTime>
  <Words>3777</Words>
  <Application>Microsoft Office PowerPoint</Application>
  <PresentationFormat>全屏显示(4:3)</PresentationFormat>
  <Paragraphs>212</Paragraphs>
  <Slides>35</Slides>
  <Notes>1</Notes>
  <HiddenSlides>0</HiddenSlides>
  <MMClips>0</MMClips>
  <ScaleCrop>false</ScaleCrop>
  <HeadingPairs>
    <vt:vector size="4" baseType="variant">
      <vt:variant>
        <vt:lpstr>主题</vt:lpstr>
      </vt:variant>
      <vt:variant>
        <vt:i4>1</vt:i4>
      </vt:variant>
      <vt:variant>
        <vt:lpstr>幻灯片标题</vt:lpstr>
      </vt:variant>
      <vt:variant>
        <vt:i4>35</vt:i4>
      </vt:variant>
    </vt:vector>
  </HeadingPairs>
  <TitlesOfParts>
    <vt:vector size="36" baseType="lpstr">
      <vt:lpstr>Office 主题</vt:lpstr>
      <vt:lpstr>幻灯片 1</vt:lpstr>
      <vt:lpstr>幻灯片 2</vt:lpstr>
      <vt:lpstr>幻灯片 3</vt:lpstr>
      <vt:lpstr>第一节  计调接待业务基本流程</vt:lpstr>
      <vt:lpstr>幻灯片 5</vt:lpstr>
      <vt:lpstr>幻灯片 6</vt:lpstr>
      <vt:lpstr>幻灯片 7</vt:lpstr>
      <vt:lpstr>幻灯片 8</vt:lpstr>
      <vt:lpstr>幻灯片 9</vt:lpstr>
      <vt:lpstr>幻灯片 10</vt:lpstr>
      <vt:lpstr>幻灯片 11</vt:lpstr>
      <vt:lpstr>第二节  散客旅游计调接待业务 </vt:lpstr>
      <vt:lpstr>幻灯片 13</vt:lpstr>
      <vt:lpstr>幻灯片 14</vt:lpstr>
      <vt:lpstr>幻灯片 15</vt:lpstr>
      <vt:lpstr>散客导游最是难</vt:lpstr>
      <vt:lpstr>幻灯片 17</vt:lpstr>
      <vt:lpstr>第三节  大型团队和会展旅游计调接待业务</vt:lpstr>
      <vt:lpstr>幻灯片 19</vt:lpstr>
      <vt:lpstr>幻灯片 20</vt:lpstr>
      <vt:lpstr>幻灯片 21</vt:lpstr>
      <vt:lpstr>幻灯片 22</vt:lpstr>
      <vt:lpstr>幻灯片 23</vt:lpstr>
      <vt:lpstr>幻灯片 24</vt:lpstr>
      <vt:lpstr>幻灯片 25</vt:lpstr>
      <vt:lpstr>幻灯片 26</vt:lpstr>
      <vt:lpstr>幻灯片 27</vt:lpstr>
      <vt:lpstr>第四节 自驾车旅游计调接待业务 </vt:lpstr>
      <vt:lpstr>                                    女人公认的男人最帅瞬间动作？</vt:lpstr>
      <vt:lpstr>幻灯片 30</vt:lpstr>
      <vt:lpstr>幻灯片 31</vt:lpstr>
      <vt:lpstr>                  这是纵横中国东西两端的超长国道，更是一条最具典型性的中国景观 大道，汇集众多美景，一路经过无或奇绝或秀美的风光，揽括了平原、丘陵、盆地、高原景观，包含了江浙水乡文化、天府盆地文化、西藏人文景观等多种文化形态，更拥有从成都平原到青藏高原的高山峡谷一路的惊、险、绝、美、雄、壮的景观。被誉为骑驾行者的天堂，有生之年一定走一遍。   </vt:lpstr>
      <vt:lpstr>幻灯片 33</vt:lpstr>
      <vt:lpstr>幻灯片 34</vt:lpstr>
      <vt:lpstr>幻灯片 35</vt:lpstr>
    </vt:vector>
  </TitlesOfParts>
  <Company>lzu</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Guokui Wang</dc:creator>
  <cp:lastModifiedBy>1</cp:lastModifiedBy>
  <cp:revision>472</cp:revision>
  <dcterms:created xsi:type="dcterms:W3CDTF">2016-11-28T15:33:21Z</dcterms:created>
  <dcterms:modified xsi:type="dcterms:W3CDTF">2017-11-26T13:41:36Z</dcterms:modified>
</cp:coreProperties>
</file>