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7" r:id="rId3"/>
    <p:sldId id="268" r:id="rId4"/>
    <p:sldId id="271" r:id="rId5"/>
    <p:sldId id="269" r:id="rId6"/>
    <p:sldId id="270" r:id="rId7"/>
    <p:sldId id="272" r:id="rId8"/>
    <p:sldId id="273" r:id="rId9"/>
    <p:sldId id="274" r:id="rId10"/>
    <p:sldId id="278" r:id="rId11"/>
    <p:sldId id="258" r:id="rId12"/>
    <p:sldId id="259" r:id="rId13"/>
    <p:sldId id="276" r:id="rId14"/>
    <p:sldId id="260" r:id="rId15"/>
    <p:sldId id="283" r:id="rId16"/>
    <p:sldId id="261" r:id="rId17"/>
    <p:sldId id="262" r:id="rId18"/>
    <p:sldId id="280" r:id="rId19"/>
    <p:sldId id="263" r:id="rId20"/>
    <p:sldId id="264" r:id="rId21"/>
    <p:sldId id="265" r:id="rId22"/>
    <p:sldId id="266" r:id="rId23"/>
    <p:sldId id="279" r:id="rId24"/>
    <p:sldId id="281" r:id="rId25"/>
    <p:sldId id="300" r:id="rId26"/>
    <p:sldId id="297" r:id="rId27"/>
    <p:sldId id="303" r:id="rId28"/>
    <p:sldId id="294" r:id="rId29"/>
    <p:sldId id="298" r:id="rId30"/>
    <p:sldId id="299" r:id="rId31"/>
    <p:sldId id="308" r:id="rId32"/>
    <p:sldId id="309" r:id="rId33"/>
    <p:sldId id="310" r:id="rId34"/>
    <p:sldId id="311" r:id="rId35"/>
    <p:sldId id="312" r:id="rId36"/>
    <p:sldId id="313" r:id="rId37"/>
    <p:sldId id="314" r:id="rId38"/>
    <p:sldId id="315" r:id="rId39"/>
    <p:sldId id="316" r:id="rId40"/>
    <p:sldId id="317" r:id="rId41"/>
    <p:sldId id="318" r:id="rId42"/>
    <p:sldId id="284" r:id="rId43"/>
    <p:sldId id="285" r:id="rId44"/>
    <p:sldId id="286" r:id="rId45"/>
    <p:sldId id="287" r:id="rId46"/>
    <p:sldId id="288" r:id="rId47"/>
    <p:sldId id="304" r:id="rId48"/>
    <p:sldId id="305" r:id="rId49"/>
    <p:sldId id="306" r:id="rId50"/>
    <p:sldId id="307" r:id="rId51"/>
    <p:sldId id="282" r:id="rId52"/>
    <p:sldId id="301" r:id="rId53"/>
    <p:sldId id="302" r:id="rId54"/>
    <p:sldId id="289" r:id="rId55"/>
    <p:sldId id="290" r:id="rId56"/>
    <p:sldId id="292" r:id="rId57"/>
    <p:sldId id="291" r:id="rId58"/>
    <p:sldId id="293"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2017/10/15</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baike.sogou.com/lemma/ShowInnerLink.htm?lemmaId=451613&amp;ss_c=ssc.citiao.link"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642919"/>
            <a:ext cx="8410604" cy="5432868"/>
          </a:xfrm>
        </p:spPr>
        <p:txBody>
          <a:bodyPr/>
          <a:lstStyle/>
          <a:p>
            <a:pPr algn="ctr"/>
            <a:r>
              <a:rPr lang="en-US" altLang="zh-CN" dirty="0" smtClean="0"/>
              <a:t>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en-US" sz="5400" b="1" dirty="0" smtClean="0"/>
              <a:t>第四章  旅行社产品设计</a:t>
            </a:r>
            <a:r>
              <a:rPr lang="en-US" altLang="zh-CN" dirty="0" smtClean="0"/>
              <a:t/>
            </a:r>
            <a:br>
              <a:rPr lang="en-US" altLang="zh-CN" dirty="0" smtClean="0"/>
            </a:br>
            <a:r>
              <a:rPr lang="en-US" altLang="zh-CN" dirty="0" smtClean="0"/>
              <a:t/>
            </a:r>
            <a:br>
              <a:rPr lang="en-US" altLang="zh-CN" dirty="0" smtClean="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b="1" dirty="0" smtClean="0"/>
              <a:t>随着生活水平及产业发展，看看山水花木、园林寺庙的单纯观光、休闲旅游方式已经不流行，越来越多游客，尤其是文化层次较高的游客，不满足于“象”而要求“实”的新型体验旅游越来越流行，成为未来旅游发展的方向。就是使游客亲身经历异地的人文活动，亲身体验异地的人文旅游资源。如到历史名城去旅游，是为了体验那里前人创造留下来的人文环境；到国外是为了体验那里的异国风情等。旅游社通过挖掘和利用历史名人文化资源，营造一种独特的旅游氛围，就能让游客获得一个美好的体验，游客在观赏历史名人文化景观的同时，还能从中感悟历史名人的精神世界。</a:t>
            </a:r>
            <a:endParaRPr lang="zh-CN" alt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smtClean="0"/>
              <a:t>第二节  旅行社产品设计的原则</a:t>
            </a:r>
            <a:endParaRPr lang="zh-CN" altLang="en-US" sz="4000" b="1" dirty="0"/>
          </a:p>
        </p:txBody>
      </p:sp>
      <p:sp>
        <p:nvSpPr>
          <p:cNvPr id="3" name="内容占位符 2"/>
          <p:cNvSpPr>
            <a:spLocks noGrp="1"/>
          </p:cNvSpPr>
          <p:nvPr>
            <p:ph idx="1"/>
          </p:nvPr>
        </p:nvSpPr>
        <p:spPr/>
        <p:txBody>
          <a:bodyPr/>
          <a:lstStyle/>
          <a:p>
            <a:r>
              <a:rPr lang="zh-CN" altLang="en-US" sz="3600" b="1" dirty="0" smtClean="0"/>
              <a:t>一、旅游线路类型</a:t>
            </a:r>
            <a:endParaRPr lang="en-US" altLang="zh-CN" sz="3600" b="1" dirty="0" smtClean="0"/>
          </a:p>
          <a:p>
            <a:r>
              <a:rPr lang="zh-CN" altLang="en-US" b="1" dirty="0" smtClean="0"/>
              <a:t>（</a:t>
            </a:r>
            <a:r>
              <a:rPr lang="zh-CN" altLang="en-US" sz="2800" b="1" dirty="0" smtClean="0"/>
              <a:t>一）以旅游距离为标准划分</a:t>
            </a:r>
            <a:endParaRPr lang="en-US" altLang="zh-CN" sz="2800" b="1" dirty="0" smtClean="0"/>
          </a:p>
          <a:p>
            <a:r>
              <a:rPr lang="zh-CN" altLang="en-US" sz="2800" b="1" dirty="0" smtClean="0"/>
              <a:t>短程（市内及周边）、中程（省内）、远程（跨省或跨国）</a:t>
            </a:r>
            <a:endParaRPr lang="en-US" altLang="zh-CN" sz="2800" b="1" dirty="0" smtClean="0"/>
          </a:p>
          <a:p>
            <a:r>
              <a:rPr lang="zh-CN" altLang="en-US" b="1" dirty="0" smtClean="0"/>
              <a:t>（</a:t>
            </a:r>
            <a:r>
              <a:rPr lang="zh-CN" altLang="en-US" sz="2800" b="1" dirty="0" smtClean="0"/>
              <a:t>二）以旅游时间为标准划分</a:t>
            </a:r>
            <a:endParaRPr lang="en-US" altLang="zh-CN" sz="2800" b="1" dirty="0" smtClean="0"/>
          </a:p>
          <a:p>
            <a:r>
              <a:rPr lang="zh-CN" altLang="en-US" sz="2800" b="1" dirty="0" smtClean="0"/>
              <a:t>一日游、两日游、三日游、多日游</a:t>
            </a:r>
            <a:endParaRPr lang="en-US" altLang="zh-CN" sz="2800" b="1" dirty="0" smtClean="0"/>
          </a:p>
          <a:p>
            <a:r>
              <a:rPr lang="zh-CN" altLang="en-US" sz="2800" b="1" dirty="0" smtClean="0"/>
              <a:t>（三）以线路性质为标准划分</a:t>
            </a:r>
            <a:endParaRPr lang="en-US" altLang="zh-CN" sz="2800" b="1" dirty="0" smtClean="0"/>
          </a:p>
          <a:p>
            <a:r>
              <a:rPr lang="zh-CN" altLang="en-US" sz="2800" b="1" dirty="0" smtClean="0"/>
              <a:t>观光型、休闲型、专题型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lstStyle/>
          <a:p>
            <a:r>
              <a:rPr lang="zh-CN" altLang="en-US" sz="3600" b="1" dirty="0" smtClean="0"/>
              <a:t>二、旅游线路设计的原则</a:t>
            </a:r>
            <a:endParaRPr lang="en-US" altLang="zh-CN" sz="3600" b="1" dirty="0" smtClean="0"/>
          </a:p>
          <a:p>
            <a:pPr>
              <a:buNone/>
            </a:pPr>
            <a:r>
              <a:rPr lang="zh-CN" altLang="en-US" b="1" dirty="0" smtClean="0"/>
              <a:t>      </a:t>
            </a:r>
            <a:r>
              <a:rPr lang="zh-CN" altLang="en-US" sz="2800" b="1" dirty="0" smtClean="0"/>
              <a:t>如果说产品是旅行社的生命线，产品设计理念就是旅行社的灵魂。旅行社要想开发好的产品，符合市场需求的优质产品，必须遵循一些必要的原则。</a:t>
            </a:r>
            <a:endParaRPr lang="en-US" altLang="zh-CN" sz="2800" b="1" dirty="0" smtClean="0"/>
          </a:p>
          <a:p>
            <a:pPr>
              <a:buNone/>
            </a:pPr>
            <a:r>
              <a:rPr lang="zh-CN" altLang="en-US" b="1" dirty="0" smtClean="0"/>
              <a:t>（一）市场原则</a:t>
            </a:r>
            <a:endParaRPr lang="en-US" altLang="zh-CN" b="1" dirty="0" smtClean="0"/>
          </a:p>
          <a:p>
            <a:pPr>
              <a:buNone/>
            </a:pPr>
            <a:r>
              <a:rPr lang="en-US" altLang="zh-CN" b="1" dirty="0" smtClean="0"/>
              <a:t>1.</a:t>
            </a:r>
            <a:r>
              <a:rPr lang="zh-CN" altLang="en-US" b="1" dirty="0" smtClean="0"/>
              <a:t>根据市场需求变化状况开发产品</a:t>
            </a:r>
            <a:endParaRPr lang="en-US" altLang="zh-CN" b="1" dirty="0" smtClean="0"/>
          </a:p>
          <a:p>
            <a:pPr>
              <a:buNone/>
            </a:pPr>
            <a:r>
              <a:rPr lang="en-US" altLang="zh-CN" b="1" dirty="0" smtClean="0"/>
              <a:t>2.</a:t>
            </a:r>
            <a:r>
              <a:rPr lang="zh-CN" altLang="en-US" b="1" dirty="0" smtClean="0"/>
              <a:t>根据旅游者或中间商要求开发产品。</a:t>
            </a:r>
            <a:endParaRPr lang="en-US" altLang="zh-CN" b="1" dirty="0" smtClean="0"/>
          </a:p>
          <a:p>
            <a:pPr>
              <a:buNone/>
            </a:pPr>
            <a:r>
              <a:rPr lang="en-US" altLang="zh-CN" b="1" dirty="0" smtClean="0"/>
              <a:t>3.</a:t>
            </a:r>
            <a:r>
              <a:rPr lang="zh-CN" altLang="en-US" b="1" dirty="0" smtClean="0"/>
              <a:t>审时度势，创造性引导消旅游费。</a:t>
            </a:r>
            <a:endParaRPr lang="en-US" altLang="zh-CN" b="1"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lstStyle/>
          <a:p>
            <a:r>
              <a:rPr lang="zh-CN" altLang="en-US"/>
              <a:t>旅行社产品的设计原则</a:t>
            </a:r>
          </a:p>
        </p:txBody>
      </p:sp>
      <p:sp>
        <p:nvSpPr>
          <p:cNvPr id="296963" name="Rectangle 3"/>
          <p:cNvSpPr>
            <a:spLocks noGrp="1" noChangeArrowheads="1"/>
          </p:cNvSpPr>
          <p:nvPr>
            <p:ph type="body" idx="1"/>
          </p:nvPr>
        </p:nvSpPr>
        <p:spPr>
          <a:xfrm>
            <a:off x="468313" y="1268413"/>
            <a:ext cx="8229600" cy="4857750"/>
          </a:xfrm>
        </p:spPr>
        <p:txBody>
          <a:bodyPr/>
          <a:lstStyle/>
          <a:p>
            <a:pPr>
              <a:buFontTx/>
              <a:buNone/>
            </a:pPr>
            <a:r>
              <a:rPr lang="zh-CN" altLang="en-US" sz="3600" b="1" dirty="0" smtClean="0"/>
              <a:t>需求差异：</a:t>
            </a:r>
            <a:endParaRPr lang="en-US" altLang="zh-CN" b="1" dirty="0" smtClean="0"/>
          </a:p>
          <a:p>
            <a:pPr>
              <a:buFontTx/>
              <a:buNone/>
            </a:pPr>
            <a:endParaRPr lang="zh-CN" altLang="en-US" sz="3600" b="1" dirty="0"/>
          </a:p>
        </p:txBody>
      </p:sp>
      <p:grpSp>
        <p:nvGrpSpPr>
          <p:cNvPr id="2" name="Group 5"/>
          <p:cNvGrpSpPr>
            <a:grpSpLocks/>
          </p:cNvGrpSpPr>
          <p:nvPr/>
        </p:nvGrpSpPr>
        <p:grpSpPr bwMode="auto">
          <a:xfrm>
            <a:off x="1500166" y="1928802"/>
            <a:ext cx="6643734" cy="3429025"/>
            <a:chOff x="1655" y="1661"/>
            <a:chExt cx="3584" cy="930"/>
          </a:xfrm>
        </p:grpSpPr>
        <p:sp>
          <p:nvSpPr>
            <p:cNvPr id="296966" name="AutoShape 6"/>
            <p:cNvSpPr>
              <a:spLocks/>
            </p:cNvSpPr>
            <p:nvPr/>
          </p:nvSpPr>
          <p:spPr bwMode="auto">
            <a:xfrm>
              <a:off x="1655" y="1842"/>
              <a:ext cx="91" cy="409"/>
            </a:xfrm>
            <a:prstGeom prst="leftBracket">
              <a:avLst>
                <a:gd name="adj" fmla="val 37454"/>
              </a:avLst>
            </a:prstGeom>
            <a:noFill/>
            <a:ln w="9525">
              <a:solidFill>
                <a:schemeClr val="tx1"/>
              </a:solidFill>
              <a:round/>
              <a:headEnd/>
              <a:tailEnd/>
            </a:ln>
            <a:effectLst/>
          </p:spPr>
          <p:txBody>
            <a:bodyPr wrap="none" anchor="ctr"/>
            <a:lstStyle/>
            <a:p>
              <a:endParaRPr lang="zh-CN" altLang="en-US"/>
            </a:p>
          </p:txBody>
        </p:sp>
        <p:sp>
          <p:nvSpPr>
            <p:cNvPr id="296967" name="Text Box 7"/>
            <p:cNvSpPr txBox="1">
              <a:spLocks noChangeArrowheads="1"/>
            </p:cNvSpPr>
            <p:nvPr/>
          </p:nvSpPr>
          <p:spPr bwMode="auto">
            <a:xfrm>
              <a:off x="1746" y="1752"/>
              <a:ext cx="635" cy="250"/>
            </a:xfrm>
            <a:prstGeom prst="rect">
              <a:avLst/>
            </a:prstGeom>
            <a:noFill/>
            <a:ln w="9525">
              <a:noFill/>
              <a:miter lim="800000"/>
              <a:headEnd/>
              <a:tailEnd/>
            </a:ln>
            <a:effectLst/>
          </p:spPr>
          <p:txBody>
            <a:bodyPr>
              <a:spAutoFit/>
            </a:bodyPr>
            <a:lstStyle/>
            <a:p>
              <a:pPr>
                <a:spcBef>
                  <a:spcPct val="50000"/>
                </a:spcBef>
              </a:pPr>
              <a:r>
                <a:rPr kumimoji="1" lang="zh-CN" altLang="en-US" sz="2000" b="1" dirty="0">
                  <a:latin typeface="Times New Roman" pitchFamily="18" charset="0"/>
                </a:rPr>
                <a:t>日本人</a:t>
              </a:r>
            </a:p>
          </p:txBody>
        </p:sp>
        <p:sp>
          <p:nvSpPr>
            <p:cNvPr id="296968" name="Text Box 8"/>
            <p:cNvSpPr txBox="1">
              <a:spLocks noChangeArrowheads="1"/>
            </p:cNvSpPr>
            <p:nvPr/>
          </p:nvSpPr>
          <p:spPr bwMode="auto">
            <a:xfrm>
              <a:off x="1746" y="2069"/>
              <a:ext cx="635" cy="250"/>
            </a:xfrm>
            <a:prstGeom prst="rect">
              <a:avLst/>
            </a:prstGeom>
            <a:noFill/>
            <a:ln w="9525">
              <a:noFill/>
              <a:miter lim="800000"/>
              <a:headEnd/>
              <a:tailEnd/>
            </a:ln>
            <a:effectLst/>
          </p:spPr>
          <p:txBody>
            <a:bodyPr>
              <a:spAutoFit/>
            </a:bodyPr>
            <a:lstStyle/>
            <a:p>
              <a:pPr>
                <a:spcBef>
                  <a:spcPct val="50000"/>
                </a:spcBef>
              </a:pPr>
              <a:r>
                <a:rPr kumimoji="1" lang="zh-CN" altLang="en-US" sz="2000" b="1">
                  <a:latin typeface="Times New Roman" pitchFamily="18" charset="0"/>
                </a:rPr>
                <a:t>欧美人</a:t>
              </a:r>
            </a:p>
          </p:txBody>
        </p:sp>
        <p:sp>
          <p:nvSpPr>
            <p:cNvPr id="296969" name="Text Box 9"/>
            <p:cNvSpPr txBox="1">
              <a:spLocks noChangeArrowheads="1"/>
            </p:cNvSpPr>
            <p:nvPr/>
          </p:nvSpPr>
          <p:spPr bwMode="auto">
            <a:xfrm>
              <a:off x="2426" y="1661"/>
              <a:ext cx="2722" cy="250"/>
            </a:xfrm>
            <a:prstGeom prst="rect">
              <a:avLst/>
            </a:prstGeom>
            <a:noFill/>
            <a:ln w="9525">
              <a:noFill/>
              <a:miter lim="800000"/>
              <a:headEnd/>
              <a:tailEnd/>
            </a:ln>
            <a:effectLst/>
          </p:spPr>
          <p:txBody>
            <a:bodyPr>
              <a:spAutoFit/>
            </a:bodyPr>
            <a:lstStyle/>
            <a:p>
              <a:pPr>
                <a:spcBef>
                  <a:spcPct val="50000"/>
                </a:spcBef>
              </a:pPr>
              <a:r>
                <a:rPr kumimoji="1" lang="zh-CN" altLang="en-US" sz="2000" b="1" dirty="0">
                  <a:latin typeface="Times New Roman" pitchFamily="18" charset="0"/>
                </a:rPr>
                <a:t>①文化同源</a:t>
              </a:r>
              <a:r>
                <a:rPr kumimoji="1" lang="en-US" altLang="zh-CN" sz="2000" b="1" dirty="0">
                  <a:latin typeface="Times New Roman" pitchFamily="18" charset="0"/>
                </a:rPr>
                <a:t>——</a:t>
              </a:r>
              <a:r>
                <a:rPr kumimoji="1" lang="zh-CN" altLang="en-US" sz="2000" b="1" dirty="0">
                  <a:latin typeface="Times New Roman" pitchFamily="18" charset="0"/>
                </a:rPr>
                <a:t>书法学习、宗教活动</a:t>
              </a:r>
            </a:p>
          </p:txBody>
        </p:sp>
        <p:sp>
          <p:nvSpPr>
            <p:cNvPr id="296970" name="Text Box 10"/>
            <p:cNvSpPr txBox="1">
              <a:spLocks noChangeArrowheads="1"/>
            </p:cNvSpPr>
            <p:nvPr/>
          </p:nvSpPr>
          <p:spPr bwMode="auto">
            <a:xfrm>
              <a:off x="2426" y="1888"/>
              <a:ext cx="2313" cy="106"/>
            </a:xfrm>
            <a:prstGeom prst="rect">
              <a:avLst/>
            </a:prstGeom>
            <a:noFill/>
            <a:ln w="9525">
              <a:noFill/>
              <a:miter lim="800000"/>
              <a:headEnd/>
              <a:tailEnd/>
            </a:ln>
            <a:effectLst/>
          </p:spPr>
          <p:txBody>
            <a:bodyPr>
              <a:spAutoFit/>
            </a:bodyPr>
            <a:lstStyle/>
            <a:p>
              <a:pPr>
                <a:spcBef>
                  <a:spcPct val="50000"/>
                </a:spcBef>
              </a:pPr>
              <a:r>
                <a:rPr kumimoji="1" lang="zh-CN" altLang="en-US" sz="2000" b="1" dirty="0">
                  <a:latin typeface="Times New Roman" pitchFamily="18" charset="0"/>
                </a:rPr>
                <a:t>②国土面积</a:t>
              </a:r>
              <a:r>
                <a:rPr kumimoji="1" lang="en-US" altLang="zh-CN" sz="2000" b="1" dirty="0">
                  <a:latin typeface="Times New Roman" pitchFamily="18" charset="0"/>
                </a:rPr>
                <a:t>——</a:t>
              </a:r>
              <a:r>
                <a:rPr kumimoji="1" lang="zh-CN" altLang="en-US" sz="2000" b="1" dirty="0" smtClean="0">
                  <a:latin typeface="Times New Roman" pitchFamily="18" charset="0"/>
                </a:rPr>
                <a:t>大漠、草原风光</a:t>
              </a:r>
              <a:endParaRPr kumimoji="1" lang="zh-CN" altLang="en-US" sz="2000" b="1" dirty="0">
                <a:latin typeface="Times New Roman" pitchFamily="18" charset="0"/>
              </a:endParaRPr>
            </a:p>
          </p:txBody>
        </p:sp>
        <p:sp>
          <p:nvSpPr>
            <p:cNvPr id="296971" name="Text Box 11"/>
            <p:cNvSpPr txBox="1">
              <a:spLocks noChangeArrowheads="1"/>
            </p:cNvSpPr>
            <p:nvPr/>
          </p:nvSpPr>
          <p:spPr bwMode="auto">
            <a:xfrm>
              <a:off x="2426" y="2341"/>
              <a:ext cx="2813" cy="250"/>
            </a:xfrm>
            <a:prstGeom prst="rect">
              <a:avLst/>
            </a:prstGeom>
            <a:noFill/>
            <a:ln w="9525">
              <a:noFill/>
              <a:miter lim="800000"/>
              <a:headEnd/>
              <a:tailEnd/>
            </a:ln>
            <a:effectLst/>
          </p:spPr>
          <p:txBody>
            <a:bodyPr>
              <a:spAutoFit/>
            </a:bodyPr>
            <a:lstStyle/>
            <a:p>
              <a:pPr>
                <a:spcBef>
                  <a:spcPct val="50000"/>
                </a:spcBef>
              </a:pPr>
              <a:r>
                <a:rPr kumimoji="1" lang="zh-CN" altLang="en-US" sz="2000" b="1">
                  <a:latin typeface="Times New Roman" pitchFamily="18" charset="0"/>
                </a:rPr>
                <a:t>②参与性强</a:t>
              </a:r>
              <a:r>
                <a:rPr kumimoji="1" lang="en-US" altLang="zh-CN" sz="2000" b="1">
                  <a:latin typeface="Times New Roman" pitchFamily="18" charset="0"/>
                </a:rPr>
                <a:t>——</a:t>
              </a:r>
              <a:r>
                <a:rPr kumimoji="1" lang="zh-CN" altLang="en-US" sz="2000" b="1">
                  <a:latin typeface="Times New Roman" pitchFamily="18" charset="0"/>
                </a:rPr>
                <a:t>探险、科考、运动</a:t>
              </a:r>
            </a:p>
          </p:txBody>
        </p:sp>
        <p:sp>
          <p:nvSpPr>
            <p:cNvPr id="296972" name="Text Box 12"/>
            <p:cNvSpPr txBox="1">
              <a:spLocks noChangeArrowheads="1"/>
            </p:cNvSpPr>
            <p:nvPr/>
          </p:nvSpPr>
          <p:spPr bwMode="auto">
            <a:xfrm>
              <a:off x="2426" y="2115"/>
              <a:ext cx="2631" cy="250"/>
            </a:xfrm>
            <a:prstGeom prst="rect">
              <a:avLst/>
            </a:prstGeom>
            <a:noFill/>
            <a:ln w="9525">
              <a:noFill/>
              <a:miter lim="800000"/>
              <a:headEnd/>
              <a:tailEnd/>
            </a:ln>
            <a:effectLst/>
          </p:spPr>
          <p:txBody>
            <a:bodyPr>
              <a:spAutoFit/>
            </a:bodyPr>
            <a:lstStyle/>
            <a:p>
              <a:pPr>
                <a:spcBef>
                  <a:spcPct val="50000"/>
                </a:spcBef>
              </a:pPr>
              <a:r>
                <a:rPr kumimoji="1" lang="zh-CN" altLang="en-US" sz="2000" b="1" dirty="0">
                  <a:latin typeface="Times New Roman" pitchFamily="18" charset="0"/>
                </a:rPr>
                <a:t>①文化距离</a:t>
              </a:r>
              <a:r>
                <a:rPr kumimoji="1" lang="en-US" altLang="zh-CN" sz="2000" b="1" dirty="0">
                  <a:latin typeface="Times New Roman" pitchFamily="18" charset="0"/>
                </a:rPr>
                <a:t>——</a:t>
              </a:r>
              <a:r>
                <a:rPr kumimoji="1" lang="zh-CN" altLang="en-US" sz="2000" b="1" dirty="0">
                  <a:latin typeface="Times New Roman" pitchFamily="18" charset="0"/>
                </a:rPr>
                <a:t>农家乐、岩壁画</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t>需求是变化的，需求是可引导的</a:t>
            </a:r>
            <a:endParaRPr lang="zh-CN" altLang="en-US" sz="3200" dirty="0"/>
          </a:p>
        </p:txBody>
      </p:sp>
      <p:pic>
        <p:nvPicPr>
          <p:cNvPr id="5" name="内容占位符 4" descr="7060361.jpg"/>
          <p:cNvPicPr>
            <a:picLocks noGrp="1" noChangeAspect="1"/>
          </p:cNvPicPr>
          <p:nvPr>
            <p:ph sz="half" idx="1"/>
          </p:nvPr>
        </p:nvPicPr>
        <p:blipFill>
          <a:blip r:embed="rId2"/>
          <a:stretch>
            <a:fillRect/>
          </a:stretch>
        </p:blipFill>
        <p:spPr>
          <a:xfrm>
            <a:off x="495300" y="1928803"/>
            <a:ext cx="4262794" cy="3676660"/>
          </a:xfrm>
        </p:spPr>
      </p:pic>
      <p:sp>
        <p:nvSpPr>
          <p:cNvPr id="4" name="内容占位符 3"/>
          <p:cNvSpPr>
            <a:spLocks noGrp="1"/>
          </p:cNvSpPr>
          <p:nvPr>
            <p:ph sz="half" idx="2"/>
          </p:nvPr>
        </p:nvSpPr>
        <p:spPr/>
        <p:txBody>
          <a:bodyPr/>
          <a:lstStyle/>
          <a:p>
            <a:r>
              <a:rPr lang="zh-CN" altLang="en-US" b="1" dirty="0" smtClean="0"/>
              <a:t>满足客户需求是平庸公司所为，引导客户需求是高手之道。</a:t>
            </a:r>
            <a:endParaRPr lang="en-US" altLang="zh-CN" b="1" dirty="0" smtClean="0"/>
          </a:p>
          <a:p>
            <a:r>
              <a:rPr lang="zh-CN" altLang="en-US" b="1" dirty="0" smtClean="0"/>
              <a:t>别问消费者想要什么，企业的目标就是去创造那些消费者需要但表达不出来的需求。</a:t>
            </a:r>
            <a:endParaRPr lang="en-US" altLang="zh-CN" b="1" dirty="0" smtClean="0"/>
          </a:p>
          <a:p>
            <a:r>
              <a:rPr lang="zh-CN" altLang="en-US" b="1" dirty="0" smtClean="0"/>
              <a:t>活着，就是为了改变世界。</a:t>
            </a:r>
            <a:endParaRPr lang="zh-CN" alt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lstStyle/>
          <a:p>
            <a:r>
              <a:rPr lang="en-US" altLang="zh-CN" b="1" dirty="0" smtClean="0"/>
              <a:t>2003</a:t>
            </a:r>
            <a:r>
              <a:rPr lang="zh-CN" altLang="en-US" b="1" dirty="0" smtClean="0"/>
              <a:t>年夏，西班牙皇马足球队以贝克汉姆、罗纳尔多等巨星加盟组成的“超豪华阵容”抵达昆明、北京踢球，虽被国外媒体评介为“亚洲圈钱之旅”，但并不影响中国球迷的热情。大牌球星亮相，在球迷中掀起一浪高过一浪的狂热。有限的球票对无限的球迷，昆明五环旅行社抓住这个市场卖点，参与进来，组织了五环球迷之旅，取得良好收益。</a:t>
            </a:r>
            <a:endParaRPr lang="zh-CN" altLang="en-US"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dirty="0" smtClean="0"/>
              <a:t>（二）经济原则</a:t>
            </a:r>
            <a:endParaRPr lang="en-US" altLang="zh-CN" b="1" dirty="0" smtClean="0"/>
          </a:p>
          <a:p>
            <a:r>
              <a:rPr lang="zh-CN" altLang="en-US" b="1" dirty="0" smtClean="0"/>
              <a:t>以相对低的消耗，获得相对高的收益。表现为产品既要物美价廉，价质相符，又要高质高价，物超所值。有利于产品销售，保证旅行社较大利润。</a:t>
            </a:r>
            <a:endParaRPr lang="en-US" altLang="zh-CN" b="1" dirty="0" smtClean="0"/>
          </a:p>
          <a:p>
            <a:r>
              <a:rPr lang="zh-CN" altLang="en-US" b="1" dirty="0" smtClean="0"/>
              <a:t>（三）针对性原则</a:t>
            </a:r>
            <a:endParaRPr lang="en-US" altLang="zh-CN" b="1" dirty="0" smtClean="0"/>
          </a:p>
          <a:p>
            <a:r>
              <a:rPr lang="zh-CN" altLang="en-US" b="1" dirty="0" smtClean="0"/>
              <a:t>每一条线路都要针对某特定人群。要求旅行社精确寻找自己产品的目标客户群。寻找增长点和突破处。</a:t>
            </a:r>
            <a:endParaRPr lang="en-US" altLang="zh-CN" b="1" dirty="0" smtClean="0"/>
          </a:p>
          <a:p>
            <a:endParaRPr lang="en-US" altLang="zh-CN" b="1" dirty="0" smtClean="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857232"/>
            <a:ext cx="8686800" cy="5222893"/>
          </a:xfrm>
        </p:spPr>
        <p:txBody>
          <a:bodyPr>
            <a:normAutofit lnSpcReduction="10000"/>
          </a:bodyPr>
          <a:lstStyle/>
          <a:p>
            <a:r>
              <a:rPr lang="zh-CN" altLang="en-US" b="1" dirty="0" smtClean="0"/>
              <a:t>（四）特色原则</a:t>
            </a:r>
            <a:endParaRPr lang="en-US" altLang="zh-CN" b="1" dirty="0" smtClean="0"/>
          </a:p>
          <a:p>
            <a:r>
              <a:rPr lang="zh-CN" altLang="en-US" b="1" dirty="0" smtClean="0">
                <a:solidFill>
                  <a:srgbClr val="FF0000"/>
                </a:solidFill>
              </a:rPr>
              <a:t>特色</a:t>
            </a:r>
            <a:r>
              <a:rPr lang="zh-CN" altLang="en-US" b="1" dirty="0" smtClean="0"/>
              <a:t>是设计产品的核心理念之一。突出产品特色、个性就体现差异，便于目标客户进行识别。差异化产品可以强化企业品牌，避免低水平竞争。所以，特色原则应贯穿旅游产品设计制造和宣传促销全过程，处处营造与众不同的特色。</a:t>
            </a:r>
            <a:endParaRPr lang="en-US" altLang="zh-CN" b="1" dirty="0" smtClean="0"/>
          </a:p>
          <a:p>
            <a:r>
              <a:rPr lang="zh-CN" altLang="en-US" b="1" dirty="0" smtClean="0"/>
              <a:t>越是优秀的、传统的、民间的、独一无二的，就越具有特色和吸引力因此，旅行社既要开发出独立的旅游产品，又要开发具有中国特色的旅游产品。如哈尔滨的冰雪节、潍坊的风筝节等。</a:t>
            </a:r>
            <a:endParaRPr lang="zh-CN" alt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lstStyle/>
          <a:p>
            <a:r>
              <a:rPr lang="zh-CN" altLang="en-US" b="1" dirty="0" smtClean="0"/>
              <a:t>旅行社产品特色原则具体表现：</a:t>
            </a:r>
            <a:r>
              <a:rPr lang="en-US" altLang="zh-CN" b="1" dirty="0" smtClean="0"/>
              <a:t/>
            </a:r>
            <a:br>
              <a:rPr lang="en-US" altLang="zh-CN" b="1" dirty="0" smtClean="0"/>
            </a:br>
            <a:r>
              <a:rPr lang="zh-CN" altLang="en-US" b="1" dirty="0" smtClean="0"/>
              <a:t>尽可能保持自然和历史形成的原始风貌；任何过分的修饰都不可取。</a:t>
            </a:r>
            <a:endParaRPr lang="en-US" altLang="zh-CN" b="1" dirty="0" smtClean="0"/>
          </a:p>
          <a:p>
            <a:r>
              <a:rPr lang="zh-CN" altLang="en-US" b="1" dirty="0" smtClean="0"/>
              <a:t>尽量选择利用带有最字的旅游资源项目，突出自己的优越性，人无我有，人有我优。</a:t>
            </a:r>
            <a:endParaRPr lang="en-US" altLang="zh-CN" b="1" dirty="0" smtClean="0"/>
          </a:p>
          <a:p>
            <a:r>
              <a:rPr lang="zh-CN" altLang="en-US" b="1" dirty="0" smtClean="0"/>
              <a:t>努力反映当代的文化特点，游客前来是为了观新赏异、体验异乡风情，如果开发后的旅行社产品同客源地情况并无大的差别，游客是不太愿意的。</a:t>
            </a:r>
            <a:endParaRPr lang="zh-CN" alt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20000"/>
          </a:bodyPr>
          <a:lstStyle/>
          <a:p>
            <a:r>
              <a:rPr lang="zh-CN" altLang="en-US" sz="3900" b="1" dirty="0" smtClean="0"/>
              <a:t>三、旅行社产品设计策略</a:t>
            </a:r>
            <a:endParaRPr lang="en-US" altLang="zh-CN" sz="3900" b="1" dirty="0" smtClean="0"/>
          </a:p>
          <a:p>
            <a:r>
              <a:rPr lang="zh-CN" altLang="en-US" sz="3600" b="1" dirty="0" smtClean="0"/>
              <a:t>（一）景点结构合理、布局得当</a:t>
            </a:r>
          </a:p>
          <a:p>
            <a:r>
              <a:rPr lang="en-US" altLang="zh-CN" b="1" dirty="0" smtClean="0"/>
              <a:t>1.</a:t>
            </a:r>
            <a:r>
              <a:rPr lang="zh-CN" altLang="en-US" b="1" dirty="0" smtClean="0"/>
              <a:t>尽量走环线，避免重复经过同一景点，不走回头路。</a:t>
            </a:r>
          </a:p>
          <a:p>
            <a:r>
              <a:rPr lang="en-US" altLang="zh-CN" b="1" dirty="0" smtClean="0"/>
              <a:t>2.</a:t>
            </a:r>
            <a:r>
              <a:rPr lang="zh-CN" altLang="en-US" b="1" dirty="0" smtClean="0"/>
              <a:t>景点之间距离适中（“行短游长”）</a:t>
            </a:r>
          </a:p>
          <a:p>
            <a:r>
              <a:rPr lang="en-US" altLang="zh-CN" b="1" dirty="0" smtClean="0"/>
              <a:t>3.</a:t>
            </a:r>
            <a:r>
              <a:rPr lang="zh-CN" altLang="en-US" b="1" dirty="0" smtClean="0"/>
              <a:t>择点适量（劳逸结合）</a:t>
            </a:r>
          </a:p>
          <a:p>
            <a:r>
              <a:rPr lang="en-US" altLang="zh-CN" b="1" dirty="0" smtClean="0"/>
              <a:t>4.</a:t>
            </a:r>
            <a:r>
              <a:rPr lang="zh-CN" altLang="en-US" b="1" dirty="0" smtClean="0"/>
              <a:t>顺序科学（由一般逐渐过渡到高潮，</a:t>
            </a:r>
            <a:r>
              <a:rPr lang="zh-CN" altLang="en-US" dirty="0" smtClean="0"/>
              <a:t>一</a:t>
            </a:r>
            <a:r>
              <a:rPr lang="zh-CN" altLang="en-US" sz="2600" b="1" dirty="0" smtClean="0"/>
              <a:t>条好的游线，要有序幕→发展→高潮→尾声。将高质量的旅游景点放到后面，使旅游者兴奋度一层一层上升</a:t>
            </a:r>
            <a:r>
              <a:rPr lang="zh-CN" altLang="en-US" b="1" dirty="0" smtClean="0"/>
              <a:t>）</a:t>
            </a:r>
          </a:p>
          <a:p>
            <a:r>
              <a:rPr lang="zh-CN" altLang="en-US" sz="3600" b="1" dirty="0" smtClean="0"/>
              <a:t>（二）交通安排合理</a:t>
            </a:r>
            <a:endParaRPr lang="en-US" altLang="zh-CN" sz="3600" b="1" dirty="0" smtClean="0"/>
          </a:p>
          <a:p>
            <a:r>
              <a:rPr lang="zh-CN" altLang="en-US" b="1" dirty="0" smtClean="0"/>
              <a:t>迅速、舒适、安全、方便、顺利衔接</a:t>
            </a:r>
          </a:p>
          <a:p>
            <a:r>
              <a:rPr lang="zh-CN" altLang="en-US" sz="3600" b="1" dirty="0" smtClean="0"/>
              <a:t>（三）服务设施确有保障</a:t>
            </a:r>
            <a:endParaRPr lang="en-US" altLang="zh-CN" sz="3600" b="1" dirty="0" smtClean="0"/>
          </a:p>
          <a:p>
            <a:r>
              <a:rPr lang="zh-CN" altLang="en-US" b="1" dirty="0" smtClean="0"/>
              <a:t>选择基础设施较好的城镇作为集散点，确保游客各种需求。</a:t>
            </a:r>
          </a:p>
          <a:p>
            <a:endParaRPr lang="zh-CN" altLang="en-US" sz="36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学习目标：</a:t>
            </a:r>
            <a:endParaRPr lang="en-US" altLang="zh-CN" b="1" dirty="0" smtClean="0"/>
          </a:p>
          <a:p>
            <a:r>
              <a:rPr lang="zh-CN" altLang="en-US" b="1" dirty="0" smtClean="0"/>
              <a:t>了解旅游者消费需求的特征；</a:t>
            </a:r>
            <a:endParaRPr lang="en-US" altLang="zh-CN" b="1" dirty="0" smtClean="0"/>
          </a:p>
          <a:p>
            <a:r>
              <a:rPr lang="zh-CN" altLang="en-US" b="1" dirty="0" smtClean="0"/>
              <a:t>掌握旅游线路设计中应遵循的原则和规律；</a:t>
            </a:r>
            <a:endParaRPr lang="en-US" altLang="zh-CN" b="1" dirty="0" smtClean="0"/>
          </a:p>
          <a:p>
            <a:r>
              <a:rPr lang="zh-CN" altLang="en-US" b="1" dirty="0" smtClean="0"/>
              <a:t>熟悉旅游线路设计的基本流程</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4800" y="642918"/>
            <a:ext cx="8686800" cy="5437207"/>
          </a:xfrm>
        </p:spPr>
        <p:txBody>
          <a:bodyPr>
            <a:normAutofit lnSpcReduction="10000"/>
          </a:bodyPr>
          <a:lstStyle/>
          <a:p>
            <a:r>
              <a:rPr lang="zh-CN" altLang="en-US" sz="3300" b="1" dirty="0" smtClean="0"/>
              <a:t>（四）主题鲜明，内容丰富</a:t>
            </a:r>
          </a:p>
          <a:p>
            <a:r>
              <a:rPr lang="zh-CN" altLang="en-US" sz="2800" b="1" dirty="0" smtClean="0"/>
              <a:t>旅游线路一般应突出某个主题，并且要针对不同性质客户确定不同的主题。同时，还应围绕旅游主题安排丰富多彩的旅游项目，内容切忌重复单调。</a:t>
            </a:r>
            <a:endParaRPr lang="en-US" altLang="zh-CN" sz="2800" b="1" dirty="0" smtClean="0"/>
          </a:p>
          <a:p>
            <a:r>
              <a:rPr lang="zh-CN" altLang="en-US" sz="3300" b="1" dirty="0" smtClean="0"/>
              <a:t>（五）降低成本，实现利益最大化</a:t>
            </a:r>
          </a:p>
          <a:p>
            <a:r>
              <a:rPr lang="zh-CN" altLang="en-US" sz="2800" b="1" dirty="0" smtClean="0"/>
              <a:t>旅行社经营最终目的是追求利益最大化。降低成本不可以牺牲接待质量为前提，否则就得不偿失。如零团费旅游。</a:t>
            </a:r>
            <a:endParaRPr lang="en-US" altLang="zh-CN" sz="2800" b="1" dirty="0" smtClean="0"/>
          </a:p>
          <a:p>
            <a:r>
              <a:rPr lang="zh-CN" altLang="en-US" sz="3300" b="1" dirty="0" smtClean="0"/>
              <a:t>（六）与时俱进、特色鲜明</a:t>
            </a:r>
          </a:p>
          <a:p>
            <a:r>
              <a:rPr lang="zh-CN" altLang="en-US" sz="2800" b="1" dirty="0" smtClean="0"/>
              <a:t>时代在发展，游客需求也不断变化，其产品也要与时俱进，不断改进，及时调整。</a:t>
            </a:r>
            <a:endParaRPr lang="zh-CN" altLang="en-US" sz="28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457200"/>
            <a:ext cx="8686800" cy="471470"/>
          </a:xfrm>
        </p:spPr>
        <p:txBody>
          <a:bodyPr>
            <a:normAutofit fontScale="90000"/>
          </a:bodyPr>
          <a:lstStyle/>
          <a:p>
            <a:r>
              <a:rPr lang="zh-CN" altLang="en-US" dirty="0" smtClean="0"/>
              <a:t>案例分析</a:t>
            </a:r>
            <a:endParaRPr lang="zh-CN" altLang="en-US" dirty="0"/>
          </a:p>
        </p:txBody>
      </p:sp>
      <p:sp>
        <p:nvSpPr>
          <p:cNvPr id="3" name="内容占位符 2"/>
          <p:cNvSpPr>
            <a:spLocks noGrp="1"/>
          </p:cNvSpPr>
          <p:nvPr>
            <p:ph idx="1"/>
          </p:nvPr>
        </p:nvSpPr>
        <p:spPr>
          <a:xfrm>
            <a:off x="304800" y="928670"/>
            <a:ext cx="8686800" cy="5151455"/>
          </a:xfrm>
        </p:spPr>
        <p:txBody>
          <a:bodyPr>
            <a:normAutofit lnSpcReduction="10000"/>
          </a:bodyPr>
          <a:lstStyle/>
          <a:p>
            <a:r>
              <a:rPr lang="zh-CN" altLang="en-US" b="1" dirty="0" smtClean="0"/>
              <a:t>暑假某旅行社推出“妈妈，我要上北大”主题旅游产品，吸引众多学生及家长眼球。景点安排上，旅行社紧紧抓住许多家长望子成龙心理，安排清华北大校园、博物馆、圆明园遗址、观看天安门升旗仪式等。导游还邀请北大教师讲解学校发展历史，从而使学生游客认识到只要自己好好学习，北大清华也是有可能的。游客在不知不觉中接受爱国主义教育，增长知识，又激发学习热情。“妈妈我要上北大”这一创意，把暑期旅游生意做的红红火火。</a:t>
            </a:r>
            <a:endParaRPr lang="en-US" altLang="zh-CN" b="1" dirty="0" smtClean="0"/>
          </a:p>
          <a:p>
            <a:r>
              <a:rPr lang="zh-CN" altLang="en-US" b="1" dirty="0" smtClean="0"/>
              <a:t>讨论，本案例的成功之处有哪些？</a:t>
            </a:r>
            <a:endParaRPr lang="zh-CN" altLang="en-US"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92500" lnSpcReduction="20000"/>
          </a:bodyPr>
          <a:lstStyle/>
          <a:p>
            <a:r>
              <a:rPr lang="en-US" altLang="zh-CN" dirty="0" smtClean="0"/>
              <a:t>       </a:t>
            </a:r>
            <a:r>
              <a:rPr lang="zh-CN" altLang="en-US" b="1" dirty="0" smtClean="0"/>
              <a:t>开展</a:t>
            </a:r>
            <a:r>
              <a:rPr lang="zh-CN" altLang="en-US" b="1" dirty="0" smtClean="0">
                <a:solidFill>
                  <a:srgbClr val="FF0000"/>
                </a:solidFill>
              </a:rPr>
              <a:t>特色主题旅游</a:t>
            </a:r>
            <a:r>
              <a:rPr lang="zh-CN" altLang="en-US" b="1" dirty="0" smtClean="0"/>
              <a:t>，是本例成功之处。该旅行社在项目设计上，集多样性和新异性为一体，旅游有了主题，就有了生机与活力。目前可供开发的旅游主题很多，关键是我们的观念到不到位，是不是敏感，会不会通过增加旅游文化底蕴来增强其感召力。</a:t>
            </a:r>
            <a:endParaRPr lang="en-US" altLang="zh-CN" b="1" dirty="0" smtClean="0"/>
          </a:p>
          <a:p>
            <a:r>
              <a:rPr lang="zh-CN" altLang="en-US" b="1" dirty="0" smtClean="0"/>
              <a:t>该旅行社</a:t>
            </a:r>
            <a:r>
              <a:rPr lang="zh-CN" altLang="en-US" b="1" dirty="0" smtClean="0">
                <a:solidFill>
                  <a:srgbClr val="FF0000"/>
                </a:solidFill>
              </a:rPr>
              <a:t>善于研究市场，抓焦点、热点话题做文章</a:t>
            </a:r>
            <a:r>
              <a:rPr lang="zh-CN" altLang="en-US" b="1" dirty="0" smtClean="0"/>
              <a:t>，就目前很热的“教育成才”话题，家长对孩子教育不惜重金现象，成功打造宣传主题，也就抓住市场机遇。</a:t>
            </a:r>
            <a:endParaRPr lang="en-US" altLang="zh-CN" b="1" dirty="0" smtClean="0"/>
          </a:p>
          <a:p>
            <a:r>
              <a:rPr lang="zh-CN" altLang="en-US" b="1" dirty="0" smtClean="0"/>
              <a:t>主题旅游，</a:t>
            </a:r>
            <a:r>
              <a:rPr lang="zh-CN" altLang="en-US" b="1" dirty="0" smtClean="0">
                <a:solidFill>
                  <a:srgbClr val="FF0000"/>
                </a:solidFill>
              </a:rPr>
              <a:t>内容活动要丰富</a:t>
            </a:r>
            <a:r>
              <a:rPr lang="zh-CN" altLang="en-US" b="1" dirty="0" smtClean="0"/>
              <a:t>。一流大学、风景名胜、爱国主义教育等相结合，使该旅游项目不再是空洞的口号，而有了丰富的内涵。</a:t>
            </a:r>
            <a:endParaRPr lang="zh-CN" alt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457200"/>
            <a:ext cx="8686800" cy="45719"/>
          </a:xfrm>
        </p:spPr>
        <p:txBody>
          <a:bodyPr>
            <a:normAutofit fontScale="90000"/>
          </a:bodyPr>
          <a:lstStyle/>
          <a:p>
            <a:endParaRPr lang="zh-CN" altLang="en-US" dirty="0"/>
          </a:p>
        </p:txBody>
      </p:sp>
      <p:sp>
        <p:nvSpPr>
          <p:cNvPr id="3" name="内容占位符 2"/>
          <p:cNvSpPr>
            <a:spLocks noGrp="1"/>
          </p:cNvSpPr>
          <p:nvPr>
            <p:ph idx="1"/>
          </p:nvPr>
        </p:nvSpPr>
        <p:spPr>
          <a:xfrm>
            <a:off x="304800" y="571480"/>
            <a:ext cx="8686800" cy="5508645"/>
          </a:xfrm>
        </p:spPr>
        <p:txBody>
          <a:bodyPr/>
          <a:lstStyle/>
          <a:p>
            <a:r>
              <a:rPr lang="zh-CN" altLang="en-US" b="1" dirty="0" smtClean="0"/>
              <a:t>某客户申请定位时，提出要去以下几个城市游览：北京入境、上海、苏州、杭州、福州、泉州、厦门出境。如按直观日程要求，可排列两种线路：</a:t>
            </a:r>
            <a:r>
              <a:rPr lang="en-US" altLang="zh-CN" b="1" dirty="0" smtClean="0"/>
              <a:t>A</a:t>
            </a:r>
            <a:r>
              <a:rPr lang="zh-CN" altLang="en-US" b="1" dirty="0" smtClean="0"/>
              <a:t>线：北京入境</a:t>
            </a:r>
            <a:r>
              <a:rPr lang="en-US" altLang="zh-CN" b="1" dirty="0" smtClean="0"/>
              <a:t>——</a:t>
            </a:r>
            <a:r>
              <a:rPr lang="zh-CN" altLang="en-US" b="1" dirty="0" smtClean="0"/>
              <a:t>上海</a:t>
            </a:r>
            <a:r>
              <a:rPr lang="en-US" altLang="zh-CN" b="1" dirty="0" smtClean="0"/>
              <a:t>——</a:t>
            </a:r>
            <a:r>
              <a:rPr lang="zh-CN" altLang="en-US" b="1" dirty="0" smtClean="0"/>
              <a:t>苏州</a:t>
            </a:r>
            <a:r>
              <a:rPr lang="en-US" altLang="zh-CN" b="1" dirty="0" smtClean="0"/>
              <a:t>——</a:t>
            </a:r>
            <a:r>
              <a:rPr lang="zh-CN" altLang="en-US" b="1" dirty="0" smtClean="0"/>
              <a:t>上海</a:t>
            </a:r>
            <a:r>
              <a:rPr lang="en-US" altLang="zh-CN" b="1" dirty="0" smtClean="0"/>
              <a:t>——</a:t>
            </a:r>
            <a:r>
              <a:rPr lang="zh-CN" altLang="en-US" b="1" dirty="0" smtClean="0"/>
              <a:t>杭州</a:t>
            </a:r>
            <a:r>
              <a:rPr lang="en-US" altLang="zh-CN" b="1" dirty="0" smtClean="0"/>
              <a:t>——</a:t>
            </a:r>
            <a:r>
              <a:rPr lang="zh-CN" altLang="en-US" b="1" dirty="0" smtClean="0"/>
              <a:t>上海</a:t>
            </a:r>
            <a:r>
              <a:rPr lang="en-US" altLang="zh-CN" b="1" dirty="0" smtClean="0"/>
              <a:t>——</a:t>
            </a:r>
            <a:r>
              <a:rPr lang="zh-CN" altLang="en-US" b="1" dirty="0" smtClean="0"/>
              <a:t>福州</a:t>
            </a:r>
            <a:r>
              <a:rPr lang="en-US" altLang="zh-CN" b="1" dirty="0" smtClean="0"/>
              <a:t>——</a:t>
            </a:r>
            <a:r>
              <a:rPr lang="zh-CN" altLang="en-US" b="1" dirty="0" smtClean="0"/>
              <a:t>厦门</a:t>
            </a:r>
            <a:r>
              <a:rPr lang="en-US" altLang="zh-CN" b="1" dirty="0" smtClean="0"/>
              <a:t>——</a:t>
            </a:r>
            <a:r>
              <a:rPr lang="zh-CN" altLang="en-US" b="1" dirty="0" smtClean="0"/>
              <a:t>泉州</a:t>
            </a:r>
            <a:r>
              <a:rPr lang="en-US" altLang="zh-CN" b="1" dirty="0" smtClean="0"/>
              <a:t>——</a:t>
            </a:r>
            <a:r>
              <a:rPr lang="zh-CN" altLang="en-US" b="1" dirty="0" smtClean="0"/>
              <a:t>厦门出境</a:t>
            </a:r>
            <a:endParaRPr lang="en-US" altLang="zh-CN" b="1" dirty="0" smtClean="0"/>
          </a:p>
          <a:p>
            <a:r>
              <a:rPr lang="en-US" altLang="zh-CN" b="1" dirty="0" smtClean="0"/>
              <a:t>B</a:t>
            </a:r>
            <a:r>
              <a:rPr lang="zh-CN" altLang="en-US" b="1" dirty="0" smtClean="0"/>
              <a:t>线：北京入境</a:t>
            </a:r>
            <a:r>
              <a:rPr lang="en-US" altLang="zh-CN" b="1" dirty="0" smtClean="0"/>
              <a:t>——</a:t>
            </a:r>
            <a:r>
              <a:rPr lang="zh-CN" altLang="en-US" b="1" dirty="0" smtClean="0"/>
              <a:t>杭州</a:t>
            </a:r>
            <a:r>
              <a:rPr lang="en-US" altLang="zh-CN" b="1" dirty="0" smtClean="0"/>
              <a:t>——</a:t>
            </a:r>
            <a:r>
              <a:rPr lang="zh-CN" altLang="en-US" b="1" dirty="0" smtClean="0"/>
              <a:t>苏州</a:t>
            </a:r>
            <a:r>
              <a:rPr lang="en-US" altLang="zh-CN" b="1" dirty="0" smtClean="0"/>
              <a:t>——</a:t>
            </a:r>
            <a:r>
              <a:rPr lang="zh-CN" altLang="en-US" b="1" dirty="0" smtClean="0"/>
              <a:t>上海</a:t>
            </a:r>
            <a:r>
              <a:rPr lang="en-US" altLang="zh-CN" b="1" dirty="0" smtClean="0"/>
              <a:t>——</a:t>
            </a:r>
            <a:r>
              <a:rPr lang="zh-CN" altLang="en-US" b="1" dirty="0" smtClean="0"/>
              <a:t>福州</a:t>
            </a:r>
            <a:r>
              <a:rPr lang="en-US" altLang="zh-CN" b="1" dirty="0" smtClean="0"/>
              <a:t>——</a:t>
            </a:r>
            <a:r>
              <a:rPr lang="zh-CN" altLang="en-US" b="1" dirty="0" smtClean="0"/>
              <a:t>厦门出境</a:t>
            </a:r>
            <a:endParaRPr lang="en-US" altLang="zh-CN" b="1" dirty="0" smtClean="0"/>
          </a:p>
          <a:p>
            <a:r>
              <a:rPr lang="zh-CN" altLang="en-US" b="1" dirty="0" smtClean="0"/>
              <a:t>哪条线路更合理？</a:t>
            </a:r>
            <a:endParaRPr lang="zh-CN" altLang="en-U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第三节  旅行社产品设计实务</a:t>
            </a:r>
            <a:endParaRPr lang="zh-CN" altLang="en-US" dirty="0"/>
          </a:p>
        </p:txBody>
      </p:sp>
      <p:sp>
        <p:nvSpPr>
          <p:cNvPr id="3" name="内容占位符 2"/>
          <p:cNvSpPr>
            <a:spLocks noGrp="1"/>
          </p:cNvSpPr>
          <p:nvPr>
            <p:ph idx="1"/>
          </p:nvPr>
        </p:nvSpPr>
        <p:spPr/>
        <p:txBody>
          <a:bodyPr>
            <a:normAutofit/>
          </a:bodyPr>
          <a:lstStyle/>
          <a:p>
            <a:r>
              <a:rPr lang="zh-CN" altLang="en-US" b="1" dirty="0" smtClean="0"/>
              <a:t>一、旅行社地接旅游产品设计</a:t>
            </a:r>
            <a:endParaRPr lang="en-US" altLang="zh-CN" b="1" dirty="0" smtClean="0"/>
          </a:p>
          <a:p>
            <a:r>
              <a:rPr lang="zh-CN" altLang="en-US" sz="2600" b="1" dirty="0" smtClean="0"/>
              <a:t>一条完整的旅游线路应包括：</a:t>
            </a:r>
            <a:r>
              <a:rPr lang="en-US" altLang="zh-CN" sz="2600" b="1" dirty="0" smtClean="0"/>
              <a:t/>
            </a:r>
            <a:br>
              <a:rPr lang="en-US" altLang="zh-CN" sz="2600" b="1" dirty="0" smtClean="0"/>
            </a:br>
            <a:r>
              <a:rPr lang="zh-CN" altLang="en-US" sz="2600" b="1" dirty="0" smtClean="0"/>
              <a:t>线路名称、日程安排、游览项目、交通形式、用餐标准、住宿标准、分项价格、最终报价、备注说明。</a:t>
            </a:r>
            <a:endParaRPr lang="en-US" altLang="zh-CN" sz="2600" b="1" dirty="0" smtClean="0"/>
          </a:p>
          <a:p>
            <a:r>
              <a:rPr lang="zh-CN" altLang="en-US" sz="2600" b="1" dirty="0" smtClean="0"/>
              <a:t>计调部门承担设计主要角色。</a:t>
            </a:r>
            <a:endParaRPr lang="en-US" altLang="zh-CN" sz="2600" b="1" dirty="0" smtClean="0"/>
          </a:p>
          <a:p>
            <a:r>
              <a:rPr lang="zh-CN" altLang="en-US" b="1" dirty="0" smtClean="0"/>
              <a:t>（一）设计流程：</a:t>
            </a:r>
            <a:endParaRPr lang="en-US" altLang="zh-CN" b="1" dirty="0" smtClean="0"/>
          </a:p>
          <a:p>
            <a:r>
              <a:rPr lang="zh-CN" altLang="en-US" b="1" dirty="0" smtClean="0"/>
              <a:t>线路设计是一个技术性非常强的课题，从技术上说，线路设计成功与否主要反映在两方面：一是行程是否合理，二是价格是否合理。</a:t>
            </a:r>
            <a:endParaRPr lang="en-US" altLang="zh-CN" b="1" dirty="0" smtClean="0"/>
          </a:p>
          <a:p>
            <a:endParaRPr lang="zh-CN" altLang="en-US" sz="2600" dirty="0" smtClean="0"/>
          </a:p>
          <a:p>
            <a:endParaRPr lang="zh-CN" altLang="en-US" b="1" dirty="0" smtClean="0"/>
          </a:p>
          <a:p>
            <a:endParaRPr lang="zh-CN" altLang="en-US"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a:t>
            </a:r>
            <a:r>
              <a:rPr lang="en-US" altLang="zh-CN" b="1" dirty="0" smtClean="0"/>
              <a:t>1</a:t>
            </a:r>
            <a:r>
              <a:rPr lang="zh-CN" altLang="en-US" b="1" dirty="0" smtClean="0"/>
              <a:t>）前期工作：</a:t>
            </a:r>
            <a:r>
              <a:rPr lang="zh-CN" altLang="en-US" b="1" dirty="0" smtClean="0">
                <a:solidFill>
                  <a:srgbClr val="FF0000"/>
                </a:solidFill>
              </a:rPr>
              <a:t>市场调查</a:t>
            </a:r>
            <a:r>
              <a:rPr lang="zh-CN" altLang="en-US" b="1" dirty="0" smtClean="0"/>
              <a:t>与预测，确定目标市场，并决定产品的性质和等级。</a:t>
            </a:r>
            <a:endParaRPr lang="en-US" altLang="zh-CN" b="1" dirty="0" smtClean="0"/>
          </a:p>
          <a:p>
            <a:r>
              <a:rPr lang="zh-CN" altLang="en-US" b="1" dirty="0" smtClean="0"/>
              <a:t>如何市场调查？？</a:t>
            </a:r>
            <a:endParaRPr lang="en-US" altLang="zh-CN" b="1" dirty="0" smtClean="0"/>
          </a:p>
          <a:p>
            <a:r>
              <a:rPr lang="zh-CN" altLang="en-US" b="1" dirty="0" smtClean="0"/>
              <a:t>比如，四川成都某旅行社打算设计“九寨沟</a:t>
            </a:r>
            <a:r>
              <a:rPr lang="en-US" altLang="zh-CN" b="1" dirty="0" smtClean="0"/>
              <a:t>—</a:t>
            </a:r>
            <a:r>
              <a:rPr lang="zh-CN" altLang="en-US" b="1" dirty="0" smtClean="0"/>
              <a:t>黄龙旅游线路”，在线路设计之前需要哪些市场调研工作？</a:t>
            </a:r>
            <a:endParaRPr lang="en-US" altLang="zh-CN" b="1" dirty="0" smtClean="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85000" lnSpcReduction="20000"/>
          </a:bodyPr>
          <a:lstStyle/>
          <a:p>
            <a:r>
              <a:rPr lang="zh-CN" altLang="en-US" b="1" dirty="0" smtClean="0"/>
              <a:t>市场调研内容：</a:t>
            </a:r>
            <a:r>
              <a:rPr lang="en-US" altLang="zh-CN" b="1" dirty="0" smtClean="0"/>
              <a:t/>
            </a:r>
            <a:br>
              <a:rPr lang="en-US" altLang="zh-CN" b="1" dirty="0" smtClean="0"/>
            </a:br>
            <a:r>
              <a:rPr lang="en-US" altLang="zh-CN" b="1" dirty="0" smtClean="0"/>
              <a:t>1.</a:t>
            </a:r>
            <a:r>
              <a:rPr lang="zh-CN" altLang="en-US" b="1" dirty="0" smtClean="0"/>
              <a:t>熟悉旅游景点（景区景点简介、成都至景区的交通工具、不同的交通工具所花费时间、航班时刻及票价等）</a:t>
            </a:r>
            <a:endParaRPr lang="en-US" altLang="zh-CN" b="1" dirty="0" smtClean="0"/>
          </a:p>
          <a:p>
            <a:r>
              <a:rPr lang="en-US" altLang="zh-CN" b="1" dirty="0" smtClean="0"/>
              <a:t>2.</a:t>
            </a:r>
            <a:r>
              <a:rPr lang="zh-CN" altLang="en-US" b="1" dirty="0" smtClean="0"/>
              <a:t>景区附近可以提供旅游服务的供应商（餐饮食宿、购物、自费项目等等以及它们的标准和距离景区的距离等）</a:t>
            </a:r>
            <a:endParaRPr lang="en-US" altLang="zh-CN" b="1" dirty="0" smtClean="0"/>
          </a:p>
          <a:p>
            <a:r>
              <a:rPr lang="en-US" altLang="zh-CN" b="1" dirty="0" smtClean="0"/>
              <a:t>3.</a:t>
            </a:r>
            <a:r>
              <a:rPr lang="zh-CN" altLang="en-US" b="1" dirty="0" smtClean="0"/>
              <a:t>同行之间的竞争，对手是谁，在哪里，其产品是什么，服务怎么样</a:t>
            </a:r>
            <a:r>
              <a:rPr lang="en-US" altLang="zh-CN" b="1" dirty="0" smtClean="0"/>
              <a:t>……</a:t>
            </a:r>
            <a:r>
              <a:rPr lang="zh-CN" altLang="en-US" b="1" dirty="0" smtClean="0"/>
              <a:t>（成都有哪些旅行社推出类似产品？它们报价是多少？）</a:t>
            </a:r>
            <a:endParaRPr lang="en-US" altLang="zh-CN" b="1" dirty="0" smtClean="0"/>
          </a:p>
          <a:p>
            <a:r>
              <a:rPr lang="en-US" altLang="zh-CN" b="1" dirty="0" smtClean="0"/>
              <a:t>4.</a:t>
            </a:r>
            <a:r>
              <a:rPr lang="zh-CN" altLang="en-US" b="1" dirty="0" smtClean="0"/>
              <a:t>这些线路的需求量</a:t>
            </a:r>
            <a:r>
              <a:rPr lang="zh-CN" altLang="en-US" b="1" dirty="0" smtClean="0"/>
              <a:t>调查、</a:t>
            </a:r>
            <a:r>
              <a:rPr lang="zh-CN" altLang="en-US" b="1" dirty="0" smtClean="0"/>
              <a:t>旅游者消费调查。</a:t>
            </a:r>
            <a:r>
              <a:rPr lang="zh-CN" altLang="en-US" b="1" dirty="0" smtClean="0"/>
              <a:t>调查</a:t>
            </a:r>
            <a:r>
              <a:rPr lang="zh-CN" altLang="en-US" b="1" dirty="0" smtClean="0"/>
              <a:t>旅游者对目的地偏好、交通与食宿设施的选择、假期长短及度假方式等。另外还要充分了解国内外政治、经济、法律等宏观环境有可能对旅行社产品的影响。</a:t>
            </a:r>
            <a:endParaRPr lang="en-US" altLang="zh-CN" b="1" dirty="0" smtClean="0"/>
          </a:p>
          <a:p>
            <a:r>
              <a:rPr lang="zh-CN" altLang="en-US" b="1" dirty="0" smtClean="0"/>
              <a:t>总结：市场供应、同行竞争、市场需求信息</a:t>
            </a:r>
            <a:endParaRPr lang="zh-CN"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Text Box 2"/>
          <p:cNvSpPr txBox="1">
            <a:spLocks noChangeArrowheads="1"/>
          </p:cNvSpPr>
          <p:nvPr/>
        </p:nvSpPr>
        <p:spPr bwMode="auto">
          <a:xfrm>
            <a:off x="611188" y="908050"/>
            <a:ext cx="4319587" cy="519113"/>
          </a:xfrm>
          <a:prstGeom prst="rect">
            <a:avLst/>
          </a:prstGeom>
          <a:solidFill>
            <a:srgbClr val="66CCFF"/>
          </a:solidFill>
          <a:ln w="9525">
            <a:noFill/>
            <a:miter lim="800000"/>
            <a:headEnd/>
            <a:tailEnd/>
          </a:ln>
          <a:effectLst/>
        </p:spPr>
        <p:txBody>
          <a:bodyPr>
            <a:spAutoFit/>
          </a:bodyPr>
          <a:lstStyle/>
          <a:p>
            <a:pPr>
              <a:spcBef>
                <a:spcPct val="50000"/>
              </a:spcBef>
            </a:pPr>
            <a:r>
              <a:rPr kumimoji="1" lang="zh-CN" altLang="en-US" sz="2800" b="1" dirty="0">
                <a:latin typeface="Times New Roman" pitchFamily="18" charset="0"/>
              </a:rPr>
              <a:t>市场</a:t>
            </a:r>
            <a:r>
              <a:rPr kumimoji="1" lang="zh-CN" altLang="en-US" sz="2800" b="1" dirty="0" smtClean="0">
                <a:latin typeface="Times New Roman" pitchFamily="18" charset="0"/>
              </a:rPr>
              <a:t>调研</a:t>
            </a:r>
            <a:endParaRPr kumimoji="1" lang="zh-CN" altLang="en-US" sz="2800" b="1" dirty="0">
              <a:latin typeface="Times New Roman" pitchFamily="18" charset="0"/>
            </a:endParaRPr>
          </a:p>
        </p:txBody>
      </p:sp>
      <p:grpSp>
        <p:nvGrpSpPr>
          <p:cNvPr id="2" name="Group 3"/>
          <p:cNvGrpSpPr>
            <a:grpSpLocks/>
          </p:cNvGrpSpPr>
          <p:nvPr/>
        </p:nvGrpSpPr>
        <p:grpSpPr bwMode="auto">
          <a:xfrm>
            <a:off x="250825" y="1484313"/>
            <a:ext cx="8642350" cy="4176712"/>
            <a:chOff x="295" y="1979"/>
            <a:chExt cx="4671" cy="1905"/>
          </a:xfrm>
        </p:grpSpPr>
        <p:sp>
          <p:nvSpPr>
            <p:cNvPr id="322564" name="Oval 4"/>
            <p:cNvSpPr>
              <a:spLocks noChangeArrowheads="1"/>
            </p:cNvSpPr>
            <p:nvPr/>
          </p:nvSpPr>
          <p:spPr bwMode="auto">
            <a:xfrm>
              <a:off x="2018" y="1979"/>
              <a:ext cx="1270" cy="771"/>
            </a:xfrm>
            <a:prstGeom prst="ellipse">
              <a:avLst/>
            </a:prstGeom>
            <a:solidFill>
              <a:srgbClr val="CCECFF"/>
            </a:solidFill>
            <a:ln w="9525" algn="ctr">
              <a:solidFill>
                <a:schemeClr val="tx1"/>
              </a:solidFill>
              <a:round/>
              <a:headEnd/>
              <a:tailEnd/>
            </a:ln>
            <a:effectLst/>
          </p:spPr>
          <p:txBody>
            <a:bodyPr wrap="none" anchor="ctr"/>
            <a:lstStyle/>
            <a:p>
              <a:pPr algn="ctr"/>
              <a:r>
                <a:rPr kumimoji="1" lang="zh-CN" altLang="en-US" sz="2800" b="1" dirty="0">
                  <a:latin typeface="Times New Roman" pitchFamily="18" charset="0"/>
                </a:rPr>
                <a:t>旅游者</a:t>
              </a:r>
            </a:p>
            <a:p>
              <a:pPr algn="ctr"/>
              <a:r>
                <a:rPr kumimoji="1" lang="zh-CN" altLang="en-US" sz="1800" b="1" dirty="0">
                  <a:latin typeface="Times New Roman" pitchFamily="18" charset="0"/>
                </a:rPr>
                <a:t>出游时间，出游目的，</a:t>
              </a:r>
            </a:p>
            <a:p>
              <a:pPr algn="ctr"/>
              <a:r>
                <a:rPr kumimoji="1" lang="zh-CN" altLang="en-US" sz="1800" b="1" dirty="0">
                  <a:latin typeface="Times New Roman" pitchFamily="18" charset="0"/>
                </a:rPr>
                <a:t>交通工具，消费趋势</a:t>
              </a:r>
            </a:p>
          </p:txBody>
        </p:sp>
        <p:sp>
          <p:nvSpPr>
            <p:cNvPr id="322565" name="Oval 5"/>
            <p:cNvSpPr>
              <a:spLocks noChangeArrowheads="1"/>
            </p:cNvSpPr>
            <p:nvPr/>
          </p:nvSpPr>
          <p:spPr bwMode="auto">
            <a:xfrm>
              <a:off x="295" y="2568"/>
              <a:ext cx="1270" cy="771"/>
            </a:xfrm>
            <a:prstGeom prst="ellipse">
              <a:avLst/>
            </a:prstGeom>
            <a:solidFill>
              <a:srgbClr val="CCECFF"/>
            </a:solidFill>
            <a:ln w="9525" algn="ctr">
              <a:solidFill>
                <a:schemeClr val="tx1"/>
              </a:solidFill>
              <a:round/>
              <a:headEnd/>
              <a:tailEnd/>
            </a:ln>
            <a:effectLst/>
          </p:spPr>
          <p:txBody>
            <a:bodyPr wrap="none" anchor="ctr"/>
            <a:lstStyle/>
            <a:p>
              <a:pPr algn="ctr"/>
              <a:r>
                <a:rPr kumimoji="1" lang="zh-CN" altLang="en-US" sz="2800" b="1" dirty="0">
                  <a:latin typeface="Times New Roman" pitchFamily="18" charset="0"/>
                </a:rPr>
                <a:t>旅游目的地</a:t>
              </a:r>
            </a:p>
            <a:p>
              <a:pPr algn="ctr"/>
              <a:r>
                <a:rPr kumimoji="1" lang="zh-CN" altLang="en-US" sz="1800" b="1" dirty="0">
                  <a:latin typeface="Times New Roman" pitchFamily="18" charset="0"/>
                </a:rPr>
                <a:t>地面服务，政策支持</a:t>
              </a:r>
            </a:p>
          </p:txBody>
        </p:sp>
        <p:sp>
          <p:nvSpPr>
            <p:cNvPr id="322566" name="Oval 6"/>
            <p:cNvSpPr>
              <a:spLocks noChangeArrowheads="1"/>
            </p:cNvSpPr>
            <p:nvPr/>
          </p:nvSpPr>
          <p:spPr bwMode="auto">
            <a:xfrm>
              <a:off x="2018" y="3113"/>
              <a:ext cx="1270" cy="771"/>
            </a:xfrm>
            <a:prstGeom prst="ellipse">
              <a:avLst/>
            </a:prstGeom>
            <a:solidFill>
              <a:srgbClr val="CCECFF"/>
            </a:solidFill>
            <a:ln w="9525" algn="ctr">
              <a:solidFill>
                <a:schemeClr val="tx1"/>
              </a:solidFill>
              <a:round/>
              <a:headEnd/>
              <a:tailEnd/>
            </a:ln>
            <a:effectLst/>
          </p:spPr>
          <p:txBody>
            <a:bodyPr wrap="none" anchor="ctr"/>
            <a:lstStyle/>
            <a:p>
              <a:pPr algn="ctr"/>
              <a:r>
                <a:rPr kumimoji="1" lang="zh-CN" altLang="en-US" sz="2800" b="1" dirty="0">
                  <a:latin typeface="Times New Roman" pitchFamily="18" charset="0"/>
                </a:rPr>
                <a:t>企业自身</a:t>
              </a:r>
            </a:p>
            <a:p>
              <a:pPr algn="ctr"/>
              <a:r>
                <a:rPr kumimoji="1" lang="zh-CN" altLang="en-US" sz="1800" b="1" dirty="0">
                  <a:latin typeface="Times New Roman" pitchFamily="18" charset="0"/>
                </a:rPr>
                <a:t>已有产品销量</a:t>
              </a:r>
            </a:p>
            <a:p>
              <a:pPr algn="ctr"/>
              <a:r>
                <a:rPr kumimoji="1" lang="zh-CN" altLang="en-US" sz="1800" b="1" dirty="0">
                  <a:latin typeface="Times New Roman" pitchFamily="18" charset="0"/>
                </a:rPr>
                <a:t>和盈利比较</a:t>
              </a:r>
            </a:p>
          </p:txBody>
        </p:sp>
        <p:sp>
          <p:nvSpPr>
            <p:cNvPr id="322567" name="Oval 7"/>
            <p:cNvSpPr>
              <a:spLocks noChangeArrowheads="1"/>
            </p:cNvSpPr>
            <p:nvPr/>
          </p:nvSpPr>
          <p:spPr bwMode="auto">
            <a:xfrm>
              <a:off x="3696" y="2568"/>
              <a:ext cx="1270" cy="771"/>
            </a:xfrm>
            <a:prstGeom prst="ellipse">
              <a:avLst/>
            </a:prstGeom>
            <a:solidFill>
              <a:srgbClr val="CCECFF"/>
            </a:solidFill>
            <a:ln w="9525" algn="ctr">
              <a:solidFill>
                <a:schemeClr val="tx1"/>
              </a:solidFill>
              <a:round/>
              <a:headEnd/>
              <a:tailEnd/>
            </a:ln>
            <a:effectLst/>
          </p:spPr>
          <p:txBody>
            <a:bodyPr wrap="none" anchor="ctr"/>
            <a:lstStyle/>
            <a:p>
              <a:pPr algn="ctr"/>
              <a:r>
                <a:rPr kumimoji="1" lang="zh-CN" altLang="en-US" sz="2800" b="1" dirty="0">
                  <a:latin typeface="Times New Roman" pitchFamily="18" charset="0"/>
                </a:rPr>
                <a:t>竞争对手</a:t>
              </a:r>
            </a:p>
            <a:p>
              <a:pPr algn="ctr"/>
              <a:r>
                <a:rPr kumimoji="1" lang="zh-CN" altLang="en-US" sz="1800" b="1" dirty="0">
                  <a:latin typeface="Times New Roman" pitchFamily="18" charset="0"/>
                </a:rPr>
                <a:t>谁？在哪？主要产品？</a:t>
              </a:r>
            </a:p>
            <a:p>
              <a:pPr algn="ctr"/>
              <a:r>
                <a:rPr kumimoji="1" lang="zh-CN" altLang="en-US" sz="1800" b="1" dirty="0">
                  <a:latin typeface="Times New Roman" pitchFamily="18" charset="0"/>
                </a:rPr>
                <a:t>价格？市场分额</a:t>
              </a:r>
            </a:p>
          </p:txBody>
        </p:sp>
        <p:sp>
          <p:nvSpPr>
            <p:cNvPr id="322568" name="Line 8"/>
            <p:cNvSpPr>
              <a:spLocks noChangeShapeType="1"/>
            </p:cNvSpPr>
            <p:nvPr/>
          </p:nvSpPr>
          <p:spPr bwMode="auto">
            <a:xfrm flipV="1">
              <a:off x="1565" y="2523"/>
              <a:ext cx="408" cy="227"/>
            </a:xfrm>
            <a:prstGeom prst="line">
              <a:avLst/>
            </a:prstGeom>
            <a:noFill/>
            <a:ln w="57150">
              <a:solidFill>
                <a:srgbClr val="3399FF"/>
              </a:solidFill>
              <a:round/>
              <a:headEnd/>
              <a:tailEnd/>
            </a:ln>
            <a:effectLst/>
          </p:spPr>
          <p:txBody>
            <a:bodyPr wrap="none" anchor="ctr"/>
            <a:lstStyle/>
            <a:p>
              <a:endParaRPr lang="zh-CN" altLang="en-US"/>
            </a:p>
          </p:txBody>
        </p:sp>
        <p:sp>
          <p:nvSpPr>
            <p:cNvPr id="322569" name="Line 9"/>
            <p:cNvSpPr>
              <a:spLocks noChangeShapeType="1"/>
            </p:cNvSpPr>
            <p:nvPr/>
          </p:nvSpPr>
          <p:spPr bwMode="auto">
            <a:xfrm flipV="1">
              <a:off x="3379" y="3203"/>
              <a:ext cx="408" cy="227"/>
            </a:xfrm>
            <a:prstGeom prst="line">
              <a:avLst/>
            </a:prstGeom>
            <a:noFill/>
            <a:ln w="57150">
              <a:solidFill>
                <a:srgbClr val="3399FF"/>
              </a:solidFill>
              <a:round/>
              <a:headEnd/>
              <a:tailEnd/>
            </a:ln>
            <a:effectLst/>
          </p:spPr>
          <p:txBody>
            <a:bodyPr wrap="none" anchor="ctr"/>
            <a:lstStyle/>
            <a:p>
              <a:endParaRPr lang="zh-CN" altLang="en-US"/>
            </a:p>
          </p:txBody>
        </p:sp>
        <p:sp>
          <p:nvSpPr>
            <p:cNvPr id="322570" name="Line 10"/>
            <p:cNvSpPr>
              <a:spLocks noChangeShapeType="1"/>
            </p:cNvSpPr>
            <p:nvPr/>
          </p:nvSpPr>
          <p:spPr bwMode="auto">
            <a:xfrm>
              <a:off x="3288" y="2478"/>
              <a:ext cx="408" cy="272"/>
            </a:xfrm>
            <a:prstGeom prst="line">
              <a:avLst/>
            </a:prstGeom>
            <a:noFill/>
            <a:ln w="57150">
              <a:solidFill>
                <a:srgbClr val="3399FF"/>
              </a:solidFill>
              <a:round/>
              <a:headEnd/>
              <a:tailEnd/>
            </a:ln>
            <a:effectLst/>
          </p:spPr>
          <p:txBody>
            <a:bodyPr wrap="none" anchor="ctr"/>
            <a:lstStyle/>
            <a:p>
              <a:endParaRPr lang="zh-CN" altLang="en-US"/>
            </a:p>
          </p:txBody>
        </p:sp>
        <p:sp>
          <p:nvSpPr>
            <p:cNvPr id="322571" name="Line 11"/>
            <p:cNvSpPr>
              <a:spLocks noChangeShapeType="1"/>
            </p:cNvSpPr>
            <p:nvPr/>
          </p:nvSpPr>
          <p:spPr bwMode="auto">
            <a:xfrm>
              <a:off x="1565" y="3203"/>
              <a:ext cx="408" cy="272"/>
            </a:xfrm>
            <a:prstGeom prst="line">
              <a:avLst/>
            </a:prstGeom>
            <a:noFill/>
            <a:ln w="57150">
              <a:solidFill>
                <a:srgbClr val="3399FF"/>
              </a:solidFill>
              <a:round/>
              <a:headEnd/>
              <a:tailEnd/>
            </a:ln>
            <a:effectLst/>
          </p:spPr>
          <p:txBody>
            <a:bodyPr wrap="none" anchor="ctr"/>
            <a:lstStyle/>
            <a:p>
              <a:endParaRPr lang="zh-CN" altLang="en-US"/>
            </a:p>
          </p:txBody>
        </p:sp>
      </p:grpSp>
      <p:sp>
        <p:nvSpPr>
          <p:cNvPr id="322572" name="Rectangle 12">
            <a:hlinkClick r:id="rId2" action="ppaction://hlinksldjump"/>
          </p:cNvPr>
          <p:cNvSpPr>
            <a:spLocks noChangeArrowheads="1"/>
          </p:cNvSpPr>
          <p:nvPr/>
        </p:nvSpPr>
        <p:spPr bwMode="auto">
          <a:xfrm>
            <a:off x="8731250" y="5300663"/>
            <a:ext cx="412750" cy="366712"/>
          </a:xfrm>
          <a:prstGeom prst="rect">
            <a:avLst/>
          </a:prstGeom>
          <a:solidFill>
            <a:schemeClr val="tx1"/>
          </a:solidFill>
          <a:ln w="9525" algn="ctr">
            <a:noFill/>
            <a:miter lim="800000"/>
            <a:headEnd/>
            <a:tailEnd/>
          </a:ln>
          <a:effectLst/>
        </p:spPr>
        <p:txBody>
          <a:bodyPr wrap="none">
            <a:spAutoFit/>
          </a:bodyPr>
          <a:lstStyle/>
          <a:p>
            <a:r>
              <a:rPr lang="zh-CN" altLang="en-US" sz="1800">
                <a:solidFill>
                  <a:srgbClr val="FF9999"/>
                </a:solidFill>
              </a:rPr>
              <a:t>★</a:t>
            </a:r>
          </a:p>
        </p:txBody>
      </p:sp>
      <p:sp>
        <p:nvSpPr>
          <p:cNvPr id="322574" name="AutoShape 14"/>
          <p:cNvSpPr>
            <a:spLocks noChangeArrowheads="1"/>
          </p:cNvSpPr>
          <p:nvPr/>
        </p:nvSpPr>
        <p:spPr bwMode="auto">
          <a:xfrm>
            <a:off x="5867400" y="188913"/>
            <a:ext cx="3097213" cy="2232025"/>
          </a:xfrm>
          <a:prstGeom prst="wedgeRectCallout">
            <a:avLst>
              <a:gd name="adj1" fmla="val -68194"/>
              <a:gd name="adj2" fmla="val 28236"/>
            </a:avLst>
          </a:prstGeom>
          <a:solidFill>
            <a:srgbClr val="FFFF99"/>
          </a:solidFill>
          <a:ln w="9525">
            <a:solidFill>
              <a:schemeClr val="tx1"/>
            </a:solidFill>
            <a:miter lim="800000"/>
            <a:headEnd/>
            <a:tailEnd/>
          </a:ln>
          <a:effectLst/>
        </p:spPr>
        <p:txBody>
          <a:bodyPr/>
          <a:lstStyle/>
          <a:p>
            <a:r>
              <a:rPr lang="zh-CN" altLang="en-US" sz="2400" b="1"/>
              <a:t>旅游者消费行为调查</a:t>
            </a:r>
          </a:p>
          <a:p>
            <a:r>
              <a:rPr lang="zh-CN" altLang="en-US" sz="2400" b="1"/>
              <a:t>①消费者类别 ②购买对象 ③购买的目的 ④购买组织</a:t>
            </a:r>
          </a:p>
          <a:p>
            <a:r>
              <a:rPr lang="zh-CN" altLang="en-US" sz="2400" b="1"/>
              <a:t>⑤购买方式 ⑥购买时机 ⑦购买渠道</a:t>
            </a:r>
          </a:p>
          <a:p>
            <a:pPr algn="ctr"/>
            <a:endParaRPr lang="zh-CN" altLang="en-US" sz="2400" b="1"/>
          </a:p>
        </p:txBody>
      </p:sp>
      <p:sp>
        <p:nvSpPr>
          <p:cNvPr id="322576" name="AutoShape 16"/>
          <p:cNvSpPr>
            <a:spLocks noChangeArrowheads="1"/>
          </p:cNvSpPr>
          <p:nvPr/>
        </p:nvSpPr>
        <p:spPr bwMode="auto">
          <a:xfrm>
            <a:off x="5724525" y="4941888"/>
            <a:ext cx="2951163" cy="1762125"/>
          </a:xfrm>
          <a:prstGeom prst="wedgeRoundRectCallout">
            <a:avLst>
              <a:gd name="adj1" fmla="val 5407"/>
              <a:gd name="adj2" fmla="val -86847"/>
              <a:gd name="adj3" fmla="val 16667"/>
            </a:avLst>
          </a:prstGeom>
          <a:solidFill>
            <a:srgbClr val="FFFF99"/>
          </a:solidFill>
          <a:ln w="9525">
            <a:solidFill>
              <a:schemeClr val="tx1"/>
            </a:solidFill>
            <a:miter lim="800000"/>
            <a:headEnd/>
            <a:tailEnd/>
          </a:ln>
          <a:effectLst/>
        </p:spPr>
        <p:txBody>
          <a:bodyPr/>
          <a:lstStyle/>
          <a:p>
            <a:r>
              <a:rPr lang="zh-CN" altLang="en-US" sz="2000" b="1"/>
              <a:t>产品调查：</a:t>
            </a:r>
            <a:r>
              <a:rPr lang="en-US" altLang="zh-CN" sz="2000" b="1"/>
              <a:t>A.</a:t>
            </a:r>
            <a:r>
              <a:rPr lang="zh-CN" altLang="en-US" sz="2000" b="1"/>
              <a:t>市场对产品的评价</a:t>
            </a:r>
            <a:r>
              <a:rPr lang="en-US" altLang="zh-CN" sz="2000" b="1"/>
              <a:t>B.</a:t>
            </a:r>
            <a:r>
              <a:rPr lang="zh-CN" altLang="en-US" sz="2000" b="1"/>
              <a:t>对手产品的情况</a:t>
            </a:r>
          </a:p>
          <a:p>
            <a:r>
              <a:rPr lang="zh-CN" altLang="en-US" sz="2000" b="1"/>
              <a:t>价格调查：相对对手的产品优势在哪里</a:t>
            </a:r>
          </a:p>
          <a:p>
            <a:pPr algn="ctr"/>
            <a:endParaRPr lang="zh-CN" altLang="en-US" sz="2000" b="1"/>
          </a:p>
        </p:txBody>
      </p:sp>
      <p:sp>
        <p:nvSpPr>
          <p:cNvPr id="322577" name="AutoShape 17"/>
          <p:cNvSpPr>
            <a:spLocks noChangeArrowheads="1"/>
          </p:cNvSpPr>
          <p:nvPr/>
        </p:nvSpPr>
        <p:spPr bwMode="auto">
          <a:xfrm>
            <a:off x="179388" y="4724400"/>
            <a:ext cx="2305050" cy="865188"/>
          </a:xfrm>
          <a:prstGeom prst="wedgeRoundRectCallout">
            <a:avLst>
              <a:gd name="adj1" fmla="val -1722"/>
              <a:gd name="adj2" fmla="val -99176"/>
              <a:gd name="adj3" fmla="val 16667"/>
            </a:avLst>
          </a:prstGeom>
          <a:solidFill>
            <a:srgbClr val="FFFF99"/>
          </a:solidFill>
          <a:ln w="9525">
            <a:solidFill>
              <a:schemeClr val="tx1"/>
            </a:solidFill>
            <a:miter lim="800000"/>
            <a:headEnd/>
            <a:tailEnd/>
          </a:ln>
          <a:effectLst/>
        </p:spPr>
        <p:txBody>
          <a:bodyPr/>
          <a:lstStyle/>
          <a:p>
            <a:r>
              <a:rPr lang="zh-CN" altLang="en-US" sz="2400" b="1" dirty="0"/>
              <a:t>旅游服务供应状况调查</a:t>
            </a:r>
          </a:p>
          <a:p>
            <a:pPr algn="ctr"/>
            <a:endParaRPr lang="zh-CN" altLang="en-US" sz="2400" b="1" dirty="0"/>
          </a:p>
        </p:txBody>
      </p:sp>
      <p:sp>
        <p:nvSpPr>
          <p:cNvPr id="322578" name="AutoShape 18"/>
          <p:cNvSpPr>
            <a:spLocks noChangeArrowheads="1"/>
          </p:cNvSpPr>
          <p:nvPr/>
        </p:nvSpPr>
        <p:spPr bwMode="auto">
          <a:xfrm>
            <a:off x="1979613" y="5876925"/>
            <a:ext cx="2879725" cy="609600"/>
          </a:xfrm>
          <a:prstGeom prst="wedgeEllipseCallout">
            <a:avLst>
              <a:gd name="adj1" fmla="val 19954"/>
              <a:gd name="adj2" fmla="val -133074"/>
            </a:avLst>
          </a:prstGeom>
          <a:solidFill>
            <a:srgbClr val="FFFF99"/>
          </a:solidFill>
          <a:ln w="9525">
            <a:solidFill>
              <a:schemeClr val="tx1"/>
            </a:solidFill>
            <a:miter lim="800000"/>
            <a:headEnd/>
            <a:tailEnd/>
          </a:ln>
          <a:effectLst/>
        </p:spPr>
        <p:txBody>
          <a:bodyPr/>
          <a:lstStyle/>
          <a:p>
            <a:r>
              <a:rPr lang="zh-CN" altLang="en-US" sz="2400" b="1"/>
              <a:t>销售渠道调查</a:t>
            </a:r>
          </a:p>
          <a:p>
            <a:pPr algn="ctr"/>
            <a:endParaRPr lang="zh-CN" altLang="en-US" sz="2400" b="1"/>
          </a:p>
        </p:txBody>
      </p:sp>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457200"/>
            <a:ext cx="8686800" cy="328594"/>
          </a:xfrm>
        </p:spPr>
        <p:txBody>
          <a:bodyPr>
            <a:normAutofit fontScale="90000"/>
          </a:bodyPr>
          <a:lstStyle/>
          <a:p>
            <a:endParaRPr lang="zh-CN" altLang="en-US" dirty="0"/>
          </a:p>
        </p:txBody>
      </p:sp>
      <p:sp>
        <p:nvSpPr>
          <p:cNvPr id="3" name="内容占位符 2"/>
          <p:cNvSpPr>
            <a:spLocks noGrp="1"/>
          </p:cNvSpPr>
          <p:nvPr>
            <p:ph idx="1"/>
          </p:nvPr>
        </p:nvSpPr>
        <p:spPr>
          <a:xfrm>
            <a:off x="304800" y="785794"/>
            <a:ext cx="8686800" cy="5294331"/>
          </a:xfrm>
        </p:spPr>
        <p:txBody>
          <a:bodyPr>
            <a:normAutofit fontScale="92500" lnSpcReduction="10000"/>
          </a:bodyPr>
          <a:lstStyle/>
          <a:p>
            <a:r>
              <a:rPr lang="zh-CN" altLang="en-US" b="1" dirty="0" smtClean="0"/>
              <a:t>市场调研方法：</a:t>
            </a:r>
            <a:endParaRPr lang="en-US" altLang="zh-CN" b="1" dirty="0" smtClean="0"/>
          </a:p>
          <a:p>
            <a:r>
              <a:rPr lang="zh-CN" altLang="en-US" b="1" dirty="0" smtClean="0"/>
              <a:t>直接调查：去旅游地实际考察的方式，询问当地居民（可采用访谈法、问卷调查，了解游客偏好等），收集沿线的旅游服务供应部门的信息，通过切身体验了解旅游者能够获得的旅游感受。旅行社内部员工提供调查的第一手资料，不同部门员工在不同程度是各类问题的专家。</a:t>
            </a:r>
            <a:endParaRPr lang="en-US" altLang="zh-CN" b="1" dirty="0" smtClean="0"/>
          </a:p>
          <a:p>
            <a:pPr>
              <a:buNone/>
            </a:pPr>
            <a:r>
              <a:rPr lang="zh-CN" altLang="en-US" b="1" dirty="0" smtClean="0"/>
              <a:t>   间接调查：通过收集旅行社内部和外部各种现有的信息数据和资料（如网络、报刊、杂志、统计年鉴等获得信息），从中选取与市场营销调研课题有关的内容，进行分析研究与预测未来产品的生产、销售趋势。</a:t>
            </a:r>
            <a:endParaRPr lang="zh-CN" altLang="en-US"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4800" y="928670"/>
            <a:ext cx="8686800" cy="5151455"/>
          </a:xfrm>
        </p:spPr>
        <p:txBody>
          <a:bodyPr>
            <a:normAutofit lnSpcReduction="10000"/>
          </a:bodyPr>
          <a:lstStyle/>
          <a:p>
            <a:pPr>
              <a:buNone/>
            </a:pPr>
            <a:endParaRPr lang="en-US" altLang="zh-CN" sz="2800" b="1" dirty="0" smtClean="0"/>
          </a:p>
          <a:p>
            <a:r>
              <a:rPr lang="zh-CN" altLang="en-US" b="1" dirty="0" smtClean="0"/>
              <a:t>（</a:t>
            </a:r>
            <a:r>
              <a:rPr lang="en-US" altLang="zh-CN" b="1" dirty="0" smtClean="0"/>
              <a:t>2</a:t>
            </a:r>
            <a:r>
              <a:rPr lang="zh-CN" altLang="en-US" b="1" dirty="0" smtClean="0"/>
              <a:t>）根据景区吸引力大小，选择合适的游览景区或景点</a:t>
            </a:r>
            <a:endParaRPr lang="en-US" altLang="zh-CN" b="1" dirty="0" smtClean="0"/>
          </a:p>
          <a:p>
            <a:r>
              <a:rPr lang="zh-CN" altLang="en-US" b="1" dirty="0" smtClean="0"/>
              <a:t>（</a:t>
            </a:r>
            <a:r>
              <a:rPr lang="en-US" altLang="zh-CN" b="1" dirty="0" smtClean="0"/>
              <a:t>3</a:t>
            </a:r>
            <a:r>
              <a:rPr lang="zh-CN" altLang="en-US" b="1" dirty="0" smtClean="0"/>
              <a:t>）对相关基础设施和专用设施进行选择和配置，用一定的交通方式串联各个景点，组合旅游线路</a:t>
            </a:r>
            <a:endParaRPr lang="en-US" altLang="zh-CN" b="1" dirty="0" smtClean="0"/>
          </a:p>
          <a:p>
            <a:r>
              <a:rPr lang="zh-CN" altLang="en-US" b="1" dirty="0" smtClean="0"/>
              <a:t>（</a:t>
            </a:r>
            <a:r>
              <a:rPr lang="en-US" altLang="zh-CN" b="1" dirty="0" smtClean="0"/>
              <a:t>4</a:t>
            </a:r>
            <a:r>
              <a:rPr lang="zh-CN" altLang="en-US" b="1" dirty="0" smtClean="0"/>
              <a:t>）根据游客或旅游中间商要求对旅游线路进行完善</a:t>
            </a:r>
            <a:endParaRPr lang="en-US" altLang="zh-CN" b="1" dirty="0" smtClean="0"/>
          </a:p>
          <a:p>
            <a:r>
              <a:rPr lang="zh-CN" altLang="en-US" b="1" dirty="0" smtClean="0"/>
              <a:t>（</a:t>
            </a:r>
            <a:r>
              <a:rPr lang="en-US" altLang="zh-CN" b="1" dirty="0" smtClean="0"/>
              <a:t>5</a:t>
            </a:r>
            <a:r>
              <a:rPr lang="zh-CN" altLang="en-US" b="1" dirty="0" smtClean="0"/>
              <a:t>）收集整理游客反馈意见，对产品进一步修改、完善</a:t>
            </a:r>
            <a:endParaRPr lang="en-US" altLang="zh-CN" b="1"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第一节  旅行社对旅游者消费需求的把握</a:t>
            </a:r>
            <a:endParaRPr lang="zh-CN" altLang="en-US" dirty="0"/>
          </a:p>
        </p:txBody>
      </p:sp>
      <p:sp>
        <p:nvSpPr>
          <p:cNvPr id="3" name="内容占位符 2"/>
          <p:cNvSpPr>
            <a:spLocks noGrp="1"/>
          </p:cNvSpPr>
          <p:nvPr>
            <p:ph idx="1"/>
          </p:nvPr>
        </p:nvSpPr>
        <p:spPr/>
        <p:txBody>
          <a:bodyPr/>
          <a:lstStyle/>
          <a:p>
            <a:r>
              <a:rPr lang="zh-CN" altLang="en-US" b="1" dirty="0" smtClean="0"/>
              <a:t>一、旅行社对旅游消费三要素的把握</a:t>
            </a:r>
            <a:endParaRPr lang="en-US" altLang="zh-CN" b="1" dirty="0" smtClean="0"/>
          </a:p>
          <a:p>
            <a:r>
              <a:rPr lang="zh-CN" altLang="en-US" sz="2800" b="1" dirty="0" smtClean="0"/>
              <a:t>（一）足够的可随意支配收入</a:t>
            </a:r>
            <a:endParaRPr lang="en-US" altLang="zh-CN" sz="2800" b="1" dirty="0" smtClean="0"/>
          </a:p>
          <a:p>
            <a:r>
              <a:rPr lang="zh-CN" altLang="en-US" sz="2800" b="1" dirty="0" smtClean="0"/>
              <a:t>（二）足够的闲暇时间</a:t>
            </a:r>
            <a:endParaRPr lang="en-US" altLang="zh-CN" sz="2800" b="1" dirty="0" smtClean="0"/>
          </a:p>
          <a:p>
            <a:r>
              <a:rPr lang="zh-CN" altLang="en-US" sz="2800" b="1" dirty="0" smtClean="0"/>
              <a:t>每日闲暇、周末闲暇、公共假日、带薪假期</a:t>
            </a:r>
            <a:endParaRPr lang="en-US" altLang="zh-CN" sz="2800" b="1" dirty="0" smtClean="0"/>
          </a:p>
          <a:p>
            <a:endParaRPr lang="en-US" altLang="zh-CN" sz="2800" b="1" dirty="0" smtClean="0"/>
          </a:p>
          <a:p>
            <a:r>
              <a:rPr lang="zh-CN" altLang="en-US" sz="2800" b="1" dirty="0" smtClean="0"/>
              <a:t>古代的法定节假日</a:t>
            </a:r>
            <a:endParaRPr lang="en-US" altLang="zh-CN" sz="2800" b="1"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85000" lnSpcReduction="10000"/>
          </a:bodyPr>
          <a:lstStyle/>
          <a:p>
            <a:r>
              <a:rPr lang="zh-CN" altLang="en-US" b="1" dirty="0" smtClean="0"/>
              <a:t>（二）旅游线路具体的设计程序：</a:t>
            </a:r>
            <a:endParaRPr lang="en-US" altLang="zh-CN" b="1" dirty="0" smtClean="0"/>
          </a:p>
          <a:p>
            <a:pPr marL="457200" indent="-457200">
              <a:lnSpc>
                <a:spcPct val="90000"/>
              </a:lnSpc>
              <a:buFontTx/>
              <a:buNone/>
            </a:pPr>
            <a:r>
              <a:rPr lang="en-US" altLang="zh-CN" b="1" dirty="0" smtClean="0"/>
              <a:t>1</a:t>
            </a:r>
            <a:r>
              <a:rPr lang="zh-CN" altLang="en-US" b="1" dirty="0" smtClean="0"/>
              <a:t>、确定线路名称。名称是线路性质、大致内容和设计思路等内容的高度概括。线路名称应简短（</a:t>
            </a:r>
            <a:r>
              <a:rPr lang="en-US" altLang="zh-CN" b="1" dirty="0" smtClean="0"/>
              <a:t>4~10</a:t>
            </a:r>
            <a:r>
              <a:rPr lang="zh-CN" altLang="en-US" b="1" dirty="0" smtClean="0"/>
              <a:t>字）、突出主题和富有吸引力。</a:t>
            </a:r>
            <a:r>
              <a:rPr lang="zh-CN" altLang="en-US" sz="2800" b="1" dirty="0" smtClean="0"/>
              <a:t>如：</a:t>
            </a:r>
            <a:r>
              <a:rPr lang="zh-CN" altLang="en-US" sz="2800" b="1" dirty="0" smtClean="0">
                <a:latin typeface="Tahoma"/>
              </a:rPr>
              <a:t>“</a:t>
            </a:r>
            <a:r>
              <a:rPr lang="zh-CN" altLang="en-US" sz="2800" b="1" dirty="0" smtClean="0"/>
              <a:t>烹饪王国游</a:t>
            </a:r>
            <a:r>
              <a:rPr lang="zh-CN" altLang="en-US" sz="2800" b="1" dirty="0" smtClean="0">
                <a:latin typeface="Tahoma"/>
              </a:rPr>
              <a:t>”</a:t>
            </a:r>
            <a:r>
              <a:rPr lang="zh-CN" altLang="en-US" sz="2800" b="1" dirty="0" smtClean="0"/>
              <a:t>名称面向美食家和爱好美食的旅游者尝遍中华名菜、欣赏烹饪技术，又可游览各地风光的旅游线路。“冰雪风光游”、“江南水乡游”</a:t>
            </a:r>
            <a:r>
              <a:rPr lang="en-US" altLang="zh-CN" sz="2800" b="1" dirty="0" smtClean="0"/>
              <a:t>……</a:t>
            </a:r>
            <a:endParaRPr lang="en-US" altLang="zh-CN" b="1" dirty="0" smtClean="0"/>
          </a:p>
          <a:p>
            <a:r>
              <a:rPr lang="en-US" altLang="zh-CN" b="1" dirty="0" smtClean="0"/>
              <a:t>2</a:t>
            </a:r>
            <a:r>
              <a:rPr lang="zh-CN" altLang="en-US" b="1" dirty="0" smtClean="0"/>
              <a:t>、安排旅游路线，将旅途中要经过的旅游城市或目的地以科学合理原则策划始点、终点及中间途径地的游览顺序。</a:t>
            </a:r>
            <a:endParaRPr lang="en-US" altLang="zh-CN" b="1" dirty="0" smtClean="0"/>
          </a:p>
          <a:p>
            <a:r>
              <a:rPr lang="en-US" altLang="zh-CN" b="1" dirty="0" smtClean="0"/>
              <a:t>3</a:t>
            </a:r>
            <a:r>
              <a:rPr lang="zh-CN" altLang="en-US" b="1" dirty="0" smtClean="0"/>
              <a:t>、列出活动日程，要劳逸结合、节奏感强、高潮迭起</a:t>
            </a:r>
            <a:endParaRPr lang="en-US" altLang="zh-CN" b="1" dirty="0" smtClean="0"/>
          </a:p>
          <a:p>
            <a:r>
              <a:rPr lang="en-US" altLang="zh-CN" b="1" dirty="0" smtClean="0"/>
              <a:t>4</a:t>
            </a:r>
            <a:r>
              <a:rPr lang="zh-CN" altLang="en-US" b="1" dirty="0" smtClean="0"/>
              <a:t>、选择合适的交通方式</a:t>
            </a:r>
            <a:endParaRPr lang="en-US" altLang="zh-CN" b="1" dirty="0" smtClean="0"/>
          </a:p>
          <a:p>
            <a:r>
              <a:rPr lang="en-US" altLang="zh-CN" b="1" dirty="0" smtClean="0"/>
              <a:t>5</a:t>
            </a:r>
            <a:r>
              <a:rPr lang="zh-CN" altLang="en-US" b="1" dirty="0" smtClean="0"/>
              <a:t>、安排住宿餐饮</a:t>
            </a:r>
            <a:endParaRPr lang="en-US" altLang="zh-CN" b="1" dirty="0" smtClean="0"/>
          </a:p>
          <a:p>
            <a:r>
              <a:rPr lang="en-US" altLang="zh-CN" b="1" dirty="0" smtClean="0"/>
              <a:t>6</a:t>
            </a:r>
            <a:r>
              <a:rPr lang="zh-CN" altLang="en-US" b="1" dirty="0" smtClean="0"/>
              <a:t>、策划娱乐项目，</a:t>
            </a:r>
            <a:r>
              <a:rPr lang="zh-CN" altLang="en-US" b="1" dirty="0" smtClean="0"/>
              <a:t>雅俗共赏、健康</a:t>
            </a:r>
            <a:r>
              <a:rPr lang="zh-CN" altLang="en-US" b="1" dirty="0" smtClean="0"/>
              <a:t>文明</a:t>
            </a:r>
            <a:endParaRPr lang="en-US" altLang="zh-CN" b="1"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t>大学生旅游市场调查及旅游产品设计研究</a:t>
            </a:r>
            <a:r>
              <a:rPr lang="en-US" altLang="zh-CN" b="1" dirty="0" smtClean="0"/>
              <a:t>——</a:t>
            </a:r>
            <a:r>
              <a:rPr lang="zh-CN" altLang="en-US" b="1" dirty="0" smtClean="0"/>
              <a:t>以无锡藕塘职教园区为例</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304800" y="1285860"/>
            <a:ext cx="8686800" cy="4794265"/>
          </a:xfrm>
        </p:spPr>
        <p:txBody>
          <a:bodyPr>
            <a:normAutofit fontScale="92500" lnSpcReduction="20000"/>
          </a:bodyPr>
          <a:lstStyle/>
          <a:p>
            <a:r>
              <a:rPr lang="zh-CN" altLang="en-US" b="1" dirty="0" smtClean="0"/>
              <a:t>作者单位：无锡</a:t>
            </a:r>
            <a:r>
              <a:rPr lang="zh-CN" altLang="en-US" b="1" dirty="0" smtClean="0"/>
              <a:t>商业职业技术学院旅游管理学院</a:t>
            </a:r>
            <a:endParaRPr lang="en-US" altLang="zh-CN" b="1" dirty="0" smtClean="0"/>
          </a:p>
          <a:p>
            <a:r>
              <a:rPr lang="zh-CN" altLang="en-US" b="1" dirty="0" smtClean="0"/>
              <a:t>一、引言</a:t>
            </a:r>
            <a:endParaRPr lang="en-US" altLang="zh-CN" b="1" dirty="0" smtClean="0"/>
          </a:p>
          <a:p>
            <a:r>
              <a:rPr lang="zh-CN" altLang="en-US" b="1" dirty="0" smtClean="0"/>
              <a:t>大学生</a:t>
            </a:r>
            <a:r>
              <a:rPr lang="zh-CN" altLang="en-US" b="1" dirty="0" smtClean="0"/>
              <a:t>作为较高学历者群体，其思想活跃，知识文化素养较高，易接受新事物，有探索精神和追梦遐想，旅游动机十分强烈，可自由支配时间较多，大学生日趋成为旅游市场中非常重要的一个组成部分。旅游已是大学生最为喜爱的休闲方式之一。根据国家统计局调查，</a:t>
            </a:r>
            <a:r>
              <a:rPr lang="en-US" altLang="zh-CN" b="1" dirty="0" smtClean="0"/>
              <a:t>2014</a:t>
            </a:r>
            <a:r>
              <a:rPr lang="zh-CN" altLang="en-US" b="1" dirty="0" smtClean="0"/>
              <a:t>年全国在校生人数已超过</a:t>
            </a:r>
            <a:r>
              <a:rPr lang="en-US" altLang="zh-CN" b="1" dirty="0" smtClean="0"/>
              <a:t>2468</a:t>
            </a:r>
            <a:r>
              <a:rPr lang="zh-CN" altLang="en-US" b="1" dirty="0" smtClean="0"/>
              <a:t>万人，中国大学生旅游市场巨大。但由于现有旅游产品设计较少针对大学生团体，针对性不强，对大学生没有足够的吸引力。</a:t>
            </a:r>
            <a:endParaRPr lang="zh-CN" altLang="en-US"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b="1" dirty="0" smtClean="0"/>
              <a:t>二、藕塘职教园区大学生旅游市场调查</a:t>
            </a:r>
            <a:r>
              <a:rPr lang="zh-CN" altLang="en-US" b="1" dirty="0" smtClean="0"/>
              <a:t>分析</a:t>
            </a:r>
            <a:endParaRPr lang="en-US" altLang="zh-CN" b="1" dirty="0" smtClean="0"/>
          </a:p>
          <a:p>
            <a:r>
              <a:rPr lang="zh-CN" altLang="en-US" b="1" dirty="0" smtClean="0"/>
              <a:t>（一）藕塘职教园区概况和调研样本发放</a:t>
            </a:r>
            <a:endParaRPr lang="en-US" altLang="zh-CN" b="1" dirty="0" smtClean="0"/>
          </a:p>
          <a:p>
            <a:r>
              <a:rPr lang="zh-CN" altLang="en-US" b="1" dirty="0" smtClean="0"/>
              <a:t>无锡</a:t>
            </a:r>
            <a:r>
              <a:rPr lang="zh-CN" altLang="en-US" b="1" dirty="0" smtClean="0"/>
              <a:t>藕塘职教园区位于无锡市惠山区东南部，是无锡市重点打造的集职业教育、科学研究、实验实训、文化、旅游、生态、居住、商业为一体的综合性职教</a:t>
            </a:r>
            <a:r>
              <a:rPr lang="zh-CN" altLang="en-US" b="1" dirty="0" smtClean="0"/>
              <a:t>园，有高职、中职院校</a:t>
            </a:r>
            <a:r>
              <a:rPr lang="en-US" altLang="zh-CN" b="1" dirty="0" smtClean="0"/>
              <a:t>8</a:t>
            </a:r>
            <a:r>
              <a:rPr lang="zh-CN" altLang="en-US" b="1" dirty="0" smtClean="0"/>
              <a:t>所，在</a:t>
            </a:r>
            <a:r>
              <a:rPr lang="zh-CN" altLang="en-US" b="1" dirty="0" smtClean="0"/>
              <a:t>校学生数</a:t>
            </a:r>
            <a:r>
              <a:rPr lang="en-US" altLang="zh-CN" b="1" dirty="0" smtClean="0"/>
              <a:t>7</a:t>
            </a:r>
            <a:r>
              <a:rPr lang="zh-CN" altLang="en-US" b="1" dirty="0" smtClean="0"/>
              <a:t>万多人。</a:t>
            </a:r>
          </a:p>
          <a:p>
            <a:r>
              <a:rPr lang="en-US" altLang="zh-CN" b="1" dirty="0" smtClean="0"/>
              <a:t>2015</a:t>
            </a:r>
            <a:r>
              <a:rPr lang="zh-CN" altLang="en-US" b="1" dirty="0" smtClean="0"/>
              <a:t>年</a:t>
            </a:r>
            <a:r>
              <a:rPr lang="en-US" altLang="zh-CN" b="1" dirty="0" smtClean="0"/>
              <a:t>3</a:t>
            </a:r>
            <a:r>
              <a:rPr lang="zh-CN" altLang="en-US" b="1" dirty="0" smtClean="0"/>
              <a:t>月，对无锡商业职业技术学院、无锡江南影视学院、江苏信息职业技术学院等高校学生随机抽样，发放问卷</a:t>
            </a:r>
            <a:r>
              <a:rPr lang="en-US" altLang="zh-CN" b="1" dirty="0" smtClean="0"/>
              <a:t>300</a:t>
            </a:r>
            <a:r>
              <a:rPr lang="zh-CN" altLang="en-US" b="1" dirty="0" smtClean="0"/>
              <a:t>份，回收</a:t>
            </a:r>
            <a:r>
              <a:rPr lang="en-US" altLang="zh-CN" b="1" dirty="0" smtClean="0"/>
              <a:t>296</a:t>
            </a:r>
            <a:r>
              <a:rPr lang="zh-CN" altLang="en-US" b="1" dirty="0" smtClean="0"/>
              <a:t>份，其中有效问卷共</a:t>
            </a:r>
            <a:r>
              <a:rPr lang="en-US" altLang="zh-CN" b="1" dirty="0" smtClean="0"/>
              <a:t>287</a:t>
            </a:r>
            <a:r>
              <a:rPr lang="zh-CN" altLang="en-US" b="1" dirty="0" smtClean="0"/>
              <a:t>份，有效率</a:t>
            </a:r>
            <a:r>
              <a:rPr lang="en-US" altLang="zh-CN" b="1" dirty="0" smtClean="0"/>
              <a:t>95.67%</a:t>
            </a:r>
            <a:r>
              <a:rPr lang="zh-CN" altLang="en-US" b="1" dirty="0" smtClean="0"/>
              <a:t>。</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b="1" dirty="0" smtClean="0"/>
              <a:t>（二）</a:t>
            </a:r>
            <a:r>
              <a:rPr lang="zh-CN" altLang="en-US" b="1" dirty="0" smtClean="0"/>
              <a:t>藕塘职教</a:t>
            </a:r>
            <a:r>
              <a:rPr lang="zh-CN" altLang="en-US" b="1" dirty="0" smtClean="0"/>
              <a:t>园区大学生旅游市场调查分析</a:t>
            </a:r>
            <a:endParaRPr lang="en-US" altLang="zh-CN" b="1" dirty="0" smtClean="0"/>
          </a:p>
          <a:p>
            <a:r>
              <a:rPr lang="en-US" altLang="zh-CN" b="1" dirty="0" smtClean="0"/>
              <a:t>1.</a:t>
            </a:r>
            <a:r>
              <a:rPr lang="zh-CN" altLang="en-US" b="1" dirty="0" smtClean="0"/>
              <a:t>大学生旅游基本特征分析。本次问卷调查男女比例为</a:t>
            </a:r>
            <a:r>
              <a:rPr lang="en-US" altLang="zh-CN" b="1" dirty="0" smtClean="0"/>
              <a:t>42%</a:t>
            </a:r>
            <a:r>
              <a:rPr lang="zh-CN" altLang="en-US" b="1" dirty="0" smtClean="0"/>
              <a:t>和</a:t>
            </a:r>
            <a:r>
              <a:rPr lang="en-US" altLang="zh-CN" b="1" dirty="0" smtClean="0"/>
              <a:t>58</a:t>
            </a:r>
            <a:r>
              <a:rPr lang="en-US" altLang="zh-CN" b="1" dirty="0" smtClean="0"/>
              <a:t>%</a:t>
            </a:r>
            <a:r>
              <a:rPr lang="zh-CN" altLang="en-US" b="1" dirty="0" smtClean="0"/>
              <a:t>；</a:t>
            </a:r>
            <a:r>
              <a:rPr lang="zh-CN" altLang="en-US" b="1" dirty="0" smtClean="0"/>
              <a:t>大一、大二、大三学生分别占总人数的</a:t>
            </a:r>
            <a:r>
              <a:rPr lang="en-US" altLang="zh-CN" b="1" dirty="0" smtClean="0"/>
              <a:t>19%</a:t>
            </a:r>
            <a:r>
              <a:rPr lang="zh-CN" altLang="en-US" b="1" dirty="0" smtClean="0"/>
              <a:t>、</a:t>
            </a:r>
            <a:r>
              <a:rPr lang="en-US" altLang="zh-CN" b="1" dirty="0" smtClean="0"/>
              <a:t>30%</a:t>
            </a:r>
            <a:r>
              <a:rPr lang="zh-CN" altLang="en-US" b="1" dirty="0" smtClean="0"/>
              <a:t>、</a:t>
            </a:r>
            <a:r>
              <a:rPr lang="en-US" altLang="zh-CN" b="1" dirty="0" smtClean="0"/>
              <a:t>51</a:t>
            </a:r>
            <a:r>
              <a:rPr lang="en-US" altLang="zh-CN" b="1" dirty="0" smtClean="0"/>
              <a:t>%</a:t>
            </a:r>
            <a:r>
              <a:rPr lang="zh-CN" altLang="en-US" b="1" dirty="0" smtClean="0"/>
              <a:t>；</a:t>
            </a:r>
            <a:r>
              <a:rPr lang="zh-CN" altLang="en-US" b="1" dirty="0" smtClean="0"/>
              <a:t>独生子女比重为</a:t>
            </a:r>
            <a:r>
              <a:rPr lang="en-US" altLang="zh-CN" b="1" dirty="0" smtClean="0"/>
              <a:t>41%</a:t>
            </a:r>
            <a:r>
              <a:rPr lang="zh-CN" altLang="en-US" b="1" dirty="0" smtClean="0"/>
              <a:t>，来自城市的比重</a:t>
            </a:r>
            <a:r>
              <a:rPr lang="en-US" altLang="zh-CN" b="1" dirty="0" smtClean="0"/>
              <a:t>45%</a:t>
            </a:r>
            <a:r>
              <a:rPr lang="zh-CN" altLang="en-US" b="1" dirty="0" smtClean="0"/>
              <a:t>、农村</a:t>
            </a:r>
            <a:r>
              <a:rPr lang="en-US" altLang="zh-CN" b="1" dirty="0" smtClean="0"/>
              <a:t>55%</a:t>
            </a:r>
            <a:r>
              <a:rPr lang="zh-CN" altLang="en-US" b="1" dirty="0" smtClean="0"/>
              <a:t>。大学生们每月生活费的多少也直接取决于他们是否能够出游，通过调查，</a:t>
            </a:r>
            <a:r>
              <a:rPr lang="en-US" altLang="zh-CN" b="1" dirty="0" smtClean="0"/>
              <a:t>53%</a:t>
            </a:r>
            <a:r>
              <a:rPr lang="zh-CN" altLang="en-US" b="1" dirty="0" smtClean="0"/>
              <a:t>的大学生生活费在</a:t>
            </a:r>
            <a:r>
              <a:rPr lang="en-US" altLang="zh-CN" b="1" dirty="0" smtClean="0"/>
              <a:t>500</a:t>
            </a:r>
            <a:r>
              <a:rPr lang="zh-CN" altLang="en-US" b="1" dirty="0" smtClean="0"/>
              <a:t>到</a:t>
            </a:r>
            <a:r>
              <a:rPr lang="en-US" altLang="zh-CN" b="1" dirty="0" smtClean="0"/>
              <a:t>1000</a:t>
            </a:r>
            <a:r>
              <a:rPr lang="zh-CN" altLang="en-US" b="1" dirty="0" smtClean="0"/>
              <a:t>元之间，</a:t>
            </a:r>
            <a:r>
              <a:rPr lang="en-US" altLang="zh-CN" b="1" dirty="0" smtClean="0"/>
              <a:t>44%</a:t>
            </a:r>
            <a:r>
              <a:rPr lang="zh-CN" altLang="en-US" b="1" dirty="0" smtClean="0"/>
              <a:t>的生活费在</a:t>
            </a:r>
            <a:r>
              <a:rPr lang="en-US" altLang="zh-CN" b="1" dirty="0" smtClean="0"/>
              <a:t>1000</a:t>
            </a:r>
            <a:r>
              <a:rPr lang="zh-CN" altLang="en-US" b="1" dirty="0" smtClean="0"/>
              <a:t>到</a:t>
            </a:r>
            <a:r>
              <a:rPr lang="en-US" altLang="zh-CN" b="1" dirty="0" smtClean="0"/>
              <a:t>2000</a:t>
            </a:r>
            <a:r>
              <a:rPr lang="zh-CN" altLang="en-US" b="1" dirty="0" smtClean="0"/>
              <a:t>元之间，月生活费在</a:t>
            </a:r>
            <a:r>
              <a:rPr lang="en-US" altLang="zh-CN" b="1" dirty="0" smtClean="0"/>
              <a:t>2000</a:t>
            </a:r>
            <a:r>
              <a:rPr lang="zh-CN" altLang="en-US" b="1" dirty="0" smtClean="0"/>
              <a:t>元以上的则占整体的</a:t>
            </a:r>
            <a:r>
              <a:rPr lang="en-US" altLang="zh-CN" b="1" dirty="0" smtClean="0"/>
              <a:t>3</a:t>
            </a:r>
            <a:r>
              <a:rPr lang="en-US" altLang="zh-CN" b="1" dirty="0" smtClean="0"/>
              <a:t>%</a:t>
            </a:r>
            <a:r>
              <a:rPr lang="zh-CN" altLang="en-US" b="1" dirty="0" smtClean="0"/>
              <a:t>。</a:t>
            </a:r>
            <a:endParaRPr lang="zh-CN" altLang="en-US"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357166"/>
            <a:ext cx="8686800" cy="5722959"/>
          </a:xfrm>
        </p:spPr>
        <p:txBody>
          <a:bodyPr>
            <a:noAutofit/>
          </a:bodyPr>
          <a:lstStyle/>
          <a:p>
            <a:r>
              <a:rPr lang="en-US" altLang="zh-CN" sz="2500" b="1" dirty="0" smtClean="0"/>
              <a:t>2.</a:t>
            </a:r>
            <a:r>
              <a:rPr lang="zh-CN" altLang="en-US" sz="2500" b="1" dirty="0" smtClean="0"/>
              <a:t>大学生旅游目的调查结果分析。</a:t>
            </a:r>
          </a:p>
          <a:p>
            <a:r>
              <a:rPr lang="zh-CN" altLang="en-US" sz="2350" b="1" dirty="0" smtClean="0"/>
              <a:t>（</a:t>
            </a:r>
            <a:r>
              <a:rPr lang="en-US" altLang="zh-CN" sz="2350" b="1" dirty="0" smtClean="0"/>
              <a:t>1</a:t>
            </a:r>
            <a:r>
              <a:rPr lang="zh-CN" altLang="en-US" sz="2350" b="1" dirty="0" smtClean="0"/>
              <a:t>）大学生旅游的态度分析调查显示，约</a:t>
            </a:r>
            <a:r>
              <a:rPr lang="en-US" altLang="zh-CN" sz="2350" b="1" dirty="0" smtClean="0"/>
              <a:t>71%</a:t>
            </a:r>
            <a:r>
              <a:rPr lang="zh-CN" altLang="en-US" sz="2350" b="1" dirty="0" smtClean="0"/>
              <a:t>的大学生提倡在课余或者休闲的时间去旅游，只有约</a:t>
            </a:r>
            <a:r>
              <a:rPr lang="en-US" altLang="zh-CN" sz="2350" b="1" dirty="0" smtClean="0"/>
              <a:t>11%</a:t>
            </a:r>
            <a:r>
              <a:rPr lang="zh-CN" altLang="en-US" sz="2350" b="1" dirty="0" smtClean="0"/>
              <a:t>的大学生不提倡旅游，这也说明，大学生旅游市场或者说潜在市场非常巨大。</a:t>
            </a:r>
            <a:r>
              <a:rPr lang="en-US" altLang="zh-CN" sz="2350" b="1" dirty="0" smtClean="0"/>
              <a:t>45%</a:t>
            </a:r>
            <a:r>
              <a:rPr lang="zh-CN" altLang="en-US" sz="2350" b="1" dirty="0" smtClean="0"/>
              <a:t>的大学生会依据自身基本生活费支出的多少来安排自己是否可以</a:t>
            </a:r>
            <a:r>
              <a:rPr lang="zh-CN" altLang="en-US" sz="2350" b="1" dirty="0" smtClean="0"/>
              <a:t>出游。</a:t>
            </a:r>
            <a:r>
              <a:rPr lang="zh-CN" altLang="en-US" sz="2350" b="1" dirty="0" smtClean="0"/>
              <a:t>因此，是否有充裕的资金是决定大学生出游的一个重要因素。</a:t>
            </a:r>
          </a:p>
          <a:p>
            <a:r>
              <a:rPr lang="zh-CN" altLang="en-US" sz="2350" b="1" dirty="0" smtClean="0"/>
              <a:t>（</a:t>
            </a:r>
            <a:r>
              <a:rPr lang="en-US" altLang="zh-CN" sz="2350" b="1" dirty="0" smtClean="0"/>
              <a:t>2</a:t>
            </a:r>
            <a:r>
              <a:rPr lang="zh-CN" altLang="en-US" sz="2350" b="1" dirty="0" smtClean="0"/>
              <a:t>）大学生旅游的目的。在旅游目的上，大学生们对旅游的偏好也各不相同。调查</a:t>
            </a:r>
            <a:r>
              <a:rPr lang="zh-CN" altLang="en-US" sz="2350" b="1" dirty="0" smtClean="0"/>
              <a:t>显示旅游</a:t>
            </a:r>
            <a:r>
              <a:rPr lang="zh-CN" altLang="en-US" sz="2350" b="1" dirty="0" smtClean="0"/>
              <a:t>目的方面，欣赏风景，增长知识占</a:t>
            </a:r>
            <a:r>
              <a:rPr lang="en-US" altLang="zh-CN" sz="2350" b="1" dirty="0" smtClean="0"/>
              <a:t>63%</a:t>
            </a:r>
            <a:r>
              <a:rPr lang="zh-CN" altLang="en-US" sz="2350" b="1" dirty="0" smtClean="0"/>
              <a:t>；放松心情，缓解压力占</a:t>
            </a:r>
            <a:r>
              <a:rPr lang="en-US" altLang="zh-CN" sz="2350" b="1" dirty="0" smtClean="0"/>
              <a:t>62</a:t>
            </a:r>
            <a:r>
              <a:rPr lang="en-US" altLang="zh-CN" sz="2350" b="1" dirty="0" smtClean="0"/>
              <a:t>%</a:t>
            </a:r>
            <a:r>
              <a:rPr lang="zh-CN" altLang="en-US" sz="2350" b="1" dirty="0" smtClean="0"/>
              <a:t>；锻炼身心占</a:t>
            </a:r>
            <a:r>
              <a:rPr lang="en-US" altLang="zh-CN" sz="2350" b="1" dirty="0" smtClean="0"/>
              <a:t>43%</a:t>
            </a:r>
            <a:r>
              <a:rPr lang="zh-CN" altLang="en-US" sz="2350" b="1" dirty="0" smtClean="0"/>
              <a:t>。</a:t>
            </a:r>
            <a:r>
              <a:rPr lang="zh-CN" altLang="en-US" sz="2350" b="1" dirty="0" smtClean="0"/>
              <a:t>但不同专业大学生对旅游目的的选择又表现出一定的差异，其中商务外语、旅游、艺术等偏文科专业的大学生对旅游的态度主要是欣赏风景、增长知识、缓解压力，当然，这些专业女大学生占有绝对的比例，因此，本调研结果也与此有一定的关系。另外，大学生们因为成长环境的不同，来自农村的大学生对目的选择，不偏重于消遣之类；来自城市的大学生，或者是独生子女的大学生，旅游目的更多表现在娱乐休闲上</a:t>
            </a:r>
            <a:r>
              <a:rPr lang="zh-CN" altLang="en-US" sz="2350" b="1" dirty="0" smtClean="0"/>
              <a:t>。</a:t>
            </a:r>
            <a:endParaRPr lang="zh-CN" altLang="en-US" sz="2350" b="1"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lstStyle/>
          <a:p>
            <a:r>
              <a:rPr lang="zh-CN" altLang="en-US" b="1" dirty="0" smtClean="0"/>
              <a:t>（</a:t>
            </a:r>
            <a:r>
              <a:rPr lang="en-US" altLang="zh-CN" b="1" dirty="0" smtClean="0"/>
              <a:t>3</a:t>
            </a:r>
            <a:r>
              <a:rPr lang="zh-CN" altLang="en-US" b="1" dirty="0" smtClean="0"/>
              <a:t>）大学生对景区类型的选择。大学生因自身性格和喜好的不同，导致他们对自己出游所选景区的类型也不同，调查</a:t>
            </a:r>
            <a:r>
              <a:rPr lang="zh-CN" altLang="en-US" b="1" dirty="0" smtClean="0"/>
              <a:t>显示</a:t>
            </a:r>
            <a:r>
              <a:rPr lang="en-US" altLang="zh-CN" b="1" dirty="0" smtClean="0"/>
              <a:t>49</a:t>
            </a:r>
            <a:r>
              <a:rPr lang="en-US" altLang="zh-CN" b="1" dirty="0" smtClean="0"/>
              <a:t>%</a:t>
            </a:r>
            <a:r>
              <a:rPr lang="zh-CN" altLang="en-US" b="1" dirty="0" smtClean="0"/>
              <a:t>的大学生喜欢去有名胜古迹的景区游览，</a:t>
            </a:r>
            <a:r>
              <a:rPr lang="en-US" altLang="zh-CN" b="1" dirty="0" smtClean="0"/>
              <a:t>44%</a:t>
            </a:r>
            <a:r>
              <a:rPr lang="zh-CN" altLang="en-US" b="1" dirty="0" smtClean="0"/>
              <a:t>的大学生选择去古镇</a:t>
            </a:r>
            <a:r>
              <a:rPr lang="zh-CN" altLang="en-US" b="1" dirty="0" smtClean="0"/>
              <a:t>，</a:t>
            </a:r>
            <a:r>
              <a:rPr lang="en-US" altLang="zh-CN" b="1" dirty="0" smtClean="0"/>
              <a:t>40%</a:t>
            </a:r>
            <a:r>
              <a:rPr lang="zh-CN" altLang="en-US" b="1" dirty="0" smtClean="0"/>
              <a:t>选择主题乐园、</a:t>
            </a:r>
            <a:r>
              <a:rPr lang="en-US" altLang="zh-CN" b="1" dirty="0" smtClean="0"/>
              <a:t>39%</a:t>
            </a:r>
            <a:r>
              <a:rPr lang="zh-CN" altLang="en-US" b="1" dirty="0" smtClean="0"/>
              <a:t>选择古典园林、</a:t>
            </a:r>
            <a:r>
              <a:rPr lang="en-US" altLang="zh-CN" b="1" dirty="0" smtClean="0"/>
              <a:t>34%</a:t>
            </a:r>
            <a:r>
              <a:rPr lang="zh-CN" altLang="en-US" b="1" dirty="0" smtClean="0"/>
              <a:t>选择名山大川。也</a:t>
            </a:r>
            <a:r>
              <a:rPr lang="zh-CN" altLang="en-US" b="1" dirty="0" smtClean="0"/>
              <a:t>有一小部分的大学生喜欢去繁华都市、海滨城市以及参与一些游乐活动</a:t>
            </a:r>
            <a:r>
              <a:rPr lang="zh-CN" altLang="en-US" b="1" dirty="0" smtClean="0"/>
              <a:t>。这可以</a:t>
            </a:r>
            <a:r>
              <a:rPr lang="zh-CN" altLang="en-US" b="1" dirty="0" smtClean="0"/>
              <a:t>看出，大学生更偏重于具有</a:t>
            </a:r>
            <a:r>
              <a:rPr lang="zh-CN" altLang="en-US" b="1" dirty="0" smtClean="0"/>
              <a:t>历史文化意义</a:t>
            </a:r>
            <a:r>
              <a:rPr lang="zh-CN" altLang="en-US" b="1" dirty="0" smtClean="0"/>
              <a:t>的</a:t>
            </a:r>
            <a:r>
              <a:rPr lang="zh-CN" altLang="en-US" b="1" dirty="0" smtClean="0"/>
              <a:t>景区。</a:t>
            </a:r>
            <a:endParaRPr lang="zh-CN" altLang="en-US"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357166"/>
            <a:ext cx="8686800" cy="5786478"/>
          </a:xfrm>
        </p:spPr>
        <p:txBody>
          <a:bodyPr>
            <a:noAutofit/>
          </a:bodyPr>
          <a:lstStyle/>
          <a:p>
            <a:r>
              <a:rPr lang="en-US" altLang="zh-CN" sz="2200" b="1" dirty="0" smtClean="0"/>
              <a:t>3.</a:t>
            </a:r>
            <a:r>
              <a:rPr lang="zh-CN" altLang="en-US" sz="2200" b="1" dirty="0" smtClean="0"/>
              <a:t>大学生出游特征调查结果分析</a:t>
            </a:r>
            <a:r>
              <a:rPr lang="zh-CN" altLang="en-US" sz="2200" b="1" dirty="0" smtClean="0"/>
              <a:t>。</a:t>
            </a:r>
            <a:endParaRPr lang="en-US" altLang="zh-CN" sz="2200" b="1" dirty="0" smtClean="0"/>
          </a:p>
          <a:p>
            <a:r>
              <a:rPr lang="zh-CN" altLang="en-US" sz="2200" b="1" dirty="0" smtClean="0"/>
              <a:t>（</a:t>
            </a:r>
            <a:r>
              <a:rPr lang="en-US" altLang="zh-CN" sz="2200" b="1" dirty="0" smtClean="0"/>
              <a:t>1</a:t>
            </a:r>
            <a:r>
              <a:rPr lang="zh-CN" altLang="en-US" sz="2200" b="1" dirty="0" smtClean="0"/>
              <a:t>）大学生获取旅游信息的渠道。调查</a:t>
            </a:r>
            <a:r>
              <a:rPr lang="zh-CN" altLang="en-US" sz="2200" b="1" dirty="0" smtClean="0"/>
              <a:t>显示，</a:t>
            </a:r>
            <a:r>
              <a:rPr lang="zh-CN" altLang="en-US" sz="2200" b="1" dirty="0" smtClean="0"/>
              <a:t>有</a:t>
            </a:r>
            <a:r>
              <a:rPr lang="en-US" altLang="zh-CN" sz="2200" b="1" dirty="0" smtClean="0"/>
              <a:t>85%</a:t>
            </a:r>
            <a:r>
              <a:rPr lang="zh-CN" altLang="en-US" sz="2200" b="1" dirty="0" smtClean="0"/>
              <a:t>的大学生都有过出游的计划或者想法，他们获取旅游信息的渠道主要是通过网络或朋友推荐。电子商务的崛起和“互联网</a:t>
            </a:r>
            <a:r>
              <a:rPr lang="en-US" altLang="zh-CN" sz="2200" b="1" dirty="0" smtClean="0"/>
              <a:t>+”</a:t>
            </a:r>
            <a:r>
              <a:rPr lang="zh-CN" altLang="en-US" sz="2200" b="1" dirty="0" smtClean="0"/>
              <a:t>时代的到来，使对新生事物具有敏锐嗅觉和接受能力的大学生们获取旅游信息更轻松快捷，通过网络获取信息的学生占</a:t>
            </a:r>
            <a:r>
              <a:rPr lang="en-US" altLang="zh-CN" sz="2200" b="1" dirty="0" smtClean="0"/>
              <a:t>65%</a:t>
            </a:r>
            <a:r>
              <a:rPr lang="zh-CN" altLang="en-US" sz="2200" b="1" dirty="0" smtClean="0"/>
              <a:t>，同时朋友推荐占到</a:t>
            </a:r>
            <a:r>
              <a:rPr lang="en-US" altLang="zh-CN" sz="2200" b="1" dirty="0" smtClean="0"/>
              <a:t>55%</a:t>
            </a:r>
            <a:r>
              <a:rPr lang="zh-CN" altLang="en-US" sz="2200" b="1" dirty="0" smtClean="0"/>
              <a:t>，也有一部分的同学通过书籍、报纸、杂志，周围的广告宣传获取信息。</a:t>
            </a:r>
          </a:p>
          <a:p>
            <a:r>
              <a:rPr lang="zh-CN" altLang="en-US" sz="2200" b="1" dirty="0" smtClean="0"/>
              <a:t>（</a:t>
            </a:r>
            <a:r>
              <a:rPr lang="en-US" altLang="zh-CN" sz="2200" b="1" dirty="0" smtClean="0"/>
              <a:t>2</a:t>
            </a:r>
            <a:r>
              <a:rPr lang="zh-CN" altLang="en-US" sz="2200" b="1" dirty="0" smtClean="0"/>
              <a:t>）大学生出游的方式。大学生的出游地选择在全国范围的占</a:t>
            </a:r>
            <a:r>
              <a:rPr lang="en-US" altLang="zh-CN" sz="2200" b="1" dirty="0" smtClean="0"/>
              <a:t>47%</a:t>
            </a:r>
            <a:r>
              <a:rPr lang="zh-CN" altLang="en-US" sz="2200" b="1" dirty="0" smtClean="0"/>
              <a:t>，市内周边及省内出游的各占</a:t>
            </a:r>
            <a:r>
              <a:rPr lang="en-US" altLang="zh-CN" sz="2200" b="1" dirty="0" smtClean="0"/>
              <a:t>34%</a:t>
            </a:r>
            <a:r>
              <a:rPr lang="zh-CN" altLang="en-US" sz="2200" b="1" dirty="0" smtClean="0"/>
              <a:t>、</a:t>
            </a:r>
            <a:r>
              <a:rPr lang="en-US" altLang="zh-CN" sz="2200" b="1" dirty="0" smtClean="0"/>
              <a:t>45%</a:t>
            </a:r>
            <a:r>
              <a:rPr lang="zh-CN" altLang="en-US" sz="2200" b="1" dirty="0" smtClean="0"/>
              <a:t>，剩下很少一部分的同学选择出国游，主要是因为大学生们的旅游费用有限。调查显示，大学生出游选择乘坐汽车和火车的比例高达</a:t>
            </a:r>
            <a:r>
              <a:rPr lang="en-US" altLang="zh-CN" sz="2200" b="1" dirty="0" smtClean="0"/>
              <a:t>55%</a:t>
            </a:r>
            <a:r>
              <a:rPr lang="zh-CN" altLang="en-US" sz="2200" b="1" dirty="0" smtClean="0"/>
              <a:t>以上，除了汽车火车较为便捷、舒适外，更重要的是票价适中，在大学生的消费能力以内；飞机速度最快，但价格高，选择飞机出游的比例占</a:t>
            </a:r>
            <a:r>
              <a:rPr lang="en-US" altLang="zh-CN" sz="2200" b="1" dirty="0" smtClean="0"/>
              <a:t>21%</a:t>
            </a:r>
            <a:r>
              <a:rPr lang="zh-CN" altLang="en-US" sz="2200" b="1" dirty="0" smtClean="0"/>
              <a:t>；而徒步与自行车出游主要集中在近距离的旅行。出游形式方面，</a:t>
            </a:r>
            <a:r>
              <a:rPr lang="en-US" altLang="zh-CN" sz="2200" b="1" dirty="0" smtClean="0"/>
              <a:t>73%</a:t>
            </a:r>
            <a:r>
              <a:rPr lang="zh-CN" altLang="en-US" sz="2200" b="1" dirty="0" smtClean="0"/>
              <a:t>的大学生选择不报团，与朋友一起旅游，这表明大学生出游希望自己的时间能够自由，不受约束；但也有</a:t>
            </a:r>
            <a:r>
              <a:rPr lang="en-US" altLang="zh-CN" sz="2200" b="1" dirty="0" smtClean="0"/>
              <a:t>20%</a:t>
            </a:r>
            <a:r>
              <a:rPr lang="zh-CN" altLang="en-US" sz="2200" b="1" dirty="0" smtClean="0"/>
              <a:t>的大学生选择跟团出游。对于大学生会同谁出游这个问题，有</a:t>
            </a:r>
            <a:r>
              <a:rPr lang="en-US" altLang="zh-CN" sz="2200" b="1" dirty="0" smtClean="0"/>
              <a:t>56%</a:t>
            </a:r>
            <a:r>
              <a:rPr lang="zh-CN" altLang="en-US" sz="2200" b="1" dirty="0" smtClean="0"/>
              <a:t>的大学生选择与朋友一起出游，</a:t>
            </a:r>
            <a:r>
              <a:rPr lang="en-US" altLang="zh-CN" sz="2200" b="1" dirty="0" smtClean="0"/>
              <a:t>41%</a:t>
            </a:r>
            <a:r>
              <a:rPr lang="zh-CN" altLang="en-US" sz="2200" b="1" dirty="0" smtClean="0"/>
              <a:t>与家人</a:t>
            </a:r>
            <a:r>
              <a:rPr lang="zh-CN" altLang="en-US" sz="2200" b="1" dirty="0" smtClean="0"/>
              <a:t>一起</a:t>
            </a:r>
            <a:r>
              <a:rPr lang="zh-CN" altLang="en-US" sz="2200" b="1" dirty="0" smtClean="0"/>
              <a:t>。</a:t>
            </a:r>
            <a:endParaRPr lang="en-US" altLang="zh-CN" sz="2200" b="1" dirty="0" smtClean="0"/>
          </a:p>
          <a:p>
            <a:endParaRPr lang="zh-CN" altLang="en-US" sz="2200"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70000" lnSpcReduction="20000"/>
          </a:bodyPr>
          <a:lstStyle/>
          <a:p>
            <a:r>
              <a:rPr lang="zh-CN" altLang="en-US" sz="3400" b="1" dirty="0" smtClean="0"/>
              <a:t>（</a:t>
            </a:r>
            <a:r>
              <a:rPr lang="en-US" altLang="zh-CN" sz="3400" b="1" dirty="0" smtClean="0"/>
              <a:t>3</a:t>
            </a:r>
            <a:r>
              <a:rPr lang="zh-CN" altLang="en-US" sz="3400" b="1" dirty="0" smtClean="0"/>
              <a:t>）大学生旅游的时间。出游时间选择方面，</a:t>
            </a:r>
            <a:r>
              <a:rPr lang="en-US" altLang="zh-CN" sz="3400" b="1" dirty="0" smtClean="0"/>
              <a:t>47%</a:t>
            </a:r>
            <a:r>
              <a:rPr lang="zh-CN" altLang="en-US" sz="3400" b="1" dirty="0" smtClean="0"/>
              <a:t>的大学生选择在周末出游，</a:t>
            </a:r>
            <a:r>
              <a:rPr lang="en-US" altLang="zh-CN" sz="3400" b="1" dirty="0" smtClean="0"/>
              <a:t>43%</a:t>
            </a:r>
            <a:r>
              <a:rPr lang="zh-CN" altLang="en-US" sz="3400" b="1" dirty="0" smtClean="0"/>
              <a:t>的寒暑假出游，法定假日占</a:t>
            </a:r>
            <a:r>
              <a:rPr lang="en-US" altLang="zh-CN" sz="3400" b="1" dirty="0" smtClean="0"/>
              <a:t>36</a:t>
            </a:r>
            <a:r>
              <a:rPr lang="en-US" altLang="zh-CN" sz="3400" b="1" dirty="0" smtClean="0"/>
              <a:t>%</a:t>
            </a:r>
            <a:r>
              <a:rPr lang="zh-CN" altLang="en-US" sz="3400" b="1" dirty="0" smtClean="0"/>
              <a:t>。</a:t>
            </a:r>
            <a:r>
              <a:rPr lang="zh-CN" altLang="en-US" sz="3400" b="1" dirty="0" smtClean="0"/>
              <a:t>在出游天数上，更多的大学生偏重于一两天的短途旅行，占</a:t>
            </a:r>
            <a:r>
              <a:rPr lang="en-US" altLang="zh-CN" sz="3400" b="1" dirty="0" smtClean="0"/>
              <a:t>36%</a:t>
            </a:r>
            <a:r>
              <a:rPr lang="zh-CN" altLang="en-US" sz="3400" b="1" dirty="0" smtClean="0"/>
              <a:t>；</a:t>
            </a:r>
            <a:r>
              <a:rPr lang="en-US" altLang="zh-CN" sz="3400" b="1" dirty="0" smtClean="0"/>
              <a:t>32%</a:t>
            </a:r>
            <a:r>
              <a:rPr lang="zh-CN" altLang="en-US" sz="3400" b="1" dirty="0" smtClean="0"/>
              <a:t>的大学生选择三四天的旅行</a:t>
            </a:r>
            <a:r>
              <a:rPr lang="zh-CN" altLang="en-US" sz="3400" b="1" dirty="0" smtClean="0"/>
              <a:t>时间。周末</a:t>
            </a:r>
            <a:r>
              <a:rPr lang="zh-CN" altLang="en-US" sz="3400" b="1" dirty="0" smtClean="0"/>
              <a:t>的微旅游是学生出游的主要时间</a:t>
            </a:r>
            <a:r>
              <a:rPr lang="zh-CN" altLang="en-US" sz="3400" b="1" dirty="0" smtClean="0"/>
              <a:t>。</a:t>
            </a:r>
            <a:endParaRPr lang="en-US" altLang="zh-CN" sz="3400" b="1" dirty="0" smtClean="0"/>
          </a:p>
          <a:p>
            <a:r>
              <a:rPr lang="zh-CN" altLang="en-US" sz="3400" b="1" dirty="0" smtClean="0"/>
              <a:t>（</a:t>
            </a:r>
            <a:r>
              <a:rPr lang="en-US" altLang="zh-CN" sz="3400" b="1" dirty="0" smtClean="0"/>
              <a:t>4</a:t>
            </a:r>
            <a:r>
              <a:rPr lang="zh-CN" altLang="en-US" sz="3400" b="1" dirty="0" smtClean="0"/>
              <a:t>）大学生旅游花费的来源。调查显示，大学生旅游费用来源不一，约</a:t>
            </a:r>
            <a:r>
              <a:rPr lang="en-US" altLang="zh-CN" sz="3400" b="1" dirty="0" smtClean="0"/>
              <a:t>59%</a:t>
            </a:r>
            <a:r>
              <a:rPr lang="zh-CN" altLang="en-US" sz="3400" b="1" dirty="0" smtClean="0"/>
              <a:t>的大学生旅游费用是由家庭支持；有一些学生是通过节俭、周末或寒暑假兼职获取旅游费用，分别占</a:t>
            </a:r>
            <a:r>
              <a:rPr lang="en-US" altLang="zh-CN" sz="3400" b="1" dirty="0" smtClean="0"/>
              <a:t>46%</a:t>
            </a:r>
            <a:r>
              <a:rPr lang="zh-CN" altLang="en-US" sz="3400" b="1" dirty="0" smtClean="0"/>
              <a:t>和</a:t>
            </a:r>
            <a:r>
              <a:rPr lang="en-US" altLang="zh-CN" sz="3400" b="1" dirty="0" smtClean="0"/>
              <a:t>35%</a:t>
            </a:r>
            <a:r>
              <a:rPr lang="zh-CN" altLang="en-US" sz="3400" b="1" dirty="0" smtClean="0"/>
              <a:t>；各类奖学金也是大学生旅游费用的来源</a:t>
            </a:r>
            <a:r>
              <a:rPr lang="zh-CN" altLang="en-US" sz="3400" b="1" dirty="0" smtClean="0"/>
              <a:t>之一。</a:t>
            </a:r>
            <a:endParaRPr lang="zh-CN" altLang="en-US" sz="3400" b="1" dirty="0" smtClean="0"/>
          </a:p>
          <a:p>
            <a:r>
              <a:rPr lang="zh-CN" altLang="en-US" sz="3400" b="1" dirty="0" smtClean="0"/>
              <a:t>（</a:t>
            </a:r>
            <a:r>
              <a:rPr lang="en-US" altLang="zh-CN" sz="3400" b="1" dirty="0" smtClean="0"/>
              <a:t>5</a:t>
            </a:r>
            <a:r>
              <a:rPr lang="zh-CN" altLang="en-US" sz="3400" b="1" dirty="0" smtClean="0"/>
              <a:t>）大学生旅游消费行为分析。调查显示，大学生理想的旅游花费是</a:t>
            </a:r>
            <a:r>
              <a:rPr lang="en-US" altLang="zh-CN" sz="3400" b="1" dirty="0" smtClean="0"/>
              <a:t>200</a:t>
            </a:r>
            <a:r>
              <a:rPr lang="zh-CN" altLang="en-US" sz="3400" b="1" dirty="0" smtClean="0"/>
              <a:t>～</a:t>
            </a:r>
            <a:r>
              <a:rPr lang="en-US" altLang="zh-CN" sz="3400" b="1" dirty="0" smtClean="0"/>
              <a:t>500</a:t>
            </a:r>
            <a:r>
              <a:rPr lang="zh-CN" altLang="en-US" sz="3400" b="1" dirty="0" smtClean="0"/>
              <a:t>元之间，其次是</a:t>
            </a:r>
            <a:r>
              <a:rPr lang="en-US" altLang="zh-CN" sz="3400" b="1" dirty="0" smtClean="0"/>
              <a:t>800</a:t>
            </a:r>
            <a:r>
              <a:rPr lang="zh-CN" altLang="en-US" sz="3400" b="1" dirty="0" smtClean="0"/>
              <a:t>～</a:t>
            </a:r>
            <a:r>
              <a:rPr lang="en-US" altLang="zh-CN" sz="3400" b="1" dirty="0" smtClean="0"/>
              <a:t>1000</a:t>
            </a:r>
            <a:r>
              <a:rPr lang="zh-CN" altLang="en-US" sz="3400" b="1" dirty="0" smtClean="0"/>
              <a:t>元之间。在各项旅游花费中，住宿所占比例最大（</a:t>
            </a:r>
            <a:r>
              <a:rPr lang="en-US" altLang="zh-CN" sz="3400" b="1" dirty="0" smtClean="0"/>
              <a:t>44%</a:t>
            </a:r>
            <a:r>
              <a:rPr lang="zh-CN" altLang="en-US" sz="3400" b="1" dirty="0" smtClean="0"/>
              <a:t>），其次是景区的门票，约占</a:t>
            </a:r>
            <a:r>
              <a:rPr lang="en-US" altLang="zh-CN" sz="3400" b="1" dirty="0" smtClean="0"/>
              <a:t>40%</a:t>
            </a:r>
            <a:r>
              <a:rPr lang="zh-CN" altLang="en-US" sz="3400" b="1" dirty="0" smtClean="0"/>
              <a:t>，第三为购物所占比重较大，占</a:t>
            </a:r>
            <a:r>
              <a:rPr lang="en-US" altLang="zh-CN" sz="3400" b="1" dirty="0" smtClean="0"/>
              <a:t>34</a:t>
            </a:r>
            <a:r>
              <a:rPr lang="en-US" altLang="zh-CN" sz="3400" b="1" dirty="0" smtClean="0"/>
              <a:t>%</a:t>
            </a:r>
            <a:r>
              <a:rPr lang="zh-CN" altLang="en-US" sz="3400" b="1" dirty="0" smtClean="0"/>
              <a:t>，</a:t>
            </a:r>
            <a:r>
              <a:rPr lang="zh-CN" altLang="en-US" sz="3400" b="1" dirty="0" smtClean="0"/>
              <a:t>这</a:t>
            </a:r>
            <a:r>
              <a:rPr lang="zh-CN" altLang="en-US" sz="3400" b="1" dirty="0" smtClean="0"/>
              <a:t>主要是因为大学生好奇心强，对新奇事物有较强的探索精神和购买欲望。另外，在餐饮选择方面，猎奇心理驱使</a:t>
            </a:r>
            <a:r>
              <a:rPr lang="en-US" altLang="zh-CN" sz="3400" b="1" dirty="0" smtClean="0"/>
              <a:t>75%</a:t>
            </a:r>
            <a:r>
              <a:rPr lang="zh-CN" altLang="en-US" sz="3400" b="1" dirty="0" smtClean="0"/>
              <a:t>的大学生对当地的特色餐饮充满期待；在住宿选择方面，绝大多数的大学生还是会选择诸如青年旅社等经济快捷酒店。</a:t>
            </a:r>
          </a:p>
          <a:p>
            <a:endParaRPr lang="zh-CN" altLang="en-US" sz="3400" b="1" dirty="0" smtClean="0"/>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928670"/>
            <a:ext cx="8686800" cy="5151455"/>
          </a:xfrm>
        </p:spPr>
        <p:txBody>
          <a:bodyPr>
            <a:normAutofit lnSpcReduction="10000"/>
          </a:bodyPr>
          <a:lstStyle/>
          <a:p>
            <a:r>
              <a:rPr lang="zh-CN" altLang="en-US" b="1" dirty="0" smtClean="0"/>
              <a:t>（</a:t>
            </a:r>
            <a:r>
              <a:rPr lang="en-US" altLang="zh-CN" b="1" dirty="0" smtClean="0"/>
              <a:t>6</a:t>
            </a:r>
            <a:r>
              <a:rPr lang="zh-CN" altLang="en-US" b="1" dirty="0" smtClean="0"/>
              <a:t>）大学生旅行的出游档次以及对旅游的期待。大学生们对出游档次的选择主要取决于他们的经济水平和消费能力，</a:t>
            </a:r>
            <a:r>
              <a:rPr lang="en-US" altLang="zh-CN" b="1" dirty="0" smtClean="0"/>
              <a:t>63%</a:t>
            </a:r>
            <a:r>
              <a:rPr lang="zh-CN" altLang="en-US" b="1" dirty="0" smtClean="0"/>
              <a:t>的大学生会选择中档次的出游，要求价格公道合理即可；也有</a:t>
            </a:r>
            <a:r>
              <a:rPr lang="en-US" altLang="zh-CN" b="1" dirty="0" smtClean="0"/>
              <a:t>26%</a:t>
            </a:r>
            <a:r>
              <a:rPr lang="zh-CN" altLang="en-US" b="1" dirty="0" smtClean="0"/>
              <a:t>的学生选择中高档，比平时生活好些，但价格也要合理，也不能太</a:t>
            </a:r>
            <a:r>
              <a:rPr lang="zh-CN" altLang="en-US" b="1" dirty="0" smtClean="0"/>
              <a:t>高。</a:t>
            </a:r>
            <a:endParaRPr lang="en-US" altLang="zh-CN" b="1" dirty="0" smtClean="0"/>
          </a:p>
          <a:p>
            <a:r>
              <a:rPr lang="zh-CN" altLang="en-US" b="1" dirty="0" smtClean="0"/>
              <a:t>当问及大学生是否很期待或者会进行大学毕业旅行，</a:t>
            </a:r>
            <a:r>
              <a:rPr lang="en-US" altLang="zh-CN" b="1" dirty="0" smtClean="0"/>
              <a:t>46%</a:t>
            </a:r>
            <a:r>
              <a:rPr lang="zh-CN" altLang="en-US" b="1" dirty="0" smtClean="0"/>
              <a:t>的学生表示不清楚，有可能是因为工作的问题让他们产生不确定的态度；</a:t>
            </a:r>
            <a:r>
              <a:rPr lang="en-US" altLang="zh-CN" b="1" dirty="0" smtClean="0"/>
              <a:t>41%</a:t>
            </a:r>
            <a:r>
              <a:rPr lang="zh-CN" altLang="en-US" b="1" dirty="0" smtClean="0"/>
              <a:t>的大学生便是肯定会去旅游，</a:t>
            </a:r>
            <a:r>
              <a:rPr lang="en-US" altLang="zh-CN" b="1" dirty="0" smtClean="0"/>
              <a:t>13%</a:t>
            </a:r>
            <a:r>
              <a:rPr lang="zh-CN" altLang="en-US" b="1" dirty="0" smtClean="0"/>
              <a:t>的大学生选择不会</a:t>
            </a:r>
            <a:r>
              <a:rPr lang="zh-CN" altLang="en-US" b="1" dirty="0" smtClean="0"/>
              <a:t>去。</a:t>
            </a:r>
            <a:endParaRPr lang="zh-CN" alt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normAutofit fontScale="70000" lnSpcReduction="20000"/>
          </a:bodyPr>
          <a:lstStyle/>
          <a:p>
            <a:r>
              <a:rPr lang="zh-CN" altLang="en-US" b="1" dirty="0" smtClean="0"/>
              <a:t>三、体验经济背景下藕塘职教园区大学生旅游产品设计</a:t>
            </a:r>
          </a:p>
          <a:p>
            <a:r>
              <a:rPr lang="zh-CN" altLang="en-US" b="1" dirty="0" smtClean="0"/>
              <a:t>综上分析，大学生旅游市场旅游目的地选择、出游特征等存在明显的差异。藕塘职教园大学生有钱有闲有动机，因此，本案例区大学生旅游市场的开发具有广阔的空间和巨大的潜力。基于大学生的旅游偏好、消费能力、可自由支配时间以及项目的可行性，本研究有针对性地从大学的三个阶段设计了</a:t>
            </a:r>
            <a:r>
              <a:rPr lang="zh-CN" altLang="en-US" b="1" dirty="0" smtClean="0"/>
              <a:t>一些旅游</a:t>
            </a:r>
            <a:r>
              <a:rPr lang="zh-CN" altLang="en-US" b="1" dirty="0" smtClean="0"/>
              <a:t>产品可供旅行社和大学生们参考。受篇幅所限，仅摘录其中几条。</a:t>
            </a:r>
          </a:p>
          <a:p>
            <a:r>
              <a:rPr lang="zh-CN" altLang="en-US" b="1" dirty="0" smtClean="0"/>
              <a:t>（一）初入大学：走进无锡游</a:t>
            </a:r>
          </a:p>
          <a:p>
            <a:r>
              <a:rPr lang="zh-CN" altLang="en-US" b="1" dirty="0" smtClean="0"/>
              <a:t>对于刚入学的大学生们，无锡还是一个陌生而新奇的城市，要了解一座城市，得先了解它的历史，而承载无锡文化底蕴的地方，当属“露天历史博物馆”锡惠公园、江南名园寄畅园和清名桥、古运河了。因此设计以“了解无锡、认识无锡”为主题，针对大一刚入学新生设计“锡惠公园、寄畅园</a:t>
            </a:r>
            <a:r>
              <a:rPr lang="en-US" altLang="zh-CN" b="1" dirty="0" smtClean="0"/>
              <a:t>——</a:t>
            </a:r>
            <a:r>
              <a:rPr lang="zh-CN" altLang="en-US" b="1" dirty="0" smtClean="0"/>
              <a:t>古运河、清名桥一日游”。</a:t>
            </a:r>
          </a:p>
          <a:p>
            <a:r>
              <a:rPr lang="zh-CN" altLang="en-US" b="1" dirty="0" smtClean="0"/>
              <a:t>实现路径：把产品推介植入学生报道、军训全过程；把握新生入学迫切希望了解无锡的旅游需求，利用“十一”假期组织学生旅游，培育形成客源群体。</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457200"/>
            <a:ext cx="8686800" cy="685784"/>
          </a:xfrm>
        </p:spPr>
        <p:txBody>
          <a:bodyPr/>
          <a:lstStyle/>
          <a:p>
            <a:r>
              <a:rPr lang="zh-CN" altLang="en-US" dirty="0" smtClean="0"/>
              <a:t>       恩格尔系数、旅游恩格尔系数</a:t>
            </a:r>
            <a:endParaRPr lang="zh-CN" altLang="en-US" dirty="0"/>
          </a:p>
        </p:txBody>
      </p:sp>
      <p:sp>
        <p:nvSpPr>
          <p:cNvPr id="3" name="内容占位符 2"/>
          <p:cNvSpPr>
            <a:spLocks noGrp="1"/>
          </p:cNvSpPr>
          <p:nvPr>
            <p:ph idx="1"/>
          </p:nvPr>
        </p:nvSpPr>
        <p:spPr>
          <a:xfrm>
            <a:off x="304800" y="1071546"/>
            <a:ext cx="8686800" cy="5008579"/>
          </a:xfrm>
        </p:spPr>
        <p:txBody>
          <a:bodyPr>
            <a:normAutofit fontScale="32500" lnSpcReduction="20000"/>
          </a:bodyPr>
          <a:lstStyle/>
          <a:p>
            <a:r>
              <a:rPr lang="en-US" altLang="zh-CN" sz="6000" b="1" dirty="0" smtClean="0"/>
              <a:t>19</a:t>
            </a:r>
            <a:r>
              <a:rPr lang="zh-CN" altLang="en-US" sz="6000" b="1" dirty="0" smtClean="0"/>
              <a:t>世纪德国统计学家恩格尔根据统计资料，对</a:t>
            </a:r>
            <a:r>
              <a:rPr lang="zh-CN" altLang="en-US" sz="6000" b="1" dirty="0" smtClean="0">
                <a:hlinkClick r:id="rId2"/>
              </a:rPr>
              <a:t>消费结构</a:t>
            </a:r>
            <a:r>
              <a:rPr lang="zh-CN" altLang="en-US" sz="6000" b="1" dirty="0" smtClean="0"/>
              <a:t>的变化得出一个规律：一个家庭收入越少，家庭收入中（或总支出中）用来购买食物的支出所占的比例就越大，随着家庭收入的增加，家庭收入中（或总支出中）用来购买食物的支出比例则会下降。推而广之，一个国家越穷，每个国民的平均收入中（或平均支出中）用于购买食物的支出所占比例就越大，随着国家的富裕，这个比例呈下降趋势。联合国标准，一个国家平均家庭恩格尔系数大于</a:t>
            </a:r>
            <a:r>
              <a:rPr lang="en-US" altLang="zh-CN" sz="6000" b="1" dirty="0" smtClean="0"/>
              <a:t>60%</a:t>
            </a:r>
            <a:r>
              <a:rPr lang="zh-CN" altLang="en-US" sz="6000" b="1" dirty="0" smtClean="0"/>
              <a:t>为贫穷；</a:t>
            </a:r>
            <a:r>
              <a:rPr lang="en-US" altLang="zh-CN" sz="6000" b="1" dirty="0" smtClean="0"/>
              <a:t>50%-60%</a:t>
            </a:r>
            <a:r>
              <a:rPr lang="zh-CN" altLang="en-US" sz="6000" b="1" dirty="0" smtClean="0"/>
              <a:t>为温饱；</a:t>
            </a:r>
            <a:r>
              <a:rPr lang="en-US" altLang="zh-CN" sz="6000" b="1" dirty="0" smtClean="0"/>
              <a:t>40%-50%</a:t>
            </a:r>
            <a:r>
              <a:rPr lang="zh-CN" altLang="en-US" sz="6000" b="1" dirty="0" smtClean="0"/>
              <a:t>为小康；</a:t>
            </a:r>
            <a:r>
              <a:rPr lang="en-US" altLang="zh-CN" sz="6000" b="1" dirty="0" smtClean="0"/>
              <a:t>30%-40%</a:t>
            </a:r>
            <a:r>
              <a:rPr lang="zh-CN" altLang="en-US" sz="6000" b="1" dirty="0" smtClean="0"/>
              <a:t>属于相对富裕；</a:t>
            </a:r>
            <a:r>
              <a:rPr lang="en-US" altLang="zh-CN" sz="6000" b="1" dirty="0" smtClean="0"/>
              <a:t>20%-30%</a:t>
            </a:r>
            <a:r>
              <a:rPr lang="zh-CN" altLang="en-US" sz="6000" b="1" dirty="0" smtClean="0"/>
              <a:t>为富裕；</a:t>
            </a:r>
            <a:r>
              <a:rPr lang="en-US" altLang="zh-CN" sz="6000" b="1" dirty="0" smtClean="0"/>
              <a:t>20%</a:t>
            </a:r>
            <a:r>
              <a:rPr lang="zh-CN" altLang="en-US" sz="6000" b="1" dirty="0" smtClean="0"/>
              <a:t>以下为极其富裕。</a:t>
            </a:r>
            <a:endParaRPr lang="en-US" altLang="zh-CN" sz="6000" b="1" dirty="0" smtClean="0"/>
          </a:p>
          <a:p>
            <a:r>
              <a:rPr lang="en-US" altLang="zh-CN" sz="6000" b="1" dirty="0" smtClean="0"/>
              <a:t>2010</a:t>
            </a:r>
            <a:r>
              <a:rPr lang="zh-CN" altLang="en-US" sz="6000" b="1" dirty="0" smtClean="0"/>
              <a:t>年，中国旅游学者刘思敏据此原创“旅游恩格尔系数”的理论。刘思敏认为，按照恩格尔原理，随着经济的繁荣与增长，恩格尔系数会下降，人们用于发展型和享受型的消费会随之增加。而旅游作为一种发展和享受性消费，兼具物质和精神双重消费功能，自然也与恩格尔系数形成反相关的关系。也就是说，随着恩格尔系数的降低，</a:t>
            </a:r>
            <a:r>
              <a:rPr lang="zh-CN" altLang="en-US" sz="6000" b="1" dirty="0" smtClean="0">
                <a:solidFill>
                  <a:srgbClr val="FF0000"/>
                </a:solidFill>
              </a:rPr>
              <a:t>旅游消费占总消费支出的比重</a:t>
            </a:r>
            <a:r>
              <a:rPr lang="zh-CN" altLang="en-US" sz="6000" b="1" dirty="0" smtClean="0"/>
              <a:t>会增加，而且理论上讲空间巨大。那么，把旅游消费支出在居民消费总支出中所占的比重定义为“旅游恩格尔系数”，以便从与恩格尔系数相反的另一个视角来判断社会的文明程度。</a:t>
            </a:r>
            <a:endParaRPr lang="en-US" altLang="zh-CN" sz="6000" b="1" dirty="0" smtClean="0"/>
          </a:p>
          <a:p>
            <a:r>
              <a:rPr lang="zh-CN" altLang="en-US" sz="6000" b="1" dirty="0" smtClean="0"/>
              <a:t>使用恩格尔系数来衡量普通民众物质层面的生活状况，旅游恩格尔系数则可以用来衡量其精神层面的生活质量。</a:t>
            </a:r>
            <a:endParaRPr lang="en-US" altLang="zh-CN" sz="6000" b="1" dirty="0" smtClean="0"/>
          </a:p>
          <a:p>
            <a:pPr algn="ctr"/>
            <a:r>
              <a:rPr lang="zh-CN" altLang="en-US" sz="6000" b="1" dirty="0" smtClean="0">
                <a:solidFill>
                  <a:srgbClr val="FF0000"/>
                </a:solidFill>
              </a:rPr>
              <a:t>民以食为天</a:t>
            </a:r>
            <a:r>
              <a:rPr lang="en-US" altLang="zh-CN" sz="6000" b="1" dirty="0" smtClean="0">
                <a:solidFill>
                  <a:srgbClr val="FF0000"/>
                </a:solidFill>
              </a:rPr>
              <a:t>————</a:t>
            </a:r>
            <a:r>
              <a:rPr lang="zh-CN" altLang="en-US" sz="6000" b="1" dirty="0" smtClean="0">
                <a:solidFill>
                  <a:srgbClr val="FF0000"/>
                </a:solidFill>
              </a:rPr>
              <a:t>民以乐为天</a:t>
            </a:r>
            <a:endParaRPr lang="en-US" altLang="zh-CN" sz="6000" b="1" dirty="0" smtClean="0">
              <a:solidFill>
                <a:srgbClr val="FF0000"/>
              </a:solidFill>
            </a:endParaRPr>
          </a:p>
          <a:p>
            <a:endParaRPr lang="zh-CN" altLang="en-US"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572164"/>
          </a:xfrm>
        </p:spPr>
        <p:txBody>
          <a:bodyPr>
            <a:normAutofit fontScale="70000" lnSpcReduction="20000"/>
          </a:bodyPr>
          <a:lstStyle/>
          <a:p>
            <a:r>
              <a:rPr lang="zh-CN" altLang="en-US" b="1" dirty="0" smtClean="0"/>
              <a:t>（二）大一时光：主题活动游</a:t>
            </a:r>
          </a:p>
          <a:p>
            <a:r>
              <a:rPr lang="zh-CN" altLang="en-US" b="1" dirty="0" smtClean="0"/>
              <a:t>刚入学的大一新生之间彼此还很陌生，借助一次主题活动能够催化他们之间的感情升温，增强班级凝聚力。设计以“在单车上笑谈岁月”为主题，针对大一在读生设计“太湖十八湾骑行游”和“入学</a:t>
            </a:r>
            <a:r>
              <a:rPr lang="en-US" altLang="zh-CN" b="1" dirty="0" smtClean="0"/>
              <a:t>MT</a:t>
            </a:r>
            <a:r>
              <a:rPr lang="zh-CN" altLang="en-US" b="1" dirty="0" smtClean="0"/>
              <a:t>（</a:t>
            </a:r>
            <a:r>
              <a:rPr lang="en-US" altLang="zh-CN" b="1" dirty="0" smtClean="0"/>
              <a:t>membership </a:t>
            </a:r>
            <a:r>
              <a:rPr lang="en-US" altLang="zh-CN" b="1" dirty="0" err="1" smtClean="0"/>
              <a:t>trainning</a:t>
            </a:r>
            <a:r>
              <a:rPr lang="zh-CN" altLang="en-US" b="1" dirty="0" smtClean="0"/>
              <a:t>）”为主题的“马山慕湾生态园拓展一日游”。</a:t>
            </a:r>
          </a:p>
          <a:p>
            <a:r>
              <a:rPr lang="zh-CN" altLang="en-US" b="1" dirty="0" smtClean="0"/>
              <a:t>藕塘职教园所处地理位置优越，毗邻风景优美的太湖十八湾，环境优美。大学生热情奔放、青春活力，骑单车在某种程度上也满足了他们追求浪漫的心。无锡慕湾生态园坐落在风光秀丽的马山灵山景区西太湖之畔，所有拓展项目都依山傍水而建，同学们可以在真人</a:t>
            </a:r>
            <a:r>
              <a:rPr lang="en-US" altLang="zh-CN" b="1" dirty="0" smtClean="0"/>
              <a:t>CS</a:t>
            </a:r>
            <a:r>
              <a:rPr lang="zh-CN" altLang="en-US" b="1" dirty="0" smtClean="0"/>
              <a:t>、龙舟竞渡、果品采摘、攀岩速降、篝火晚会等活动中释放心情，缓解压力、增进友谊，促进团队合作意识，相信对以后的学习和生活方面都有很大的帮助。</a:t>
            </a:r>
          </a:p>
          <a:p>
            <a:r>
              <a:rPr lang="zh-CN" altLang="en-US" b="1" dirty="0" smtClean="0"/>
              <a:t>实现路径：这一线路的推广重点是加强与各校社团联系，结合社团新成员纳新，积极开展旅游产品推介，并以此加强学生间沟通了解，增强学生会旅游产品的认知度，初步形成品牌。</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786478"/>
          </a:xfrm>
        </p:spPr>
        <p:txBody>
          <a:bodyPr>
            <a:normAutofit fontScale="62500" lnSpcReduction="20000"/>
          </a:bodyPr>
          <a:lstStyle/>
          <a:p>
            <a:r>
              <a:rPr lang="zh-CN" altLang="en-US" b="1" dirty="0" smtClean="0"/>
              <a:t>（三）大学岁月：青春华东游</a:t>
            </a:r>
          </a:p>
          <a:p>
            <a:r>
              <a:rPr lang="zh-CN" altLang="en-US" b="1" dirty="0" smtClean="0"/>
              <a:t>大学生群体追求个性时尚、注重参与体验，追求刺激或追求浪漫，同时又倾向于选择有山有水有美食同时价格实惠的地方，无锡周边有诸多的参与性主题游乐园和园林古镇，能够满足大学生的个性化旅游需求。因此，针对大学在校生设计以“我们的青春不打烊”为主题诸如常州嬉戏谷、恐龙园等主题公园一日游和西塘等古镇二日休闲游。</a:t>
            </a:r>
          </a:p>
          <a:p>
            <a:r>
              <a:rPr lang="zh-CN" altLang="en-US" b="1" dirty="0" smtClean="0"/>
              <a:t>实现路径：重点是结合学生专题实践活动，通过实施“众筹旅游”活动策划，加快推进精品线路。</a:t>
            </a:r>
          </a:p>
          <a:p>
            <a:r>
              <a:rPr lang="zh-CN" altLang="en-US" b="1" dirty="0" smtClean="0"/>
              <a:t>（四）毕业季：清新厦门游</a:t>
            </a:r>
          </a:p>
          <a:p>
            <a:r>
              <a:rPr lang="zh-CN" altLang="en-US" b="1" dirty="0" smtClean="0"/>
              <a:t>毕业旅行算是对大学生活的一个总结，很多人在毕业后就要各奔东西开始自己的社会生活。也许很多人毕业后就很难再见面或是再像大学时候一样大家聚集起来一起疯狂地享受青春，毕业旅行的意义跟一般周末出去旅游是不一样的，它承载的是对青春的怀念，在我们的问卷调查中，</a:t>
            </a:r>
            <a:r>
              <a:rPr lang="en-US" altLang="zh-CN" b="1" dirty="0" smtClean="0"/>
              <a:t>41%</a:t>
            </a:r>
            <a:r>
              <a:rPr lang="zh-CN" altLang="en-US" b="1" dirty="0" smtClean="0"/>
              <a:t>的同学明确肯定会去参加毕业旅行，厦门被评为是中国十大毕业旅行地之一，因为这里浪漫、美好，空气里都充斥着清新的味道，且与无锡距离较近，可行性较高。</a:t>
            </a:r>
          </a:p>
          <a:p>
            <a:r>
              <a:rPr lang="zh-CN" altLang="en-US" b="1" dirty="0" smtClean="0"/>
              <a:t>因此，设计以“致终将逝去的青春</a:t>
            </a:r>
            <a:r>
              <a:rPr lang="en-US" altLang="zh-CN" b="1" dirty="0" smtClean="0"/>
              <a:t>——</a:t>
            </a:r>
            <a:r>
              <a:rPr lang="zh-CN" altLang="en-US" b="1" dirty="0" smtClean="0"/>
              <a:t>毕业旅行”为主题，针对毕业生的厦门四日深度游。</a:t>
            </a:r>
          </a:p>
          <a:p>
            <a:r>
              <a:rPr lang="zh-CN" altLang="en-US" b="1" dirty="0" smtClean="0"/>
              <a:t>实现路径：重点是策划“珍惜时光，记录青春”活动，引导有需求的毕业大学生走出去，尽情体验祖国大好河山。</a:t>
            </a:r>
          </a:p>
          <a:p>
            <a:endParaRPr lang="zh-CN" altLang="en-US"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457200"/>
            <a:ext cx="8686800" cy="185718"/>
          </a:xfrm>
        </p:spPr>
        <p:txBody>
          <a:bodyPr>
            <a:normAutofit fontScale="90000"/>
          </a:bodyPr>
          <a:lstStyle/>
          <a:p>
            <a:endParaRPr lang="zh-CN" altLang="en-US" dirty="0"/>
          </a:p>
        </p:txBody>
      </p:sp>
      <p:sp>
        <p:nvSpPr>
          <p:cNvPr id="3" name="内容占位符 2"/>
          <p:cNvSpPr>
            <a:spLocks noGrp="1"/>
          </p:cNvSpPr>
          <p:nvPr>
            <p:ph idx="1"/>
          </p:nvPr>
        </p:nvSpPr>
        <p:spPr>
          <a:xfrm>
            <a:off x="304800" y="571480"/>
            <a:ext cx="8686800" cy="5508645"/>
          </a:xfrm>
        </p:spPr>
        <p:txBody>
          <a:bodyPr/>
          <a:lstStyle/>
          <a:p>
            <a:endParaRPr lang="zh-CN" altLang="en-US" dirty="0"/>
          </a:p>
        </p:txBody>
      </p:sp>
      <p:graphicFrame>
        <p:nvGraphicFramePr>
          <p:cNvPr id="4" name="表格 3"/>
          <p:cNvGraphicFramePr>
            <a:graphicFrameLocks noGrp="1"/>
          </p:cNvGraphicFramePr>
          <p:nvPr/>
        </p:nvGraphicFramePr>
        <p:xfrm>
          <a:off x="1142976" y="857233"/>
          <a:ext cx="7429551" cy="5518660"/>
        </p:xfrm>
        <a:graphic>
          <a:graphicData uri="http://schemas.openxmlformats.org/drawingml/2006/table">
            <a:tbl>
              <a:tblPr firstRow="1" bandRow="1">
                <a:tableStyleId>{5C22544A-7EE6-4342-B048-85BDC9FD1C3A}</a:tableStyleId>
              </a:tblPr>
              <a:tblGrid>
                <a:gridCol w="1367041"/>
                <a:gridCol w="3150141"/>
                <a:gridCol w="2912369"/>
              </a:tblGrid>
              <a:tr h="464648">
                <a:tc>
                  <a:txBody>
                    <a:bodyPr/>
                    <a:lstStyle/>
                    <a:p>
                      <a:pPr algn="ctr"/>
                      <a:r>
                        <a:rPr lang="zh-CN" altLang="en-US" sz="2200" b="1" baseline="0" dirty="0" smtClean="0">
                          <a:solidFill>
                            <a:schemeClr val="tx1"/>
                          </a:solidFill>
                        </a:rPr>
                        <a:t>内容</a:t>
                      </a:r>
                      <a:endParaRPr lang="en-US" altLang="zh-CN" sz="2200" b="1" baseline="0" dirty="0" smtClean="0">
                        <a:solidFill>
                          <a:schemeClr val="tx1"/>
                        </a:solidFill>
                      </a:endParaRPr>
                    </a:p>
                  </a:txBody>
                  <a:tcPr/>
                </a:tc>
                <a:tc>
                  <a:txBody>
                    <a:bodyPr/>
                    <a:lstStyle/>
                    <a:p>
                      <a:pPr algn="ctr"/>
                      <a:r>
                        <a:rPr lang="zh-CN" altLang="en-US" sz="2200" b="1" baseline="0" dirty="0" smtClean="0">
                          <a:solidFill>
                            <a:schemeClr val="tx1"/>
                          </a:solidFill>
                        </a:rPr>
                        <a:t>操作要领</a:t>
                      </a:r>
                      <a:endParaRPr lang="zh-CN" altLang="en-US" sz="2200" b="1" baseline="0" dirty="0">
                        <a:solidFill>
                          <a:schemeClr val="tx1"/>
                        </a:solidFill>
                      </a:endParaRPr>
                    </a:p>
                  </a:txBody>
                  <a:tcPr/>
                </a:tc>
                <a:tc>
                  <a:txBody>
                    <a:bodyPr/>
                    <a:lstStyle/>
                    <a:p>
                      <a:pPr algn="ctr"/>
                      <a:r>
                        <a:rPr lang="zh-CN" altLang="en-US" sz="2200" b="1" baseline="0" dirty="0" smtClean="0">
                          <a:solidFill>
                            <a:schemeClr val="tx1"/>
                          </a:solidFill>
                        </a:rPr>
                        <a:t>常见错误</a:t>
                      </a:r>
                      <a:endParaRPr lang="zh-CN" altLang="en-US" sz="2200" b="1" baseline="0" dirty="0">
                        <a:solidFill>
                          <a:schemeClr val="tx1"/>
                        </a:solidFill>
                      </a:endParaRPr>
                    </a:p>
                  </a:txBody>
                  <a:tcPr/>
                </a:tc>
              </a:tr>
              <a:tr h="22993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200" b="1" baseline="0" dirty="0" smtClean="0"/>
                        <a:t>市场调研</a:t>
                      </a:r>
                      <a:endParaRPr lang="en-US" altLang="zh-CN" sz="2200" b="1" baseline="0" dirty="0" smtClean="0"/>
                    </a:p>
                    <a:p>
                      <a:endParaRPr lang="zh-CN" altLang="en-US" sz="2200" b="1" baseline="0" dirty="0"/>
                    </a:p>
                  </a:txBody>
                  <a:tcPr/>
                </a:tc>
                <a:tc>
                  <a:txBody>
                    <a:bodyPr/>
                    <a:lstStyle/>
                    <a:p>
                      <a:r>
                        <a:rPr lang="zh-CN" altLang="en-US" sz="2200" b="1" baseline="0" dirty="0" smtClean="0"/>
                        <a:t>进行市场调研、确定目标市场、采集市场环境的信息资料、并据此对市场环境、自身能力、竞争对手、游客消费行为等因素进行分析</a:t>
                      </a:r>
                      <a:endParaRPr lang="zh-CN" altLang="en-US" sz="2200" b="1" baseline="0" dirty="0"/>
                    </a:p>
                  </a:txBody>
                  <a:tcPr/>
                </a:tc>
                <a:tc>
                  <a:txBody>
                    <a:bodyPr/>
                    <a:lstStyle/>
                    <a:p>
                      <a:r>
                        <a:rPr lang="zh-CN" altLang="en-US" sz="2200" b="1" baseline="0" dirty="0" smtClean="0"/>
                        <a:t>产品设计开发忽略市场调研环节，不能研究市场需求；调研缺乏针对性和有效性，不能为产品设计提供全面、准确依据</a:t>
                      </a:r>
                      <a:endParaRPr lang="zh-CN" altLang="en-US" sz="2200" b="1" baseline="0" dirty="0"/>
                    </a:p>
                  </a:txBody>
                  <a:tcPr/>
                </a:tc>
              </a:tr>
              <a:tr h="1559888">
                <a:tc>
                  <a:txBody>
                    <a:bodyPr/>
                    <a:lstStyle/>
                    <a:p>
                      <a:r>
                        <a:rPr lang="zh-CN" altLang="en-US" sz="2200" b="1" baseline="0" dirty="0" smtClean="0"/>
                        <a:t>策划线路主题</a:t>
                      </a:r>
                      <a:endParaRPr lang="zh-CN" altLang="en-US" sz="2200" b="1" baseline="0" dirty="0"/>
                    </a:p>
                  </a:txBody>
                  <a:tcPr/>
                </a:tc>
                <a:tc>
                  <a:txBody>
                    <a:bodyPr/>
                    <a:lstStyle/>
                    <a:p>
                      <a:r>
                        <a:rPr lang="zh-CN" altLang="en-US" sz="2200" b="1" baseline="0" dirty="0" smtClean="0"/>
                        <a:t>围绕目标客源市场的需求，结合旅行社自身情况，策划线路主题进行筛选</a:t>
                      </a:r>
                      <a:endParaRPr lang="zh-CN" altLang="en-US" sz="2200" b="1" baseline="0" dirty="0"/>
                    </a:p>
                  </a:txBody>
                  <a:tcPr/>
                </a:tc>
                <a:tc>
                  <a:txBody>
                    <a:bodyPr/>
                    <a:lstStyle/>
                    <a:p>
                      <a:r>
                        <a:rPr lang="zh-CN" altLang="en-US" sz="2200" b="1" baseline="0" dirty="0" smtClean="0"/>
                        <a:t>主题策划不能结合旅行社自身实际情况，缺乏可行性</a:t>
                      </a:r>
                      <a:endParaRPr lang="zh-CN" altLang="en-US" sz="2200" b="1" baseline="0" dirty="0"/>
                    </a:p>
                  </a:txBody>
                  <a:tcPr/>
                </a:tc>
              </a:tr>
              <a:tr h="1194808">
                <a:tc>
                  <a:txBody>
                    <a:bodyPr/>
                    <a:lstStyle/>
                    <a:p>
                      <a:r>
                        <a:rPr lang="zh-CN" altLang="en-US" sz="2200" b="1" baseline="0" dirty="0" smtClean="0"/>
                        <a:t>确定线路名称</a:t>
                      </a:r>
                      <a:endParaRPr lang="zh-CN" altLang="en-US" sz="2200" b="1" baseline="0" dirty="0"/>
                    </a:p>
                  </a:txBody>
                  <a:tcPr/>
                </a:tc>
                <a:tc>
                  <a:txBody>
                    <a:bodyPr/>
                    <a:lstStyle/>
                    <a:p>
                      <a:r>
                        <a:rPr lang="zh-CN" altLang="en-US" sz="2200" b="1" baseline="0" dirty="0" smtClean="0"/>
                        <a:t>确定线路名称、要精练、突出主题和有吸引力</a:t>
                      </a:r>
                      <a:endParaRPr lang="zh-CN" altLang="en-US" sz="2200" b="1" baseline="0" dirty="0"/>
                    </a:p>
                  </a:txBody>
                  <a:tcPr/>
                </a:tc>
                <a:tc>
                  <a:txBody>
                    <a:bodyPr/>
                    <a:lstStyle/>
                    <a:p>
                      <a:r>
                        <a:rPr lang="zh-CN" altLang="en-US" sz="2200" b="1" baseline="0" dirty="0" smtClean="0"/>
                        <a:t>线路名称长、不易理解，不能突出产品内涵和主题</a:t>
                      </a:r>
                      <a:endParaRPr lang="zh-CN" altLang="en-US" sz="2200" b="1" baseline="0" dirty="0"/>
                    </a:p>
                  </a:txBody>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304800" y="0"/>
          <a:ext cx="8686800" cy="6500834"/>
        </p:xfrm>
        <a:graphic>
          <a:graphicData uri="http://schemas.openxmlformats.org/drawingml/2006/table">
            <a:tbl>
              <a:tblPr firstRow="1" bandRow="1">
                <a:tableStyleId>{5C22544A-7EE6-4342-B048-85BDC9FD1C3A}</a:tableStyleId>
              </a:tblPr>
              <a:tblGrid>
                <a:gridCol w="2052622"/>
                <a:gridCol w="3738578"/>
                <a:gridCol w="2895600"/>
              </a:tblGrid>
              <a:tr h="3929066">
                <a:tc>
                  <a:txBody>
                    <a:bodyPr/>
                    <a:lstStyle/>
                    <a:p>
                      <a:r>
                        <a:rPr lang="zh-CN" altLang="en-US" sz="2300" b="1" baseline="0" dirty="0" smtClean="0">
                          <a:solidFill>
                            <a:schemeClr val="tx1"/>
                          </a:solidFill>
                        </a:rPr>
                        <a:t>确定游览项目</a:t>
                      </a:r>
                      <a:endParaRPr lang="zh-CN" altLang="en-US" sz="2300" b="1" baseline="0" dirty="0">
                        <a:solidFill>
                          <a:schemeClr val="tx1"/>
                        </a:solidFill>
                      </a:endParaRPr>
                    </a:p>
                  </a:txBody>
                  <a:tcPr/>
                </a:tc>
                <a:tc>
                  <a:txBody>
                    <a:bodyPr/>
                    <a:lstStyle/>
                    <a:p>
                      <a:r>
                        <a:rPr lang="en-US" altLang="zh-CN" sz="2300" b="1" baseline="0" dirty="0" smtClean="0">
                          <a:solidFill>
                            <a:schemeClr val="tx1"/>
                          </a:solidFill>
                        </a:rPr>
                        <a:t>1.</a:t>
                      </a:r>
                      <a:r>
                        <a:rPr lang="zh-CN" altLang="en-US" sz="2300" b="1" baseline="0" dirty="0" smtClean="0">
                          <a:solidFill>
                            <a:schemeClr val="tx1"/>
                          </a:solidFill>
                        </a:rPr>
                        <a:t>根据市场需求，针对旅游者特点，选取相应的游览项目进行组合。常规性游览，注意项目的吸引力、知名度；参与性活动，注意活动的适应度，如针对老年人、儿童、年轻人等；特殊体验，突出神秘、刺激。</a:t>
                      </a:r>
                      <a:endParaRPr lang="en-US" altLang="zh-CN" sz="2300" b="1" baseline="0" dirty="0" smtClean="0">
                        <a:solidFill>
                          <a:schemeClr val="tx1"/>
                        </a:solidFill>
                      </a:endParaRPr>
                    </a:p>
                    <a:p>
                      <a:r>
                        <a:rPr lang="en-US" altLang="zh-CN" sz="2300" b="1" baseline="0" dirty="0" smtClean="0">
                          <a:solidFill>
                            <a:schemeClr val="tx1"/>
                          </a:solidFill>
                        </a:rPr>
                        <a:t>2.</a:t>
                      </a:r>
                      <a:r>
                        <a:rPr lang="zh-CN" altLang="en-US" sz="2300" b="1" baseline="0" dirty="0" smtClean="0">
                          <a:solidFill>
                            <a:schemeClr val="tx1"/>
                          </a:solidFill>
                        </a:rPr>
                        <a:t>项目组合要科学丰富、各具特色，自然与人文景观并重，观赏与体验兼得</a:t>
                      </a:r>
                      <a:endParaRPr lang="zh-CN" altLang="en-US" sz="2300" b="1" baseline="0" dirty="0">
                        <a:solidFill>
                          <a:schemeClr val="tx1"/>
                        </a:solidFill>
                      </a:endParaRPr>
                    </a:p>
                  </a:txBody>
                  <a:tcPr/>
                </a:tc>
                <a:tc>
                  <a:txBody>
                    <a:bodyPr/>
                    <a:lstStyle/>
                    <a:p>
                      <a:r>
                        <a:rPr lang="zh-CN" altLang="en-US" sz="2300" baseline="0" dirty="0" smtClean="0">
                          <a:solidFill>
                            <a:schemeClr val="tx1"/>
                          </a:solidFill>
                        </a:rPr>
                        <a:t>不能根据市场需求，针对旅游者的特点选取相应的游览项目；组合的项目内容单调、乏味，雷同度高</a:t>
                      </a:r>
                      <a:endParaRPr lang="zh-CN" altLang="en-US" sz="2300" baseline="0" dirty="0">
                        <a:solidFill>
                          <a:schemeClr val="tx1"/>
                        </a:solidFill>
                      </a:endParaRPr>
                    </a:p>
                  </a:txBody>
                  <a:tcPr/>
                </a:tc>
              </a:tr>
              <a:tr h="2553674">
                <a:tc>
                  <a:txBody>
                    <a:bodyPr/>
                    <a:lstStyle/>
                    <a:p>
                      <a:r>
                        <a:rPr lang="zh-CN" altLang="en-US" sz="2300" b="1" baseline="0" dirty="0" smtClean="0"/>
                        <a:t>选择交通方式</a:t>
                      </a:r>
                      <a:endParaRPr lang="zh-CN" altLang="en-US" sz="2300" b="1" baseline="0" dirty="0"/>
                    </a:p>
                  </a:txBody>
                  <a:tcPr/>
                </a:tc>
                <a:tc>
                  <a:txBody>
                    <a:bodyPr/>
                    <a:lstStyle/>
                    <a:p>
                      <a:r>
                        <a:rPr lang="en-US" altLang="zh-CN" sz="2300" b="1" baseline="0" dirty="0" smtClean="0"/>
                        <a:t>1.</a:t>
                      </a:r>
                      <a:r>
                        <a:rPr lang="zh-CN" altLang="en-US" sz="2300" b="1" baseline="0" dirty="0" smtClean="0"/>
                        <a:t>根据旅游线路距离、旅游团等级、旅游者特点，选择适合的交通工具类型，注意安全、舒适、便利、经济，尽量做到多样化</a:t>
                      </a:r>
                      <a:endParaRPr lang="zh-CN" altLang="en-US" sz="2300" b="1" baseline="0" dirty="0"/>
                    </a:p>
                  </a:txBody>
                  <a:tcPr/>
                </a:tc>
                <a:tc>
                  <a:txBody>
                    <a:bodyPr/>
                    <a:lstStyle/>
                    <a:p>
                      <a:r>
                        <a:rPr lang="en-US" altLang="zh-CN" sz="2300" b="1" baseline="0" dirty="0" smtClean="0"/>
                        <a:t>1.</a:t>
                      </a:r>
                      <a:r>
                        <a:rPr lang="zh-CN" altLang="en-US" sz="2300" b="1" baseline="0" dirty="0" smtClean="0"/>
                        <a:t>不能根据旅游距离长短、旅游团等级、旅游者特点选择适合的交通工具</a:t>
                      </a:r>
                      <a:endParaRPr lang="zh-CN" altLang="en-US" sz="2300" b="1" baseline="0" dirty="0"/>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285720" y="304800"/>
          <a:ext cx="8686800" cy="6553200"/>
        </p:xfrm>
        <a:graphic>
          <a:graphicData uri="http://schemas.openxmlformats.org/drawingml/2006/table">
            <a:tbl>
              <a:tblPr firstRow="1" bandRow="1">
                <a:tableStyleId>{5C22544A-7EE6-4342-B048-85BDC9FD1C3A}</a:tableStyleId>
              </a:tblPr>
              <a:tblGrid>
                <a:gridCol w="1695432"/>
                <a:gridCol w="4095768"/>
                <a:gridCol w="2895600"/>
              </a:tblGrid>
              <a:tr h="2000245">
                <a:tc>
                  <a:txBody>
                    <a:bodyPr/>
                    <a:lstStyle/>
                    <a:p>
                      <a:endParaRPr lang="zh-CN" altLang="en-US" sz="2200" b="1" baseline="0" dirty="0">
                        <a:solidFill>
                          <a:schemeClr val="tx1"/>
                        </a:solidFill>
                      </a:endParaRPr>
                    </a:p>
                  </a:txBody>
                  <a:tcPr/>
                </a:tc>
                <a:tc>
                  <a:txBody>
                    <a:bodyPr/>
                    <a:lstStyle/>
                    <a:p>
                      <a:r>
                        <a:rPr lang="en-US" altLang="zh-CN" sz="2200" b="1" baseline="0" dirty="0" smtClean="0">
                          <a:solidFill>
                            <a:schemeClr val="tx1"/>
                          </a:solidFill>
                        </a:rPr>
                        <a:t>2.</a:t>
                      </a:r>
                      <a:r>
                        <a:rPr lang="zh-CN" altLang="en-US" sz="2200" b="1" baseline="0" dirty="0" smtClean="0">
                          <a:solidFill>
                            <a:schemeClr val="tx1"/>
                          </a:solidFill>
                        </a:rPr>
                        <a:t>飞机：一般去乘选择早班机，返程选择晚班机，争取更多游览时间；尽量选择直达航班，方便舒适，但应注意从经济角度出发，经停路线不同，导致票价不同</a:t>
                      </a:r>
                      <a:endParaRPr lang="en-US" altLang="zh-CN" sz="2200" b="1" baseline="0" dirty="0" smtClean="0">
                        <a:solidFill>
                          <a:schemeClr val="tx1"/>
                        </a:solidFill>
                      </a:endParaRPr>
                    </a:p>
                    <a:p>
                      <a:r>
                        <a:rPr lang="en-US" altLang="zh-CN" sz="2200" b="1" baseline="0" dirty="0" smtClean="0">
                          <a:solidFill>
                            <a:schemeClr val="tx1"/>
                          </a:solidFill>
                        </a:rPr>
                        <a:t>3.</a:t>
                      </a:r>
                      <a:r>
                        <a:rPr lang="zh-CN" altLang="en-US" sz="2200" b="1" baseline="0" dirty="0" smtClean="0">
                          <a:solidFill>
                            <a:schemeClr val="tx1"/>
                          </a:solidFill>
                        </a:rPr>
                        <a:t>火车：选择夕发朝至的火车可以节省时间和一晚上的住宿费用，另外可以根据行车时间的长短、旅游团的等级选择列车的类型和席位</a:t>
                      </a:r>
                      <a:endParaRPr lang="zh-CN" altLang="en-US" sz="2200" b="1" baseline="0" dirty="0">
                        <a:solidFill>
                          <a:schemeClr val="tx1"/>
                        </a:solidFill>
                      </a:endParaRPr>
                    </a:p>
                  </a:txBody>
                  <a:tcPr/>
                </a:tc>
                <a:tc>
                  <a:txBody>
                    <a:bodyPr/>
                    <a:lstStyle/>
                    <a:p>
                      <a:r>
                        <a:rPr lang="en-US" altLang="zh-CN" sz="2200" b="1" baseline="0" dirty="0" smtClean="0">
                          <a:solidFill>
                            <a:schemeClr val="tx1"/>
                          </a:solidFill>
                        </a:rPr>
                        <a:t>2.</a:t>
                      </a:r>
                      <a:r>
                        <a:rPr lang="zh-CN" altLang="en-US" sz="2200" b="1" baseline="0" dirty="0" smtClean="0">
                          <a:solidFill>
                            <a:schemeClr val="tx1"/>
                          </a:solidFill>
                        </a:rPr>
                        <a:t>选择交通工具，在时间上没有考虑行速游缓的原则，对去程和返程时间把握不当</a:t>
                      </a:r>
                      <a:endParaRPr lang="en-US" altLang="zh-CN" sz="2200" b="1" baseline="0" dirty="0" smtClean="0">
                        <a:solidFill>
                          <a:schemeClr val="tx1"/>
                        </a:solidFill>
                      </a:endParaRPr>
                    </a:p>
                    <a:p>
                      <a:r>
                        <a:rPr lang="en-US" altLang="zh-CN" sz="2200" b="1" baseline="0" dirty="0" smtClean="0">
                          <a:solidFill>
                            <a:schemeClr val="tx1"/>
                          </a:solidFill>
                        </a:rPr>
                        <a:t>3.</a:t>
                      </a:r>
                      <a:r>
                        <a:rPr lang="zh-CN" altLang="en-US" sz="2200" b="1" baseline="0" dirty="0" smtClean="0">
                          <a:solidFill>
                            <a:schemeClr val="tx1"/>
                          </a:solidFill>
                        </a:rPr>
                        <a:t>不能根据旅游者的消费水平，提供交通工具的不同级别，以满足不同的旅游需求</a:t>
                      </a:r>
                      <a:endParaRPr lang="zh-CN" altLang="en-US" sz="2200" b="1" baseline="0" dirty="0">
                        <a:solidFill>
                          <a:schemeClr val="tx1"/>
                        </a:solidFill>
                      </a:endParaRPr>
                    </a:p>
                  </a:txBody>
                  <a:tcPr/>
                </a:tc>
              </a:tr>
              <a:tr h="2786072">
                <a:tc>
                  <a:txBody>
                    <a:bodyPr/>
                    <a:lstStyle/>
                    <a:p>
                      <a:r>
                        <a:rPr lang="zh-CN" altLang="en-US" sz="2200" b="1" baseline="0" dirty="0" smtClean="0">
                          <a:solidFill>
                            <a:schemeClr val="tx1"/>
                          </a:solidFill>
                        </a:rPr>
                        <a:t>安排餐饮住宿</a:t>
                      </a:r>
                      <a:endParaRPr lang="zh-CN" altLang="en-US" sz="2200" b="1" baseline="0" dirty="0">
                        <a:solidFill>
                          <a:schemeClr val="tx1"/>
                        </a:solidFill>
                      </a:endParaRPr>
                    </a:p>
                  </a:txBody>
                  <a:tcPr/>
                </a:tc>
                <a:tc>
                  <a:txBody>
                    <a:bodyPr/>
                    <a:lstStyle/>
                    <a:p>
                      <a:r>
                        <a:rPr lang="en-US" altLang="zh-CN" sz="2200" b="1" baseline="0" dirty="0" smtClean="0">
                          <a:solidFill>
                            <a:schemeClr val="tx1"/>
                          </a:solidFill>
                        </a:rPr>
                        <a:t>1.</a:t>
                      </a:r>
                      <a:r>
                        <a:rPr lang="zh-CN" altLang="en-US" sz="2200" b="1" baseline="0" dirty="0" smtClean="0">
                          <a:solidFill>
                            <a:schemeClr val="tx1"/>
                          </a:solidFill>
                        </a:rPr>
                        <a:t>餐饮：根据旅游团的等级、旅游者的特点确定餐饮的标准</a:t>
                      </a:r>
                      <a:endParaRPr lang="en-US" altLang="zh-CN" sz="2200" b="1" baseline="0" dirty="0" smtClean="0">
                        <a:solidFill>
                          <a:schemeClr val="tx1"/>
                        </a:solidFill>
                      </a:endParaRPr>
                    </a:p>
                    <a:p>
                      <a:r>
                        <a:rPr lang="en-US" altLang="zh-CN" sz="2200" b="1" baseline="0" dirty="0" smtClean="0">
                          <a:solidFill>
                            <a:schemeClr val="tx1"/>
                          </a:solidFill>
                        </a:rPr>
                        <a:t>2.</a:t>
                      </a:r>
                      <a:r>
                        <a:rPr lang="zh-CN" altLang="en-US" sz="2200" b="1" baseline="0" dirty="0" smtClean="0">
                          <a:solidFill>
                            <a:schemeClr val="tx1"/>
                          </a:solidFill>
                        </a:rPr>
                        <a:t>住宿：根据团队的等级、旅游者的目的和兴趣、内宾和外宾的不同等，有针对性地选择住宿的星级、位置、风格等</a:t>
                      </a:r>
                      <a:endParaRPr lang="zh-CN" altLang="en-US" sz="2200" b="1" baseline="0" dirty="0">
                        <a:solidFill>
                          <a:schemeClr val="tx1"/>
                        </a:solidFill>
                      </a:endParaRPr>
                    </a:p>
                  </a:txBody>
                  <a:tcPr/>
                </a:tc>
                <a:tc>
                  <a:txBody>
                    <a:bodyPr/>
                    <a:lstStyle/>
                    <a:p>
                      <a:r>
                        <a:rPr lang="en-US" altLang="zh-CN" sz="2200" b="1" baseline="0" dirty="0" smtClean="0">
                          <a:solidFill>
                            <a:schemeClr val="tx1"/>
                          </a:solidFill>
                        </a:rPr>
                        <a:t>1.</a:t>
                      </a:r>
                      <a:r>
                        <a:rPr lang="zh-CN" altLang="en-US" sz="2200" b="1" baseline="0" dirty="0" smtClean="0">
                          <a:solidFill>
                            <a:schemeClr val="tx1"/>
                          </a:solidFill>
                        </a:rPr>
                        <a:t>不能根据团队的等级、旅游者的特点提供相应的用餐标准，餐饮质量较差，安排千篇一律</a:t>
                      </a:r>
                      <a:endParaRPr lang="en-US" altLang="zh-CN" sz="2200" b="1" baseline="0" dirty="0" smtClean="0">
                        <a:solidFill>
                          <a:schemeClr val="tx1"/>
                        </a:solidFill>
                      </a:endParaRPr>
                    </a:p>
                    <a:p>
                      <a:r>
                        <a:rPr lang="en-US" altLang="zh-CN" sz="2200" b="1" baseline="0" dirty="0" smtClean="0">
                          <a:solidFill>
                            <a:schemeClr val="tx1"/>
                          </a:solidFill>
                        </a:rPr>
                        <a:t>2.</a:t>
                      </a:r>
                      <a:r>
                        <a:rPr lang="zh-CN" altLang="en-US" sz="2200" b="1" baseline="0" dirty="0" smtClean="0">
                          <a:solidFill>
                            <a:schemeClr val="tx1"/>
                          </a:solidFill>
                        </a:rPr>
                        <a:t>不能根据旅游团的等级和类型安排相应的饭店以满足旅游者的需求</a:t>
                      </a:r>
                      <a:endParaRPr lang="zh-CN" altLang="en-US" sz="2200" b="1" baseline="0" dirty="0">
                        <a:solidFill>
                          <a:schemeClr val="tx1"/>
                        </a:solidFill>
                      </a:endParaRPr>
                    </a:p>
                  </a:txBody>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304800" y="714355"/>
          <a:ext cx="8686800" cy="6350508"/>
        </p:xfrm>
        <a:graphic>
          <a:graphicData uri="http://schemas.openxmlformats.org/drawingml/2006/table">
            <a:tbl>
              <a:tblPr firstRow="1" bandRow="1">
                <a:tableStyleId>{5C22544A-7EE6-4342-B048-85BDC9FD1C3A}</a:tableStyleId>
              </a:tblPr>
              <a:tblGrid>
                <a:gridCol w="1838308"/>
                <a:gridCol w="3952892"/>
                <a:gridCol w="2895600"/>
              </a:tblGrid>
              <a:tr h="2500330">
                <a:tc>
                  <a:txBody>
                    <a:bodyPr/>
                    <a:lstStyle/>
                    <a:p>
                      <a:r>
                        <a:rPr lang="zh-CN" altLang="en-US" sz="2130" b="1" baseline="0" dirty="0" smtClean="0">
                          <a:solidFill>
                            <a:schemeClr val="tx1"/>
                          </a:solidFill>
                        </a:rPr>
                        <a:t>购物、娱乐安排</a:t>
                      </a:r>
                      <a:endParaRPr lang="zh-CN" altLang="en-US" sz="2130" b="1" baseline="0" dirty="0">
                        <a:solidFill>
                          <a:schemeClr val="tx1"/>
                        </a:solidFill>
                      </a:endParaRPr>
                    </a:p>
                  </a:txBody>
                  <a:tcPr/>
                </a:tc>
                <a:tc>
                  <a:txBody>
                    <a:bodyPr/>
                    <a:lstStyle/>
                    <a:p>
                      <a:r>
                        <a:rPr lang="en-US" altLang="zh-CN" sz="2130" b="1" baseline="0" dirty="0" smtClean="0">
                          <a:solidFill>
                            <a:schemeClr val="tx1"/>
                          </a:solidFill>
                        </a:rPr>
                        <a:t>1.</a:t>
                      </a:r>
                      <a:r>
                        <a:rPr lang="zh-CN" altLang="en-US" sz="2130" b="1" baseline="0" dirty="0" smtClean="0">
                          <a:solidFill>
                            <a:schemeClr val="tx1"/>
                          </a:solidFill>
                        </a:rPr>
                        <a:t>购物时间安排应合理，符合大部分旅游者需求，注意不重复、不单调、不紧张；购物场所应选择旅游购物有保障的；购物商品的类型应多样化且具有地方特色，最好等集销售、娱乐、参观于一体</a:t>
                      </a:r>
                      <a:endParaRPr lang="en-US" altLang="zh-CN" sz="2130" b="1" baseline="0" dirty="0" smtClean="0">
                        <a:solidFill>
                          <a:schemeClr val="tx1"/>
                        </a:solidFill>
                      </a:endParaRPr>
                    </a:p>
                    <a:p>
                      <a:r>
                        <a:rPr lang="en-US" altLang="zh-CN" sz="2130" b="1" baseline="0" dirty="0" smtClean="0">
                          <a:solidFill>
                            <a:schemeClr val="tx1"/>
                          </a:solidFill>
                        </a:rPr>
                        <a:t>2.</a:t>
                      </a:r>
                      <a:r>
                        <a:rPr lang="zh-CN" altLang="en-US" sz="2130" b="1" baseline="0" dirty="0" smtClean="0">
                          <a:solidFill>
                            <a:schemeClr val="tx1"/>
                          </a:solidFill>
                        </a:rPr>
                        <a:t>旅游娱乐活动的选择应丰富多彩、雅俗共赏，并充分体现当地特色，坚决杜绝不健康内容</a:t>
                      </a:r>
                      <a:endParaRPr lang="zh-CN" altLang="en-US" sz="2130" b="1" baseline="0" dirty="0">
                        <a:solidFill>
                          <a:schemeClr val="tx1"/>
                        </a:solidFill>
                      </a:endParaRPr>
                    </a:p>
                  </a:txBody>
                  <a:tcPr/>
                </a:tc>
                <a:tc>
                  <a:txBody>
                    <a:bodyPr/>
                    <a:lstStyle/>
                    <a:p>
                      <a:r>
                        <a:rPr lang="en-US" altLang="zh-CN" sz="2130" b="1" baseline="0" dirty="0" smtClean="0">
                          <a:solidFill>
                            <a:schemeClr val="tx1"/>
                          </a:solidFill>
                        </a:rPr>
                        <a:t>1.</a:t>
                      </a:r>
                      <a:r>
                        <a:rPr lang="zh-CN" altLang="en-US" sz="2130" b="1" baseline="0" dirty="0" smtClean="0">
                          <a:solidFill>
                            <a:schemeClr val="tx1"/>
                          </a:solidFill>
                        </a:rPr>
                        <a:t>购物时间安排不合理，挤占游览时间</a:t>
                      </a:r>
                      <a:endParaRPr lang="en-US" altLang="zh-CN" sz="2130" b="1" baseline="0" dirty="0" smtClean="0">
                        <a:solidFill>
                          <a:schemeClr val="tx1"/>
                        </a:solidFill>
                      </a:endParaRPr>
                    </a:p>
                    <a:p>
                      <a:r>
                        <a:rPr lang="en-US" altLang="zh-CN" sz="2130" b="1" baseline="0" dirty="0" smtClean="0">
                          <a:solidFill>
                            <a:schemeClr val="tx1"/>
                          </a:solidFill>
                        </a:rPr>
                        <a:t>2.</a:t>
                      </a:r>
                      <a:r>
                        <a:rPr lang="zh-CN" altLang="en-US" sz="2130" b="1" baseline="0" dirty="0" smtClean="0">
                          <a:solidFill>
                            <a:schemeClr val="tx1"/>
                          </a:solidFill>
                        </a:rPr>
                        <a:t>选择的旅游商品缺乏特色。类型单一，不能引起旅游者兴趣；购物场所没有保障，易造成纠纷</a:t>
                      </a:r>
                      <a:endParaRPr lang="en-US" altLang="zh-CN" sz="2130" b="1" baseline="0" dirty="0" smtClean="0">
                        <a:solidFill>
                          <a:schemeClr val="tx1"/>
                        </a:solidFill>
                      </a:endParaRPr>
                    </a:p>
                    <a:p>
                      <a:r>
                        <a:rPr lang="en-US" altLang="zh-CN" sz="2130" b="1" baseline="0" dirty="0" smtClean="0">
                          <a:solidFill>
                            <a:schemeClr val="tx1"/>
                          </a:solidFill>
                        </a:rPr>
                        <a:t>3.</a:t>
                      </a:r>
                      <a:r>
                        <a:rPr lang="zh-CN" altLang="en-US" sz="2130" b="1" baseline="0" dirty="0" smtClean="0">
                          <a:solidFill>
                            <a:schemeClr val="tx1"/>
                          </a:solidFill>
                        </a:rPr>
                        <a:t>娱乐活动安排缺乏特色，有雷同现象</a:t>
                      </a:r>
                      <a:endParaRPr lang="en-US" altLang="zh-CN" sz="2130" b="1" baseline="0" dirty="0" smtClean="0">
                        <a:solidFill>
                          <a:schemeClr val="tx1"/>
                        </a:solidFill>
                      </a:endParaRPr>
                    </a:p>
                    <a:p>
                      <a:r>
                        <a:rPr lang="en-US" altLang="zh-CN" sz="2130" b="1" baseline="0" dirty="0" smtClean="0">
                          <a:solidFill>
                            <a:schemeClr val="tx1"/>
                          </a:solidFill>
                        </a:rPr>
                        <a:t>4.</a:t>
                      </a:r>
                      <a:r>
                        <a:rPr lang="zh-CN" altLang="en-US" sz="2130" b="1" baseline="0" dirty="0" smtClean="0">
                          <a:solidFill>
                            <a:schemeClr val="tx1"/>
                          </a:solidFill>
                        </a:rPr>
                        <a:t>安排的娱乐活动不健康</a:t>
                      </a:r>
                      <a:endParaRPr lang="zh-CN" altLang="en-US" sz="2130" b="1" baseline="0" dirty="0">
                        <a:solidFill>
                          <a:schemeClr val="tx1"/>
                        </a:solidFill>
                      </a:endParaRPr>
                    </a:p>
                  </a:txBody>
                  <a:tcPr/>
                </a:tc>
              </a:tr>
              <a:tr h="2500330">
                <a:tc>
                  <a:txBody>
                    <a:bodyPr/>
                    <a:lstStyle/>
                    <a:p>
                      <a:r>
                        <a:rPr lang="zh-CN" altLang="en-US" sz="2130" b="1" baseline="0" dirty="0" smtClean="0">
                          <a:solidFill>
                            <a:schemeClr val="tx1"/>
                          </a:solidFill>
                        </a:rPr>
                        <a:t>计划活动日程</a:t>
                      </a:r>
                      <a:endParaRPr lang="zh-CN" altLang="en-US" sz="2130" b="1" baseline="0" dirty="0">
                        <a:solidFill>
                          <a:schemeClr val="tx1"/>
                        </a:solidFill>
                      </a:endParaRPr>
                    </a:p>
                  </a:txBody>
                  <a:tcPr/>
                </a:tc>
                <a:tc>
                  <a:txBody>
                    <a:bodyPr/>
                    <a:lstStyle/>
                    <a:p>
                      <a:r>
                        <a:rPr lang="zh-CN" altLang="en-US" sz="2130" b="1" baseline="0" dirty="0" smtClean="0">
                          <a:solidFill>
                            <a:schemeClr val="tx1"/>
                          </a:solidFill>
                        </a:rPr>
                        <a:t>活动日程安排应详细写明，日程的编排要遵循劳逸结合、冷热点搭配等原则，并注意游览景点顺序尽量由一般到精彩，使旅游者体验效果递进</a:t>
                      </a:r>
                      <a:endParaRPr lang="zh-CN" altLang="en-US" sz="2130" b="1" baseline="0" dirty="0">
                        <a:solidFill>
                          <a:schemeClr val="tx1"/>
                        </a:solidFill>
                      </a:endParaRPr>
                    </a:p>
                  </a:txBody>
                  <a:tcPr/>
                </a:tc>
                <a:tc>
                  <a:txBody>
                    <a:bodyPr/>
                    <a:lstStyle/>
                    <a:p>
                      <a:r>
                        <a:rPr lang="en-US" altLang="zh-CN" sz="2130" b="1" baseline="0" dirty="0" smtClean="0">
                          <a:solidFill>
                            <a:schemeClr val="tx1"/>
                          </a:solidFill>
                        </a:rPr>
                        <a:t>1.</a:t>
                      </a:r>
                      <a:r>
                        <a:rPr lang="zh-CN" altLang="en-US" sz="2130" b="1" baseline="0" dirty="0" smtClean="0">
                          <a:solidFill>
                            <a:schemeClr val="tx1"/>
                          </a:solidFill>
                        </a:rPr>
                        <a:t>活动安排日程不详细，日程编排过紧，使游客感觉疲惫，过松又让旅游者感觉浪费时间</a:t>
                      </a:r>
                      <a:endParaRPr lang="en-US" altLang="zh-CN" sz="2130" b="1" baseline="0" dirty="0" smtClean="0">
                        <a:solidFill>
                          <a:schemeClr val="tx1"/>
                        </a:solidFill>
                      </a:endParaRPr>
                    </a:p>
                    <a:p>
                      <a:r>
                        <a:rPr lang="en-US" altLang="zh-CN" sz="2130" b="1" baseline="0" dirty="0" smtClean="0">
                          <a:solidFill>
                            <a:schemeClr val="tx1"/>
                          </a:solidFill>
                        </a:rPr>
                        <a:t>2.</a:t>
                      </a:r>
                      <a:r>
                        <a:rPr lang="zh-CN" altLang="en-US" sz="2130" b="1" baseline="0" dirty="0" smtClean="0">
                          <a:solidFill>
                            <a:schemeClr val="tx1"/>
                          </a:solidFill>
                        </a:rPr>
                        <a:t>游览顺序安排不科学，使旅游者无法体验效果</a:t>
                      </a:r>
                      <a:endParaRPr lang="zh-CN" altLang="en-US" sz="2130" b="1" baseline="0" dirty="0">
                        <a:solidFill>
                          <a:schemeClr val="tx1"/>
                        </a:solidFill>
                      </a:endParaRPr>
                    </a:p>
                  </a:txBody>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285720" y="1071546"/>
          <a:ext cx="8686800" cy="3670471"/>
        </p:xfrm>
        <a:graphic>
          <a:graphicData uri="http://schemas.openxmlformats.org/drawingml/2006/table">
            <a:tbl>
              <a:tblPr firstRow="1" bandRow="1">
                <a:tableStyleId>{5C22544A-7EE6-4342-B048-85BDC9FD1C3A}</a:tableStyleId>
              </a:tblPr>
              <a:tblGrid>
                <a:gridCol w="2286016"/>
                <a:gridCol w="3505184"/>
                <a:gridCol w="2895600"/>
              </a:tblGrid>
              <a:tr h="1750231">
                <a:tc>
                  <a:txBody>
                    <a:bodyPr/>
                    <a:lstStyle/>
                    <a:p>
                      <a:r>
                        <a:rPr lang="zh-CN" altLang="en-US" sz="2400" b="1" dirty="0" smtClean="0">
                          <a:solidFill>
                            <a:schemeClr val="tx1"/>
                          </a:solidFill>
                        </a:rPr>
                        <a:t>线路定价</a:t>
                      </a:r>
                      <a:endParaRPr lang="zh-CN" altLang="en-US" sz="2400" b="1" dirty="0">
                        <a:solidFill>
                          <a:schemeClr val="tx1"/>
                        </a:solidFill>
                      </a:endParaRPr>
                    </a:p>
                  </a:txBody>
                  <a:tcPr/>
                </a:tc>
                <a:tc>
                  <a:txBody>
                    <a:bodyPr/>
                    <a:lstStyle/>
                    <a:p>
                      <a:r>
                        <a:rPr lang="en-US" altLang="zh-CN" sz="2400" b="1" dirty="0" smtClean="0">
                          <a:solidFill>
                            <a:schemeClr val="tx1"/>
                          </a:solidFill>
                        </a:rPr>
                        <a:t>1.</a:t>
                      </a:r>
                      <a:r>
                        <a:rPr lang="zh-CN" altLang="en-US" sz="2400" b="1" dirty="0" smtClean="0">
                          <a:solidFill>
                            <a:schemeClr val="tx1"/>
                          </a:solidFill>
                        </a:rPr>
                        <a:t>确定线路各组合要素价格，进行成本核算，设定利润，确定产品价格</a:t>
                      </a:r>
                      <a:endParaRPr lang="en-US" altLang="zh-CN" sz="2400" b="1" dirty="0" smtClean="0">
                        <a:solidFill>
                          <a:schemeClr val="tx1"/>
                        </a:solidFill>
                      </a:endParaRPr>
                    </a:p>
                    <a:p>
                      <a:r>
                        <a:rPr lang="en-US" altLang="zh-CN" sz="2400" b="1" dirty="0" smtClean="0">
                          <a:solidFill>
                            <a:schemeClr val="tx1"/>
                          </a:solidFill>
                        </a:rPr>
                        <a:t>2.</a:t>
                      </a:r>
                      <a:r>
                        <a:rPr lang="zh-CN" altLang="en-US" sz="2400" b="1" dirty="0" smtClean="0">
                          <a:solidFill>
                            <a:schemeClr val="tx1"/>
                          </a:solidFill>
                        </a:rPr>
                        <a:t>了解同行报价</a:t>
                      </a:r>
                      <a:endParaRPr lang="en-US" altLang="zh-CN" sz="2400" b="1" dirty="0" smtClean="0">
                        <a:solidFill>
                          <a:schemeClr val="tx1"/>
                        </a:solidFill>
                      </a:endParaRPr>
                    </a:p>
                    <a:p>
                      <a:r>
                        <a:rPr lang="en-US" altLang="zh-CN" sz="2400" b="1" dirty="0" smtClean="0">
                          <a:solidFill>
                            <a:schemeClr val="tx1"/>
                          </a:solidFill>
                        </a:rPr>
                        <a:t>3.</a:t>
                      </a:r>
                      <a:r>
                        <a:rPr lang="zh-CN" altLang="en-US" sz="2400" b="1" dirty="0" smtClean="0">
                          <a:solidFill>
                            <a:schemeClr val="tx1"/>
                          </a:solidFill>
                        </a:rPr>
                        <a:t>制作报价表</a:t>
                      </a:r>
                      <a:endParaRPr lang="zh-CN" altLang="en-US" sz="2400" b="1" dirty="0">
                        <a:solidFill>
                          <a:schemeClr val="tx1"/>
                        </a:solidFill>
                      </a:endParaRPr>
                    </a:p>
                  </a:txBody>
                  <a:tcPr/>
                </a:tc>
                <a:tc>
                  <a:txBody>
                    <a:bodyPr/>
                    <a:lstStyle/>
                    <a:p>
                      <a:r>
                        <a:rPr lang="en-US" altLang="zh-CN" sz="2400" b="1" dirty="0" smtClean="0">
                          <a:solidFill>
                            <a:schemeClr val="tx1"/>
                          </a:solidFill>
                        </a:rPr>
                        <a:t>1.</a:t>
                      </a:r>
                      <a:r>
                        <a:rPr lang="zh-CN" altLang="en-US" sz="2400" b="1" dirty="0" smtClean="0">
                          <a:solidFill>
                            <a:schemeClr val="tx1"/>
                          </a:solidFill>
                        </a:rPr>
                        <a:t>成本核算不准确，没有预期到相关组合要素价格的变动</a:t>
                      </a:r>
                      <a:endParaRPr lang="en-US" altLang="zh-CN" sz="2400" b="1" dirty="0" smtClean="0">
                        <a:solidFill>
                          <a:schemeClr val="tx1"/>
                        </a:solidFill>
                      </a:endParaRPr>
                    </a:p>
                    <a:p>
                      <a:r>
                        <a:rPr lang="en-US" altLang="zh-CN" sz="2400" b="1" dirty="0" smtClean="0">
                          <a:solidFill>
                            <a:schemeClr val="tx1"/>
                          </a:solidFill>
                        </a:rPr>
                        <a:t>2.</a:t>
                      </a:r>
                      <a:r>
                        <a:rPr lang="zh-CN" altLang="en-US" sz="2400" b="1" dirty="0" smtClean="0">
                          <a:solidFill>
                            <a:schemeClr val="tx1"/>
                          </a:solidFill>
                        </a:rPr>
                        <a:t>不了解市场行情，缺乏价格优势</a:t>
                      </a:r>
                      <a:endParaRPr lang="zh-CN" altLang="en-US" sz="2400" b="1" dirty="0">
                        <a:solidFill>
                          <a:schemeClr val="tx1"/>
                        </a:solidFill>
                      </a:endParaRPr>
                    </a:p>
                  </a:txBody>
                  <a:tcPr/>
                </a:tc>
              </a:tr>
              <a:tr h="1750231">
                <a:tc>
                  <a:txBody>
                    <a:bodyPr/>
                    <a:lstStyle/>
                    <a:p>
                      <a:r>
                        <a:rPr lang="zh-CN" altLang="en-US" sz="2400" b="1" dirty="0" smtClean="0">
                          <a:solidFill>
                            <a:schemeClr val="tx1"/>
                          </a:solidFill>
                        </a:rPr>
                        <a:t>设计宣传手册</a:t>
                      </a:r>
                      <a:endParaRPr lang="zh-CN" altLang="en-US" sz="2400" b="1" dirty="0">
                        <a:solidFill>
                          <a:schemeClr val="tx1"/>
                        </a:solidFill>
                      </a:endParaRPr>
                    </a:p>
                  </a:txBody>
                  <a:tcPr/>
                </a:tc>
                <a:tc>
                  <a:txBody>
                    <a:bodyPr/>
                    <a:lstStyle/>
                    <a:p>
                      <a:r>
                        <a:rPr lang="zh-CN" altLang="en-US" sz="2400" b="1" dirty="0" smtClean="0">
                          <a:solidFill>
                            <a:schemeClr val="tx1"/>
                          </a:solidFill>
                        </a:rPr>
                        <a:t>精心设计产品宣传手册，注意充分体现产品所涉及内容，并突出产品特色</a:t>
                      </a:r>
                      <a:endParaRPr lang="zh-CN" altLang="en-US" sz="2400" b="1" dirty="0">
                        <a:solidFill>
                          <a:schemeClr val="tx1"/>
                        </a:solidFill>
                      </a:endParaRPr>
                    </a:p>
                  </a:txBody>
                  <a:tcPr/>
                </a:tc>
                <a:tc>
                  <a:txBody>
                    <a:bodyPr/>
                    <a:lstStyle/>
                    <a:p>
                      <a:r>
                        <a:rPr lang="zh-CN" altLang="en-US" sz="2400" b="1" dirty="0" smtClean="0">
                          <a:solidFill>
                            <a:schemeClr val="tx1"/>
                          </a:solidFill>
                        </a:rPr>
                        <a:t>不重视产品宣传手册的设计，缺乏对产品细节的描述，降低产品的可信度</a:t>
                      </a:r>
                      <a:endParaRPr lang="zh-CN" altLang="en-US" sz="2400" b="1" dirty="0">
                        <a:solidFill>
                          <a:schemeClr val="tx1"/>
                        </a:solidFill>
                      </a:endParaRPr>
                    </a:p>
                  </a:txBody>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142984"/>
            <a:ext cx="8686800" cy="4937141"/>
          </a:xfrm>
        </p:spPr>
        <p:txBody>
          <a:bodyPr/>
          <a:lstStyle/>
          <a:p>
            <a:r>
              <a:rPr lang="zh-CN" altLang="en-US" b="1" dirty="0" smtClean="0"/>
              <a:t>以下是香港某旅行社推出的香港至华东旅游线：</a:t>
            </a:r>
            <a:endParaRPr lang="en-US" altLang="zh-CN" b="1" dirty="0" smtClean="0"/>
          </a:p>
          <a:p>
            <a:pPr fontAlgn="t"/>
            <a:endParaRPr lang="zh-CN" altLang="en-US" b="1" dirty="0" smtClean="0"/>
          </a:p>
          <a:p>
            <a:pPr fontAlgn="t"/>
            <a:endParaRPr lang="zh-CN" altLang="en-US" b="1" dirty="0" smtClean="0"/>
          </a:p>
          <a:p>
            <a:pPr fontAlgn="t"/>
            <a:endParaRPr lang="zh-CN" altLang="en-US" b="1" dirty="0" smtClean="0"/>
          </a:p>
          <a:p>
            <a:pPr fontAlgn="t"/>
            <a:endParaRPr lang="zh-CN" altLang="en-US" b="1" dirty="0" smtClean="0"/>
          </a:p>
          <a:p>
            <a:pPr fontAlgn="t"/>
            <a:endParaRPr lang="zh-CN" altLang="en-US" dirty="0" smtClean="0"/>
          </a:p>
          <a:p>
            <a:pPr fontAlgn="t"/>
            <a:endParaRPr lang="en-US" altLang="zh-CN" b="1" dirty="0" smtClean="0"/>
          </a:p>
          <a:p>
            <a:pPr fontAlgn="t"/>
            <a:r>
              <a:rPr lang="zh-CN" altLang="en-US" b="1" dirty="0" smtClean="0"/>
              <a:t>这条线路设计是否合理，优缺点是什么</a:t>
            </a:r>
            <a:r>
              <a:rPr lang="zh-CN" altLang="en-US" dirty="0" smtClean="0"/>
              <a:t>？</a:t>
            </a:r>
          </a:p>
          <a:p>
            <a:pPr fontAlgn="t">
              <a:buNone/>
            </a:pPr>
            <a:endParaRPr lang="zh-CN" altLang="en-US" dirty="0" smtClean="0"/>
          </a:p>
        </p:txBody>
      </p:sp>
      <p:graphicFrame>
        <p:nvGraphicFramePr>
          <p:cNvPr id="5" name="表格 4"/>
          <p:cNvGraphicFramePr>
            <a:graphicFrameLocks noGrp="1"/>
          </p:cNvGraphicFramePr>
          <p:nvPr/>
        </p:nvGraphicFramePr>
        <p:xfrm>
          <a:off x="1357288" y="1928801"/>
          <a:ext cx="6072232" cy="3291840"/>
        </p:xfrm>
        <a:graphic>
          <a:graphicData uri="http://schemas.openxmlformats.org/drawingml/2006/table">
            <a:tbl>
              <a:tblPr firstRow="1" bandRow="1">
                <a:tableStyleId>{5C22544A-7EE6-4342-B048-85BDC9FD1C3A}</a:tableStyleId>
              </a:tblPr>
              <a:tblGrid>
                <a:gridCol w="785820"/>
                <a:gridCol w="2250296"/>
                <a:gridCol w="1518058"/>
                <a:gridCol w="1518058"/>
              </a:tblGrid>
              <a:tr h="278619">
                <a:tc>
                  <a:txBody>
                    <a:bodyPr/>
                    <a:lstStyle/>
                    <a:p>
                      <a:r>
                        <a:rPr lang="zh-CN" altLang="en-US" sz="2400" b="1" dirty="0" smtClean="0"/>
                        <a:t>天数</a:t>
                      </a:r>
                      <a:endParaRPr lang="zh-CN" altLang="en-US" sz="2400" b="1" dirty="0"/>
                    </a:p>
                  </a:txBody>
                  <a:tcPr/>
                </a:tc>
                <a:tc>
                  <a:txBody>
                    <a:bodyPr/>
                    <a:lstStyle/>
                    <a:p>
                      <a:pPr algn="ctr"/>
                      <a:r>
                        <a:rPr lang="zh-CN" altLang="en-US" sz="2400" b="1" dirty="0" smtClean="0"/>
                        <a:t>行程</a:t>
                      </a:r>
                      <a:endParaRPr lang="zh-CN" altLang="en-US" sz="2400" b="1" dirty="0"/>
                    </a:p>
                  </a:txBody>
                  <a:tcPr/>
                </a:tc>
                <a:tc>
                  <a:txBody>
                    <a:bodyPr/>
                    <a:lstStyle/>
                    <a:p>
                      <a:pPr algn="ctr"/>
                      <a:r>
                        <a:rPr lang="zh-CN" altLang="en-US" sz="2400" b="1" dirty="0" smtClean="0"/>
                        <a:t>交通</a:t>
                      </a:r>
                      <a:endParaRPr lang="zh-CN" altLang="en-US" sz="2400" b="1" dirty="0"/>
                    </a:p>
                  </a:txBody>
                  <a:tcPr/>
                </a:tc>
                <a:tc>
                  <a:txBody>
                    <a:bodyPr/>
                    <a:lstStyle/>
                    <a:p>
                      <a:pPr algn="ctr"/>
                      <a:r>
                        <a:rPr lang="zh-CN" altLang="en-US" b="1" dirty="0" smtClean="0"/>
                        <a:t>住宿</a:t>
                      </a:r>
                      <a:endParaRPr lang="zh-CN" altLang="en-US" b="1" dirty="0"/>
                    </a:p>
                  </a:txBody>
                  <a:tcPr/>
                </a:tc>
              </a:tr>
              <a:tr h="401479">
                <a:tc>
                  <a:txBody>
                    <a:bodyPr/>
                    <a:lstStyle/>
                    <a:p>
                      <a:r>
                        <a:rPr lang="en-US" altLang="zh-CN" sz="2400" b="1" dirty="0" smtClean="0"/>
                        <a:t>1</a:t>
                      </a:r>
                      <a:endParaRPr lang="zh-CN" altLang="en-US" sz="2400" b="1" dirty="0"/>
                    </a:p>
                  </a:txBody>
                  <a:tcPr/>
                </a:tc>
                <a:tc>
                  <a:txBody>
                    <a:bodyPr/>
                    <a:lstStyle/>
                    <a:p>
                      <a:r>
                        <a:rPr lang="zh-CN" altLang="en-US" sz="2400" b="1" dirty="0" smtClean="0"/>
                        <a:t>香港</a:t>
                      </a:r>
                      <a:r>
                        <a:rPr lang="en-US" altLang="zh-CN" sz="2400" b="1" dirty="0" smtClean="0"/>
                        <a:t>——</a:t>
                      </a:r>
                      <a:r>
                        <a:rPr lang="zh-CN" altLang="en-US" sz="2400" b="1" dirty="0" smtClean="0"/>
                        <a:t>上海</a:t>
                      </a:r>
                      <a:endParaRPr lang="zh-CN" altLang="en-US" sz="2400" b="1" dirty="0"/>
                    </a:p>
                  </a:txBody>
                  <a:tcPr/>
                </a:tc>
                <a:tc>
                  <a:txBody>
                    <a:bodyPr/>
                    <a:lstStyle/>
                    <a:p>
                      <a:r>
                        <a:rPr lang="zh-CN" altLang="en-US" sz="2400" b="1" dirty="0" smtClean="0"/>
                        <a:t>飞机</a:t>
                      </a:r>
                      <a:endParaRPr lang="zh-CN" altLang="en-US" sz="2400" b="1" dirty="0"/>
                    </a:p>
                  </a:txBody>
                  <a:tcPr/>
                </a:tc>
                <a:tc>
                  <a:txBody>
                    <a:bodyPr/>
                    <a:lstStyle/>
                    <a:p>
                      <a:r>
                        <a:rPr lang="zh-CN" altLang="en-US" b="1" dirty="0" smtClean="0"/>
                        <a:t>晚上抵达上海，希尔顿</a:t>
                      </a:r>
                      <a:endParaRPr lang="zh-CN" altLang="en-US" b="1" dirty="0"/>
                    </a:p>
                  </a:txBody>
                  <a:tcPr/>
                </a:tc>
              </a:tr>
              <a:tr h="401479">
                <a:tc>
                  <a:txBody>
                    <a:bodyPr/>
                    <a:lstStyle/>
                    <a:p>
                      <a:r>
                        <a:rPr lang="en-US" altLang="zh-CN" sz="2400" b="1" dirty="0" smtClean="0"/>
                        <a:t>2</a:t>
                      </a:r>
                      <a:endParaRPr lang="zh-CN" altLang="en-US" sz="2400" b="1" dirty="0"/>
                    </a:p>
                  </a:txBody>
                  <a:tcPr/>
                </a:tc>
                <a:tc>
                  <a:txBody>
                    <a:bodyPr/>
                    <a:lstStyle/>
                    <a:p>
                      <a:r>
                        <a:rPr lang="zh-CN" altLang="en-US" sz="2400" b="1" dirty="0" smtClean="0"/>
                        <a:t>上海、无锡</a:t>
                      </a:r>
                      <a:endParaRPr lang="zh-CN" altLang="en-US" sz="2400" b="1" dirty="0"/>
                    </a:p>
                  </a:txBody>
                  <a:tcPr/>
                </a:tc>
                <a:tc>
                  <a:txBody>
                    <a:bodyPr/>
                    <a:lstStyle/>
                    <a:p>
                      <a:r>
                        <a:rPr lang="zh-CN" altLang="en-US" sz="2400" b="1" dirty="0" smtClean="0"/>
                        <a:t>下午火车</a:t>
                      </a:r>
                      <a:endParaRPr lang="zh-CN" altLang="en-US" sz="2400" b="1" dirty="0"/>
                    </a:p>
                  </a:txBody>
                  <a:tcPr/>
                </a:tc>
                <a:tc>
                  <a:txBody>
                    <a:bodyPr/>
                    <a:lstStyle/>
                    <a:p>
                      <a:r>
                        <a:rPr lang="zh-CN" altLang="en-US" b="1" dirty="0" smtClean="0"/>
                        <a:t>无锡大饭店</a:t>
                      </a:r>
                      <a:endParaRPr lang="zh-CN" altLang="en-US" b="1" dirty="0"/>
                    </a:p>
                  </a:txBody>
                  <a:tcPr/>
                </a:tc>
              </a:tr>
              <a:tr h="401479">
                <a:tc>
                  <a:txBody>
                    <a:bodyPr/>
                    <a:lstStyle/>
                    <a:p>
                      <a:r>
                        <a:rPr lang="en-US" altLang="zh-CN" sz="2400" b="1" dirty="0" smtClean="0"/>
                        <a:t>3</a:t>
                      </a:r>
                      <a:endParaRPr lang="zh-CN" altLang="en-US" sz="2400" b="1" dirty="0"/>
                    </a:p>
                  </a:txBody>
                  <a:tcPr/>
                </a:tc>
                <a:tc>
                  <a:txBody>
                    <a:bodyPr/>
                    <a:lstStyle/>
                    <a:p>
                      <a:r>
                        <a:rPr lang="zh-CN" altLang="en-US" sz="2400" b="1" dirty="0" smtClean="0"/>
                        <a:t>无锡、苏州</a:t>
                      </a:r>
                      <a:endParaRPr lang="zh-CN" altLang="en-US" sz="2400" b="1" dirty="0"/>
                    </a:p>
                  </a:txBody>
                  <a:tcPr/>
                </a:tc>
                <a:tc>
                  <a:txBody>
                    <a:bodyPr/>
                    <a:lstStyle/>
                    <a:p>
                      <a:r>
                        <a:rPr lang="zh-CN" altLang="en-US" sz="2400" b="1" dirty="0" smtClean="0"/>
                        <a:t>中午火车</a:t>
                      </a:r>
                      <a:endParaRPr lang="zh-CN" altLang="en-US" sz="2400" b="1" dirty="0"/>
                    </a:p>
                  </a:txBody>
                  <a:tcPr/>
                </a:tc>
                <a:tc>
                  <a:txBody>
                    <a:bodyPr/>
                    <a:lstStyle/>
                    <a:p>
                      <a:r>
                        <a:rPr lang="zh-CN" altLang="en-US" b="1" dirty="0" smtClean="0"/>
                        <a:t>南林饭店</a:t>
                      </a:r>
                      <a:endParaRPr lang="zh-CN" altLang="en-US" b="1" dirty="0"/>
                    </a:p>
                  </a:txBody>
                  <a:tcPr/>
                </a:tc>
              </a:tr>
              <a:tr h="401479">
                <a:tc>
                  <a:txBody>
                    <a:bodyPr/>
                    <a:lstStyle/>
                    <a:p>
                      <a:r>
                        <a:rPr lang="en-US" altLang="zh-CN" sz="2400" b="1" dirty="0" smtClean="0"/>
                        <a:t>4</a:t>
                      </a:r>
                      <a:endParaRPr lang="zh-CN" altLang="en-US" sz="2400" b="1" dirty="0"/>
                    </a:p>
                  </a:txBody>
                  <a:tcPr/>
                </a:tc>
                <a:tc>
                  <a:txBody>
                    <a:bodyPr/>
                    <a:lstStyle/>
                    <a:p>
                      <a:r>
                        <a:rPr lang="zh-CN" altLang="en-US" sz="2400" b="1" dirty="0" smtClean="0"/>
                        <a:t>苏州、杭州</a:t>
                      </a:r>
                      <a:endParaRPr lang="zh-CN" altLang="en-US" sz="2400" b="1" dirty="0"/>
                    </a:p>
                  </a:txBody>
                  <a:tcPr/>
                </a:tc>
                <a:tc>
                  <a:txBody>
                    <a:bodyPr/>
                    <a:lstStyle/>
                    <a:p>
                      <a:r>
                        <a:rPr lang="zh-CN" altLang="en-US" sz="2400" b="1" dirty="0" smtClean="0"/>
                        <a:t>上午火车</a:t>
                      </a:r>
                      <a:endParaRPr lang="zh-CN" altLang="en-US" sz="2400" b="1" dirty="0"/>
                    </a:p>
                  </a:txBody>
                  <a:tcPr/>
                </a:tc>
                <a:tc>
                  <a:txBody>
                    <a:bodyPr/>
                    <a:lstStyle/>
                    <a:p>
                      <a:r>
                        <a:rPr lang="zh-CN" altLang="en-US" b="1" dirty="0" smtClean="0"/>
                        <a:t>香格里拉</a:t>
                      </a:r>
                      <a:endParaRPr lang="zh-CN" altLang="en-US" b="1" dirty="0"/>
                    </a:p>
                  </a:txBody>
                  <a:tcPr/>
                </a:tc>
              </a:tr>
              <a:tr h="401479">
                <a:tc>
                  <a:txBody>
                    <a:bodyPr/>
                    <a:lstStyle/>
                    <a:p>
                      <a:r>
                        <a:rPr lang="en-US" altLang="zh-CN" sz="2400" b="1" dirty="0" smtClean="0"/>
                        <a:t>5</a:t>
                      </a:r>
                      <a:endParaRPr lang="zh-CN" altLang="en-US" sz="2400" b="1" dirty="0"/>
                    </a:p>
                  </a:txBody>
                  <a:tcPr/>
                </a:tc>
                <a:tc>
                  <a:txBody>
                    <a:bodyPr/>
                    <a:lstStyle/>
                    <a:p>
                      <a:r>
                        <a:rPr lang="zh-CN" altLang="en-US" sz="2400" b="1" dirty="0" smtClean="0"/>
                        <a:t>杭州</a:t>
                      </a:r>
                      <a:r>
                        <a:rPr lang="en-US" altLang="zh-CN" sz="2400" b="1" dirty="0" smtClean="0"/>
                        <a:t>——</a:t>
                      </a:r>
                      <a:r>
                        <a:rPr lang="zh-CN" altLang="en-US" sz="2400" b="1" dirty="0" smtClean="0"/>
                        <a:t>香港</a:t>
                      </a:r>
                      <a:endParaRPr lang="zh-CN" altLang="en-US" sz="2400" b="1" dirty="0"/>
                    </a:p>
                  </a:txBody>
                  <a:tcPr/>
                </a:tc>
                <a:tc>
                  <a:txBody>
                    <a:bodyPr/>
                    <a:lstStyle/>
                    <a:p>
                      <a:r>
                        <a:rPr lang="zh-CN" altLang="en-US" sz="2400" b="1" dirty="0" smtClean="0"/>
                        <a:t>上午飞机</a:t>
                      </a:r>
                      <a:endParaRPr lang="zh-CN" altLang="en-US" sz="2400" b="1" dirty="0"/>
                    </a:p>
                  </a:txBody>
                  <a:tcPr/>
                </a:tc>
                <a:tc>
                  <a:txBody>
                    <a:bodyPr/>
                    <a:lstStyle/>
                    <a:p>
                      <a:endParaRPr lang="zh-CN" altLang="en-US" b="1" dirty="0"/>
                    </a:p>
                  </a:txBody>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优点是直飞，但设计并不合理，一是时间问题，第一天和最后一天都是在路上，没有观光，时间浪费在机场候车上；二是华东四地不仅交通方式单一，增加在火车上时间，而且每地游览较匆忙；三是价格问题，直航飞机价高，成本高。所以，该线路安排不合理，行程价格较高，游客反映不喜欢。</a:t>
            </a:r>
            <a:endParaRPr lang="en-US" altLang="zh-CN" b="1" dirty="0" smtClean="0"/>
          </a:p>
          <a:p>
            <a:r>
              <a:rPr lang="zh-CN" altLang="en-US" b="1" dirty="0" smtClean="0"/>
              <a:t>后来经过调整，重新编排行程，如下：</a:t>
            </a:r>
            <a:endParaRPr lang="zh-CN" altLang="en-US"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04800" y="1554163"/>
          <a:ext cx="8624919" cy="3931920"/>
        </p:xfrm>
        <a:graphic>
          <a:graphicData uri="http://schemas.openxmlformats.org/drawingml/2006/table">
            <a:tbl>
              <a:tblPr firstRow="1" bandRow="1">
                <a:tableStyleId>{5C22544A-7EE6-4342-B048-85BDC9FD1C3A}</a:tableStyleId>
              </a:tblPr>
              <a:tblGrid>
                <a:gridCol w="1257780"/>
                <a:gridCol w="3054679"/>
                <a:gridCol w="2312195"/>
                <a:gridCol w="2000265"/>
              </a:tblGrid>
              <a:tr h="444706">
                <a:tc>
                  <a:txBody>
                    <a:bodyPr/>
                    <a:lstStyle/>
                    <a:p>
                      <a:r>
                        <a:rPr lang="zh-CN" altLang="en-US" sz="2400" b="1" dirty="0" smtClean="0"/>
                        <a:t>天数</a:t>
                      </a:r>
                      <a:endParaRPr lang="zh-CN" altLang="en-US" sz="2400" b="1" dirty="0"/>
                    </a:p>
                  </a:txBody>
                  <a:tcPr/>
                </a:tc>
                <a:tc>
                  <a:txBody>
                    <a:bodyPr/>
                    <a:lstStyle/>
                    <a:p>
                      <a:r>
                        <a:rPr lang="zh-CN" altLang="en-US" sz="2400" b="1" dirty="0" smtClean="0"/>
                        <a:t>行程</a:t>
                      </a:r>
                      <a:endParaRPr lang="zh-CN" altLang="en-US" sz="2400" b="1" dirty="0"/>
                    </a:p>
                  </a:txBody>
                  <a:tcPr/>
                </a:tc>
                <a:tc>
                  <a:txBody>
                    <a:bodyPr/>
                    <a:lstStyle/>
                    <a:p>
                      <a:r>
                        <a:rPr lang="zh-CN" altLang="en-US" sz="2400" b="1" dirty="0" smtClean="0"/>
                        <a:t>交通</a:t>
                      </a:r>
                      <a:endParaRPr lang="zh-CN" altLang="en-US" sz="2400" b="1" dirty="0"/>
                    </a:p>
                  </a:txBody>
                  <a:tcPr/>
                </a:tc>
                <a:tc>
                  <a:txBody>
                    <a:bodyPr/>
                    <a:lstStyle/>
                    <a:p>
                      <a:r>
                        <a:rPr lang="zh-CN" altLang="en-US" sz="2400" b="1" dirty="0" smtClean="0"/>
                        <a:t>住宿</a:t>
                      </a:r>
                      <a:endParaRPr lang="zh-CN" altLang="en-US" sz="2400" b="1" dirty="0"/>
                    </a:p>
                  </a:txBody>
                  <a:tcPr/>
                </a:tc>
              </a:tr>
              <a:tr h="778236">
                <a:tc>
                  <a:txBody>
                    <a:bodyPr/>
                    <a:lstStyle/>
                    <a:p>
                      <a:r>
                        <a:rPr lang="en-US" altLang="zh-CN" sz="2400" b="1" dirty="0" smtClean="0"/>
                        <a:t>1</a:t>
                      </a:r>
                      <a:endParaRPr lang="zh-CN" altLang="en-US" sz="2400" b="1" dirty="0"/>
                    </a:p>
                  </a:txBody>
                  <a:tcPr/>
                </a:tc>
                <a:tc>
                  <a:txBody>
                    <a:bodyPr/>
                    <a:lstStyle/>
                    <a:p>
                      <a:r>
                        <a:rPr lang="zh-CN" altLang="en-US" sz="2400" b="1" dirty="0" smtClean="0"/>
                        <a:t>香港</a:t>
                      </a:r>
                      <a:r>
                        <a:rPr lang="en-US" altLang="zh-CN" sz="2400" b="1" dirty="0" smtClean="0"/>
                        <a:t>——</a:t>
                      </a:r>
                      <a:r>
                        <a:rPr lang="zh-CN" altLang="en-US" sz="2400" b="1" dirty="0" smtClean="0"/>
                        <a:t>广州</a:t>
                      </a:r>
                      <a:r>
                        <a:rPr lang="en-US" altLang="zh-CN" sz="2400" b="1" dirty="0" smtClean="0"/>
                        <a:t>——</a:t>
                      </a:r>
                      <a:r>
                        <a:rPr lang="zh-CN" altLang="en-US" sz="2400" b="1" dirty="0" smtClean="0"/>
                        <a:t>杭州</a:t>
                      </a:r>
                      <a:endParaRPr lang="zh-CN" altLang="en-US" sz="2400" b="1" dirty="0"/>
                    </a:p>
                  </a:txBody>
                  <a:tcPr/>
                </a:tc>
                <a:tc>
                  <a:txBody>
                    <a:bodyPr/>
                    <a:lstStyle/>
                    <a:p>
                      <a:r>
                        <a:rPr lang="zh-CN" altLang="en-US" sz="2400" b="1" dirty="0" smtClean="0"/>
                        <a:t>早班直通车转飞机，中午抵达</a:t>
                      </a:r>
                      <a:endParaRPr lang="zh-CN" altLang="en-US" sz="2400" b="1" dirty="0"/>
                    </a:p>
                  </a:txBody>
                  <a:tcPr/>
                </a:tc>
                <a:tc>
                  <a:txBody>
                    <a:bodyPr/>
                    <a:lstStyle/>
                    <a:p>
                      <a:r>
                        <a:rPr lang="zh-CN" altLang="en-US" sz="2400" b="1" dirty="0" smtClean="0"/>
                        <a:t>香格里拉</a:t>
                      </a:r>
                      <a:endParaRPr lang="zh-CN" altLang="en-US" sz="2400" b="1" dirty="0"/>
                    </a:p>
                  </a:txBody>
                  <a:tcPr/>
                </a:tc>
              </a:tr>
              <a:tr h="444706">
                <a:tc>
                  <a:txBody>
                    <a:bodyPr/>
                    <a:lstStyle/>
                    <a:p>
                      <a:r>
                        <a:rPr lang="en-US" altLang="zh-CN" sz="2400" b="1" dirty="0" smtClean="0"/>
                        <a:t>2</a:t>
                      </a:r>
                      <a:endParaRPr lang="zh-CN" altLang="en-US" sz="2400" b="1" dirty="0"/>
                    </a:p>
                  </a:txBody>
                  <a:tcPr/>
                </a:tc>
                <a:tc>
                  <a:txBody>
                    <a:bodyPr/>
                    <a:lstStyle/>
                    <a:p>
                      <a:r>
                        <a:rPr lang="zh-CN" altLang="en-US" sz="2400" b="1" dirty="0" smtClean="0"/>
                        <a:t>杭州、无锡</a:t>
                      </a:r>
                      <a:endParaRPr lang="zh-CN" altLang="en-US" sz="2400" b="1" dirty="0"/>
                    </a:p>
                  </a:txBody>
                  <a:tcPr/>
                </a:tc>
                <a:tc>
                  <a:txBody>
                    <a:bodyPr/>
                    <a:lstStyle/>
                    <a:p>
                      <a:r>
                        <a:rPr lang="zh-CN" altLang="en-US" sz="2400" b="1" dirty="0" smtClean="0"/>
                        <a:t>下午火车</a:t>
                      </a:r>
                      <a:endParaRPr lang="zh-CN" altLang="en-US" sz="2400" b="1" dirty="0"/>
                    </a:p>
                  </a:txBody>
                  <a:tcPr/>
                </a:tc>
                <a:tc>
                  <a:txBody>
                    <a:bodyPr/>
                    <a:lstStyle/>
                    <a:p>
                      <a:r>
                        <a:rPr lang="zh-CN" altLang="en-US" sz="2400" b="1" dirty="0" smtClean="0"/>
                        <a:t>无锡饭店</a:t>
                      </a:r>
                      <a:endParaRPr lang="zh-CN" altLang="en-US" sz="2400" b="1" dirty="0"/>
                    </a:p>
                  </a:txBody>
                  <a:tcPr/>
                </a:tc>
              </a:tr>
              <a:tr h="444706">
                <a:tc>
                  <a:txBody>
                    <a:bodyPr/>
                    <a:lstStyle/>
                    <a:p>
                      <a:r>
                        <a:rPr lang="en-US" altLang="zh-CN" sz="2400" b="1" dirty="0" smtClean="0"/>
                        <a:t>3</a:t>
                      </a:r>
                      <a:endParaRPr lang="zh-CN" altLang="en-US" sz="2400" b="1" dirty="0"/>
                    </a:p>
                  </a:txBody>
                  <a:tcPr/>
                </a:tc>
                <a:tc>
                  <a:txBody>
                    <a:bodyPr/>
                    <a:lstStyle/>
                    <a:p>
                      <a:r>
                        <a:rPr lang="zh-CN" altLang="en-US" sz="2400" b="1" dirty="0" smtClean="0"/>
                        <a:t>无锡、苏州</a:t>
                      </a:r>
                      <a:endParaRPr lang="zh-CN" altLang="en-US" sz="2400" b="1" dirty="0"/>
                    </a:p>
                  </a:txBody>
                  <a:tcPr/>
                </a:tc>
                <a:tc>
                  <a:txBody>
                    <a:bodyPr/>
                    <a:lstStyle/>
                    <a:p>
                      <a:r>
                        <a:rPr lang="zh-CN" altLang="en-US" sz="2400" b="1" dirty="0" smtClean="0"/>
                        <a:t>下午汽车</a:t>
                      </a:r>
                      <a:endParaRPr lang="zh-CN" altLang="en-US" sz="2400" b="1" dirty="0"/>
                    </a:p>
                  </a:txBody>
                  <a:tcPr/>
                </a:tc>
                <a:tc>
                  <a:txBody>
                    <a:bodyPr/>
                    <a:lstStyle/>
                    <a:p>
                      <a:r>
                        <a:rPr lang="zh-CN" altLang="en-US" sz="2400" b="1" dirty="0" smtClean="0"/>
                        <a:t>南林饭店</a:t>
                      </a:r>
                      <a:endParaRPr lang="zh-CN" altLang="en-US" sz="2400" b="1" dirty="0"/>
                    </a:p>
                  </a:txBody>
                  <a:tcPr/>
                </a:tc>
              </a:tr>
              <a:tr h="444706">
                <a:tc>
                  <a:txBody>
                    <a:bodyPr/>
                    <a:lstStyle/>
                    <a:p>
                      <a:r>
                        <a:rPr lang="en-US" altLang="zh-CN" sz="2400" b="1" dirty="0" smtClean="0"/>
                        <a:t>4</a:t>
                      </a:r>
                      <a:endParaRPr lang="zh-CN" altLang="en-US" sz="2400" b="1" dirty="0"/>
                    </a:p>
                  </a:txBody>
                  <a:tcPr/>
                </a:tc>
                <a:tc>
                  <a:txBody>
                    <a:bodyPr/>
                    <a:lstStyle/>
                    <a:p>
                      <a:r>
                        <a:rPr lang="zh-CN" altLang="en-US" sz="2400" b="1" dirty="0" smtClean="0"/>
                        <a:t>苏州、上海</a:t>
                      </a:r>
                      <a:endParaRPr lang="zh-CN" altLang="en-US" sz="2400" b="1" dirty="0"/>
                    </a:p>
                  </a:txBody>
                  <a:tcPr/>
                </a:tc>
                <a:tc>
                  <a:txBody>
                    <a:bodyPr/>
                    <a:lstStyle/>
                    <a:p>
                      <a:r>
                        <a:rPr lang="zh-CN" altLang="en-US" sz="2400" b="1" dirty="0" smtClean="0"/>
                        <a:t>下午火车</a:t>
                      </a:r>
                      <a:endParaRPr lang="zh-CN" altLang="en-US" sz="2400" b="1" dirty="0"/>
                    </a:p>
                  </a:txBody>
                  <a:tcPr/>
                </a:tc>
                <a:tc>
                  <a:txBody>
                    <a:bodyPr/>
                    <a:lstStyle/>
                    <a:p>
                      <a:r>
                        <a:rPr lang="zh-CN" altLang="en-US" sz="2400" b="1" dirty="0" smtClean="0"/>
                        <a:t>希尔顿</a:t>
                      </a:r>
                      <a:endParaRPr lang="zh-CN" altLang="en-US" sz="2400" b="1" dirty="0"/>
                    </a:p>
                  </a:txBody>
                  <a:tcPr/>
                </a:tc>
              </a:tr>
              <a:tr h="444706">
                <a:tc>
                  <a:txBody>
                    <a:bodyPr/>
                    <a:lstStyle/>
                    <a:p>
                      <a:r>
                        <a:rPr lang="en-US" altLang="zh-CN" sz="2400" b="1" dirty="0" smtClean="0"/>
                        <a:t>5</a:t>
                      </a:r>
                      <a:endParaRPr lang="zh-CN" altLang="en-US" sz="2400" b="1" dirty="0"/>
                    </a:p>
                  </a:txBody>
                  <a:tcPr/>
                </a:tc>
                <a:tc>
                  <a:txBody>
                    <a:bodyPr/>
                    <a:lstStyle/>
                    <a:p>
                      <a:r>
                        <a:rPr lang="zh-CN" altLang="en-US" sz="2400" b="1" dirty="0" smtClean="0"/>
                        <a:t>上海、广州</a:t>
                      </a:r>
                      <a:endParaRPr lang="zh-CN" altLang="en-US" sz="2400" b="1" dirty="0"/>
                    </a:p>
                  </a:txBody>
                  <a:tcPr/>
                </a:tc>
                <a:tc>
                  <a:txBody>
                    <a:bodyPr/>
                    <a:lstStyle/>
                    <a:p>
                      <a:r>
                        <a:rPr lang="zh-CN" altLang="en-US" sz="2400" b="1" dirty="0" smtClean="0"/>
                        <a:t>晚上飞机</a:t>
                      </a:r>
                      <a:endParaRPr lang="zh-CN" altLang="en-US" sz="2400" b="1" dirty="0"/>
                    </a:p>
                  </a:txBody>
                  <a:tcPr/>
                </a:tc>
                <a:tc>
                  <a:txBody>
                    <a:bodyPr/>
                    <a:lstStyle/>
                    <a:p>
                      <a:r>
                        <a:rPr lang="zh-CN" altLang="en-US" sz="2400" b="1" dirty="0" smtClean="0"/>
                        <a:t>中国大酒店</a:t>
                      </a:r>
                      <a:endParaRPr lang="zh-CN" altLang="en-US" sz="2400" b="1" dirty="0"/>
                    </a:p>
                  </a:txBody>
                  <a:tcPr/>
                </a:tc>
              </a:tr>
              <a:tr h="444706">
                <a:tc>
                  <a:txBody>
                    <a:bodyPr/>
                    <a:lstStyle/>
                    <a:p>
                      <a:r>
                        <a:rPr lang="en-US" altLang="zh-CN" sz="2400" b="1" dirty="0" smtClean="0"/>
                        <a:t>6</a:t>
                      </a:r>
                      <a:endParaRPr lang="zh-CN" altLang="en-US" sz="2400" b="1" dirty="0"/>
                    </a:p>
                  </a:txBody>
                  <a:tcPr/>
                </a:tc>
                <a:tc>
                  <a:txBody>
                    <a:bodyPr/>
                    <a:lstStyle/>
                    <a:p>
                      <a:r>
                        <a:rPr lang="zh-CN" altLang="en-US" sz="2400" b="1" dirty="0" smtClean="0"/>
                        <a:t>广州、香港</a:t>
                      </a:r>
                      <a:endParaRPr lang="zh-CN" altLang="en-US" sz="2400" b="1" dirty="0"/>
                    </a:p>
                  </a:txBody>
                  <a:tcPr/>
                </a:tc>
                <a:tc>
                  <a:txBody>
                    <a:bodyPr/>
                    <a:lstStyle/>
                    <a:p>
                      <a:r>
                        <a:rPr lang="zh-CN" altLang="en-US" sz="2400" b="1" dirty="0" smtClean="0"/>
                        <a:t>下午</a:t>
                      </a:r>
                      <a:r>
                        <a:rPr lang="en-US" altLang="zh-CN" sz="2400" b="1" dirty="0" smtClean="0"/>
                        <a:t>6</a:t>
                      </a:r>
                      <a:r>
                        <a:rPr lang="zh-CN" altLang="en-US" sz="2400" b="1" dirty="0" smtClean="0"/>
                        <a:t>点直通车</a:t>
                      </a:r>
                      <a:endParaRPr lang="zh-CN" altLang="en-US" sz="2400" b="1" dirty="0"/>
                    </a:p>
                  </a:txBody>
                  <a:tcPr/>
                </a:tc>
                <a:tc>
                  <a:txBody>
                    <a:bodyPr/>
                    <a:lstStyle/>
                    <a:p>
                      <a:endParaRPr lang="zh-CN" altLang="en-US" sz="2400" b="1" dirty="0"/>
                    </a:p>
                  </a:txBody>
                  <a:tcPr/>
                </a:tc>
              </a:tr>
            </a:tbl>
          </a:graphicData>
        </a:graphic>
      </p:graphicFrame>
      <p:sp>
        <p:nvSpPr>
          <p:cNvPr id="5" name="标题 1"/>
          <p:cNvSpPr>
            <a:spLocks noGrp="1"/>
          </p:cNvSpPr>
          <p:nvPr>
            <p:ph type="title"/>
          </p:nvPr>
        </p:nvSpPr>
        <p:spPr>
          <a:xfrm>
            <a:off x="304800" y="457200"/>
            <a:ext cx="8686800" cy="838200"/>
          </a:xfrm>
        </p:spPr>
        <p:txBody>
          <a:bodyPr/>
          <a:lstStyle/>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rmAutofit fontScale="70000" lnSpcReduction="20000"/>
          </a:bodyPr>
          <a:lstStyle/>
          <a:p>
            <a:r>
              <a:rPr lang="en-US" altLang="zh-CN" b="1" dirty="0" smtClean="0"/>
              <a:t>1.</a:t>
            </a:r>
            <a:r>
              <a:rPr lang="zh-CN" altLang="en-US" b="1" dirty="0" smtClean="0"/>
              <a:t>汉代，官方休假制度正式确定，官吏“五日得一下沐”，连续上五天班，多住在官舍中，第六日休沐日，回家看望妻儿，沐浴休息。汉代休沐制采取轮休方式。发达节假日有夏至、冬至各休假五日等，东汉伏日成为假日；还有元日、春秋社日（祭祀土地为社，春社是立春后第五个戊日，秋社是立秋后第五个戊日）、腊日（冬至后某日）等，具体放假情况不详。</a:t>
            </a:r>
            <a:endParaRPr lang="en-US" altLang="zh-CN" b="1" dirty="0" smtClean="0"/>
          </a:p>
          <a:p>
            <a:r>
              <a:rPr lang="en-US" altLang="zh-CN" b="1" dirty="0" smtClean="0"/>
              <a:t>2.</a:t>
            </a:r>
            <a:r>
              <a:rPr lang="zh-CN" altLang="en-US" b="1" dirty="0" smtClean="0"/>
              <a:t>唐宋时期，节假日增多。实行旬休，工作九天休息一天。唐代节日假很多，包括节气假（立春、春分、立秋、秋分、立夏、立冬、三伏、冬至等）和民俗假（元日、正月七日、寒食、清明、元宵、二月八日、三月三日、端午、七夕、中元、中秋、重阳、十月一日等都有假。从七天（春节、冬至）到一天数量不等，共</a:t>
            </a:r>
            <a:r>
              <a:rPr lang="en-US" altLang="zh-CN" b="1" dirty="0" smtClean="0"/>
              <a:t>40</a:t>
            </a:r>
            <a:r>
              <a:rPr lang="zh-CN" altLang="en-US" b="1" dirty="0" smtClean="0"/>
              <a:t>（</a:t>
            </a:r>
            <a:r>
              <a:rPr lang="en-US" altLang="zh-CN" b="1" dirty="0" smtClean="0"/>
              <a:t>46</a:t>
            </a:r>
            <a:r>
              <a:rPr lang="zh-CN" altLang="en-US" b="1" dirty="0" smtClean="0"/>
              <a:t>）天，加旬假共有</a:t>
            </a:r>
            <a:r>
              <a:rPr lang="en-US" altLang="zh-CN" b="1" dirty="0" smtClean="0"/>
              <a:t>70</a:t>
            </a:r>
            <a:r>
              <a:rPr lang="zh-CN" altLang="en-US" b="1" dirty="0" smtClean="0"/>
              <a:t>多天。此外唐代皇帝、皇后生辰、忌日都有假。</a:t>
            </a:r>
            <a:endParaRPr lang="en-US" altLang="zh-CN" b="1" dirty="0" smtClean="0"/>
          </a:p>
          <a:p>
            <a:r>
              <a:rPr lang="zh-CN" altLang="en-US" b="1" dirty="0" smtClean="0"/>
              <a:t>宋代一年放假时间超过全年三分之一。有正月初一、寒食、冬至、天庆、上元节各一周；夏至、先天、中元、下元、降圣等三天假；立春、立夏、七夕、端午、中秋等各一天。全年公假日有</a:t>
            </a:r>
            <a:r>
              <a:rPr lang="en-US" altLang="zh-CN" b="1" dirty="0" smtClean="0"/>
              <a:t>77</a:t>
            </a:r>
            <a:r>
              <a:rPr lang="zh-CN" altLang="en-US" b="1" dirty="0" smtClean="0"/>
              <a:t>天，再加上旬休</a:t>
            </a:r>
            <a:r>
              <a:rPr lang="en-US" altLang="zh-CN" b="1" dirty="0" smtClean="0"/>
              <a:t>36</a:t>
            </a:r>
            <a:r>
              <a:rPr lang="zh-CN" altLang="en-US" b="1" dirty="0" smtClean="0"/>
              <a:t>天，共</a:t>
            </a:r>
            <a:r>
              <a:rPr lang="en-US" altLang="zh-CN" b="1" dirty="0" smtClean="0"/>
              <a:t>112</a:t>
            </a:r>
            <a:r>
              <a:rPr lang="zh-CN" altLang="en-US" b="1" dirty="0" smtClean="0"/>
              <a:t>天。还有政治性假日如帝后薨逝的忌日假，大忌</a:t>
            </a:r>
            <a:r>
              <a:rPr lang="en-US" altLang="zh-CN" b="1" dirty="0" smtClean="0"/>
              <a:t>15</a:t>
            </a:r>
            <a:r>
              <a:rPr lang="zh-CN" altLang="en-US" b="1" dirty="0" smtClean="0"/>
              <a:t>天，小忌</a:t>
            </a:r>
            <a:r>
              <a:rPr lang="en-US" altLang="zh-CN" b="1" dirty="0" smtClean="0"/>
              <a:t>4</a:t>
            </a:r>
            <a:r>
              <a:rPr lang="zh-CN" altLang="en-US" b="1" dirty="0" smtClean="0"/>
              <a:t>天等。</a:t>
            </a:r>
            <a:endParaRPr lang="en-US" altLang="zh-CN" b="1" dirty="0" smtClean="0"/>
          </a:p>
          <a:p>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285860"/>
            <a:ext cx="8686800" cy="4794265"/>
          </a:xfrm>
        </p:spPr>
        <p:txBody>
          <a:bodyPr/>
          <a:lstStyle/>
          <a:p>
            <a:r>
              <a:rPr lang="zh-CN" altLang="en-US" b="1" dirty="0" smtClean="0"/>
              <a:t>经过调整，后者有以下优点：第一天下午到，最后一天下午离开广州，总的观光时间增加了，游客在各地的逗留较舒展；香港、广州、杭州及上海、广州、香港的交通费比香港上海及杭州香港直航便宜；后者增加广州点，丰富了行程内容。</a:t>
            </a:r>
            <a:endParaRPr lang="zh-CN" altLang="en-US"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lstStyle/>
          <a:p>
            <a:r>
              <a:rPr lang="zh-CN" altLang="en-US" b="1" dirty="0" smtClean="0"/>
              <a:t>二、旅行社外联产品设计</a:t>
            </a:r>
            <a:endParaRPr lang="en-US" altLang="zh-CN" b="1" dirty="0" smtClean="0"/>
          </a:p>
          <a:p>
            <a:r>
              <a:rPr lang="zh-CN" altLang="en-US" sz="2800" b="1" dirty="0" smtClean="0"/>
              <a:t>（</a:t>
            </a:r>
            <a:r>
              <a:rPr lang="en-US" altLang="zh-CN" sz="2800" b="1" dirty="0" smtClean="0"/>
              <a:t>1</a:t>
            </a:r>
            <a:r>
              <a:rPr lang="zh-CN" altLang="en-US" sz="2800" b="1" dirty="0" smtClean="0"/>
              <a:t>）市场调研</a:t>
            </a:r>
            <a:endParaRPr lang="en-US" altLang="zh-CN" sz="2800" b="1" dirty="0" smtClean="0"/>
          </a:p>
          <a:p>
            <a:r>
              <a:rPr lang="zh-CN" altLang="en-US" sz="2800" b="1" dirty="0" smtClean="0"/>
              <a:t>（</a:t>
            </a:r>
            <a:r>
              <a:rPr lang="en-US" altLang="zh-CN" sz="2800" b="1" dirty="0" smtClean="0"/>
              <a:t>2</a:t>
            </a:r>
            <a:r>
              <a:rPr lang="zh-CN" altLang="en-US" sz="2800" b="1" dirty="0" smtClean="0"/>
              <a:t>）选择合适的合作伙伴</a:t>
            </a:r>
            <a:endParaRPr lang="en-US" altLang="zh-CN" sz="2800" b="1" dirty="0" smtClean="0"/>
          </a:p>
          <a:p>
            <a:r>
              <a:rPr lang="zh-CN" altLang="en-US" sz="2800" b="1" dirty="0" smtClean="0"/>
              <a:t>（</a:t>
            </a:r>
            <a:r>
              <a:rPr lang="en-US" altLang="zh-CN" sz="2800" b="1" dirty="0" smtClean="0"/>
              <a:t>3</a:t>
            </a:r>
            <a:r>
              <a:rPr lang="zh-CN" altLang="en-US" sz="2800" b="1" dirty="0" smtClean="0"/>
              <a:t>）配套产品</a:t>
            </a:r>
            <a:endParaRPr lang="en-US" altLang="zh-CN" sz="2800" b="1" dirty="0" smtClean="0"/>
          </a:p>
          <a:p>
            <a:r>
              <a:rPr lang="zh-CN" altLang="en-US" sz="2800" b="1" dirty="0" smtClean="0"/>
              <a:t>（</a:t>
            </a:r>
            <a:r>
              <a:rPr lang="en-US" altLang="zh-CN" sz="2800" b="1" dirty="0" smtClean="0"/>
              <a:t>4</a:t>
            </a:r>
            <a:r>
              <a:rPr lang="zh-CN" altLang="en-US" sz="2800" b="1" dirty="0" smtClean="0"/>
              <a:t>）启动市场并修改产品</a:t>
            </a:r>
            <a:endParaRPr lang="en-US" altLang="zh-CN" sz="2800" b="1" dirty="0" smtClean="0"/>
          </a:p>
          <a:p>
            <a:r>
              <a:rPr lang="zh-CN" altLang="en-US" sz="2800" b="1" dirty="0" smtClean="0"/>
              <a:t>注意事项：更改内容要有书面或传真给地接社并获得确认；建立三方责任制；考察好线路；尽告知义务。</a:t>
            </a:r>
            <a:endParaRPr lang="zh-CN" altLang="en-US" sz="28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b="1" dirty="0" smtClean="0"/>
              <a:t>“中原历史文化游”线路设计</a:t>
            </a:r>
            <a:endParaRPr lang="en-US" altLang="zh-CN" b="1" dirty="0" smtClean="0"/>
          </a:p>
          <a:p>
            <a:r>
              <a:rPr lang="zh-CN" altLang="en-US" b="1" dirty="0" smtClean="0"/>
              <a:t>河南有丰富的历史文化旅游资源，其中位于黄河中下游的洛阳、郑州、开封三城市是首批历史文化名城，以这三座城市为游览目的设计一条地接接待线路。</a:t>
            </a:r>
            <a:endParaRPr lang="en-US" altLang="zh-CN" b="1" dirty="0" smtClean="0"/>
          </a:p>
          <a:p>
            <a:r>
              <a:rPr lang="zh-CN" altLang="en-US" b="1" dirty="0" smtClean="0"/>
              <a:t>（</a:t>
            </a:r>
            <a:r>
              <a:rPr lang="en-US" altLang="zh-CN" b="1" dirty="0" smtClean="0"/>
              <a:t>1</a:t>
            </a:r>
            <a:r>
              <a:rPr lang="zh-CN" altLang="en-US" b="1" dirty="0" smtClean="0"/>
              <a:t>）主题：中原历史文化游</a:t>
            </a:r>
            <a:endParaRPr lang="en-US" altLang="zh-CN" b="1" dirty="0" smtClean="0"/>
          </a:p>
          <a:p>
            <a:r>
              <a:rPr lang="zh-CN" altLang="en-US" b="1" dirty="0" smtClean="0"/>
              <a:t>（</a:t>
            </a:r>
            <a:r>
              <a:rPr lang="en-US" altLang="zh-CN" b="1" dirty="0" smtClean="0"/>
              <a:t>2</a:t>
            </a:r>
            <a:r>
              <a:rPr lang="zh-CN" altLang="en-US" b="1" dirty="0" smtClean="0"/>
              <a:t>）路线：郑州</a:t>
            </a:r>
            <a:r>
              <a:rPr lang="en-US" altLang="zh-CN" b="1" dirty="0" smtClean="0"/>
              <a:t>——</a:t>
            </a:r>
            <a:r>
              <a:rPr lang="zh-CN" altLang="en-US" b="1" dirty="0" smtClean="0"/>
              <a:t>洛阳</a:t>
            </a:r>
            <a:r>
              <a:rPr lang="en-US" altLang="zh-CN" b="1" dirty="0" smtClean="0"/>
              <a:t>——</a:t>
            </a:r>
            <a:r>
              <a:rPr lang="zh-CN" altLang="en-US" b="1" dirty="0" smtClean="0"/>
              <a:t>开封</a:t>
            </a:r>
            <a:endParaRPr lang="en-US" altLang="zh-CN" b="1" dirty="0" smtClean="0"/>
          </a:p>
          <a:p>
            <a:r>
              <a:rPr lang="zh-CN" altLang="en-US" b="1" dirty="0" smtClean="0"/>
              <a:t>（</a:t>
            </a:r>
            <a:r>
              <a:rPr lang="en-US" altLang="zh-CN" b="1" dirty="0" smtClean="0"/>
              <a:t>3</a:t>
            </a:r>
            <a:r>
              <a:rPr lang="zh-CN" altLang="en-US" b="1" dirty="0" smtClean="0"/>
              <a:t>）游览时间：</a:t>
            </a:r>
            <a:r>
              <a:rPr lang="en-US" altLang="zh-CN" b="1" dirty="0" smtClean="0"/>
              <a:t>3</a:t>
            </a:r>
            <a:r>
              <a:rPr lang="zh-CN" altLang="en-US" b="1" dirty="0" smtClean="0"/>
              <a:t>天</a:t>
            </a:r>
            <a:r>
              <a:rPr lang="en-US" altLang="zh-CN" b="1" dirty="0" smtClean="0"/>
              <a:t>2</a:t>
            </a:r>
            <a:r>
              <a:rPr lang="zh-CN" altLang="en-US" b="1" dirty="0" smtClean="0"/>
              <a:t>晚</a:t>
            </a:r>
            <a:endParaRPr lang="en-US" altLang="zh-CN" b="1" dirty="0" smtClean="0"/>
          </a:p>
          <a:p>
            <a:r>
              <a:rPr lang="zh-CN" altLang="en-US" b="1" dirty="0" smtClean="0"/>
              <a:t>（</a:t>
            </a:r>
            <a:r>
              <a:rPr lang="en-US" altLang="zh-CN" b="1" dirty="0" smtClean="0"/>
              <a:t>4</a:t>
            </a:r>
            <a:r>
              <a:rPr lang="zh-CN" altLang="en-US" b="1" dirty="0" smtClean="0"/>
              <a:t>）旅游等级；标准等</a:t>
            </a:r>
            <a:endParaRPr lang="zh-CN" altLang="en-US" b="1"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rmAutofit fontScale="92500" lnSpcReduction="20000"/>
          </a:bodyPr>
          <a:lstStyle/>
          <a:p>
            <a:r>
              <a:rPr lang="en-US" altLang="zh-CN" b="1" dirty="0" smtClean="0"/>
              <a:t>D1</a:t>
            </a:r>
            <a:r>
              <a:rPr lang="zh-CN" altLang="en-US" b="1" dirty="0" smtClean="0"/>
              <a:t>：新郑机场早</a:t>
            </a:r>
            <a:r>
              <a:rPr lang="en-US" altLang="zh-CN" b="1" dirty="0" smtClean="0"/>
              <a:t>9</a:t>
            </a:r>
            <a:r>
              <a:rPr lang="zh-CN" altLang="en-US" b="1" dirty="0" smtClean="0"/>
              <a:t>点接机，乘车赴登封，参观天下第一名刹、武术发源地少林寺，观看少林武术表演，晚乘车赴洛阳，住洛阳。午晚餐</a:t>
            </a:r>
            <a:endParaRPr lang="en-US" altLang="zh-CN" b="1" dirty="0" smtClean="0"/>
          </a:p>
          <a:p>
            <a:r>
              <a:rPr lang="en-US" altLang="zh-CN" b="1" dirty="0" smtClean="0"/>
              <a:t>D2</a:t>
            </a:r>
            <a:r>
              <a:rPr lang="zh-CN" altLang="en-US" b="1" dirty="0" smtClean="0"/>
              <a:t>：游览中国三大石窟之一龙门石窟、唐三彩工艺品商店、我国最早的官办寺院白马寺、关林，乘车赴郑州，住郑州。三餐</a:t>
            </a:r>
            <a:endParaRPr lang="en-US" altLang="zh-CN" b="1" dirty="0" smtClean="0"/>
          </a:p>
          <a:p>
            <a:r>
              <a:rPr lang="en-US" altLang="zh-CN" b="1" dirty="0" smtClean="0"/>
              <a:t>D3</a:t>
            </a:r>
            <a:r>
              <a:rPr lang="zh-CN" altLang="en-US" b="1" dirty="0" smtClean="0"/>
              <a:t>：早乘车赴开封，参观开封府、游览相国寺、龙亭，下午返郑州，参观黄河游览区，乘气垫船观光，晚</a:t>
            </a:r>
            <a:r>
              <a:rPr lang="en-US" altLang="zh-CN" b="1" dirty="0" smtClean="0"/>
              <a:t>8</a:t>
            </a:r>
            <a:r>
              <a:rPr lang="zh-CN" altLang="en-US" b="1" dirty="0" smtClean="0"/>
              <a:t>点乘火车返程。三餐</a:t>
            </a:r>
            <a:endParaRPr lang="en-US" altLang="zh-CN" b="1" dirty="0" smtClean="0"/>
          </a:p>
          <a:p>
            <a:r>
              <a:rPr lang="zh-CN" altLang="en-US" b="1" dirty="0" smtClean="0"/>
              <a:t>住宿标准：二星级或同级别酒店标间。用餐标准：团队二早六正餐，正餐八到十人桌，八菜一汤；导游：地方优秀导游；保险：旅行社责任险；景区用车：空调大巴；门票：景点首道门票。</a:t>
            </a:r>
            <a:endParaRPr lang="en-US" altLang="zh-CN" b="1" dirty="0" smtClean="0"/>
          </a:p>
          <a:p>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normAutofit lnSpcReduction="10000"/>
          </a:bodyPr>
          <a:lstStyle/>
          <a:p>
            <a:pPr algn="ctr"/>
            <a:r>
              <a:rPr lang="zh-CN" altLang="en-US" sz="4600" b="1" dirty="0" smtClean="0">
                <a:solidFill>
                  <a:schemeClr val="tx1"/>
                </a:solidFill>
              </a:rPr>
              <a:t>湖北乡村风情魅力四日游</a:t>
            </a:r>
            <a:endParaRPr lang="en-US" altLang="zh-CN" sz="4600" b="1" dirty="0" smtClean="0">
              <a:solidFill>
                <a:schemeClr val="tx1"/>
              </a:solidFill>
            </a:endParaRPr>
          </a:p>
          <a:p>
            <a:r>
              <a:rPr lang="en-US" altLang="zh-CN" sz="2800" b="1" dirty="0" smtClean="0"/>
              <a:t>D1</a:t>
            </a:r>
            <a:r>
              <a:rPr lang="zh-CN" altLang="en-US" sz="2800" b="1" dirty="0" smtClean="0"/>
              <a:t>：去洪湖，感受渔家之乐</a:t>
            </a:r>
            <a:endParaRPr lang="en-US" altLang="zh-CN" sz="2800" b="1" dirty="0" smtClean="0"/>
          </a:p>
          <a:p>
            <a:r>
              <a:rPr lang="zh-CN" altLang="en-US" b="1" dirty="0" smtClean="0"/>
              <a:t>第一天乘大巴往洪湖，荡舟在芦苇、碧荷间，感受游击队员打敌人的神出鬼没，体会“清早船儿去撒网，晚上回来鱼满仓”劳动之美。</a:t>
            </a:r>
            <a:endParaRPr lang="en-US" altLang="zh-CN" b="1" dirty="0" smtClean="0"/>
          </a:p>
          <a:p>
            <a:r>
              <a:rPr lang="zh-CN" altLang="en-US" b="1" dirty="0" smtClean="0"/>
              <a:t>洪湖是有名的鱼米之乡，在这里可参与多种多样的农事体验，其中以渔家乐最特别。游客可在渔民指导下亲手捕鱼，还可以现场煮食。游人一路而下，还可看到很多野生动物。还可垂钓、采莲、捉蟹。顺便游览瞿家湾古街，夜宿洪湖。</a:t>
            </a:r>
            <a:endParaRPr lang="en-US" altLang="zh-CN" b="1"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b="1" dirty="0" smtClean="0"/>
              <a:t>D2</a:t>
            </a:r>
            <a:r>
              <a:rPr lang="zh-CN" altLang="en-US" b="1" dirty="0" smtClean="0"/>
              <a:t>：去三峡人家，感受梦幻之旅</a:t>
            </a:r>
            <a:endParaRPr lang="en-US" altLang="zh-CN" b="1" dirty="0" smtClean="0"/>
          </a:p>
          <a:p>
            <a:r>
              <a:rPr lang="zh-CN" altLang="en-US" b="1" dirty="0" smtClean="0"/>
              <a:t>第二天乘车前往宜昌，下午乘船游览三峡人家景区，欣赏传统的峡江吊脚楼点缀于青山绿水间，久违的古帆船、乌篷船静泊于江上，有渔家在撒网打鱼，江边有清洗衣服的少女</a:t>
            </a:r>
            <a:r>
              <a:rPr lang="en-US" altLang="zh-CN" b="1" dirty="0" smtClean="0"/>
              <a:t>……</a:t>
            </a:r>
            <a:endParaRPr lang="zh-CN" altLang="en-US" dirty="0" smtClean="0"/>
          </a:p>
          <a:p>
            <a:r>
              <a:rPr lang="zh-CN" altLang="en-US" b="1" dirty="0" smtClean="0"/>
              <a:t>水上人家、江边人家、山上人家、今日人家，一幕幕景致如画，千百年流传不衰的习俗风情更是体现峡江人民的质朴好客。夜宿三峡人家</a:t>
            </a:r>
            <a:r>
              <a:rPr lang="zh-CN" altLang="en-US" dirty="0" smtClean="0"/>
              <a:t>。</a:t>
            </a:r>
            <a:endParaRPr lang="en-US" altLang="zh-CN" dirty="0" smtClean="0"/>
          </a:p>
          <a:p>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smtClean="0"/>
              <a:t>D3</a:t>
            </a:r>
            <a:r>
              <a:rPr lang="zh-CN" altLang="en-US" b="1" dirty="0" smtClean="0"/>
              <a:t>：游鱼木寨，感受土家风情魅力</a:t>
            </a:r>
            <a:endParaRPr lang="en-US" altLang="zh-CN" b="1" dirty="0" smtClean="0"/>
          </a:p>
          <a:p>
            <a:r>
              <a:rPr lang="zh-CN" altLang="en-US" b="1" dirty="0" smtClean="0"/>
              <a:t>第三天早上乘车往鱼木寨，下午游览鱼木寨，欣赏千年古堡，感受石与石、木与木、木与石完美结合的建筑魅力。观寨中土家男女歌舞、绣花做鞋，饮包谷酒，品尝土家风味汤圆、腊肉等美食。夜宿鱼木寨。</a:t>
            </a:r>
            <a:endParaRPr lang="en-US" altLang="zh-CN" b="1" dirty="0" smtClean="0"/>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en-US" altLang="zh-CN" b="1" dirty="0" smtClean="0"/>
              <a:t>D4</a:t>
            </a:r>
            <a:r>
              <a:rPr lang="zh-CN" altLang="en-US" b="1" dirty="0" smtClean="0"/>
              <a:t>：游神农溪，感受纤夫文化的魅力</a:t>
            </a:r>
            <a:endParaRPr lang="en-US" altLang="zh-CN" dirty="0" smtClean="0"/>
          </a:p>
          <a:p>
            <a:r>
              <a:rPr lang="zh-CN" altLang="en-US" b="1" dirty="0" smtClean="0"/>
              <a:t>第四天上午乘车前往神农溪，感受原始的纤夫文化。神农溪纤夫是神农溪上另一道美丽风景线。粗犷、原始、野趣、淳朴，多少年来，神农溪岸边人家的农副产品、生活用品等都靠纤夫用一种特有的扁舟运送。纤夫的号子粗犷有力，不绝于耳，空谷回荡，别有一番风味。这些纤夫常年拉纤，除了冬天穿上衣外，其他季节几乎都全身裸露。乘大巴到宜昌，转乘火车或分别返程。</a:t>
            </a:r>
            <a:endParaRPr lang="zh-CN" altLang="en-US"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dirty="0" smtClean="0"/>
              <a:t>该案例是当年湖北十大旅游主题线路设计大赛“最佳乡村游线路”获奖作品，请对该线路进行分析。</a:t>
            </a:r>
            <a:endParaRPr lang="en-US" altLang="zh-CN" b="1" dirty="0" smtClean="0"/>
          </a:p>
          <a:p>
            <a:r>
              <a:rPr lang="zh-CN" altLang="en-US" b="1" dirty="0" smtClean="0"/>
              <a:t>请同学们设计本地的十大主题游线路：</a:t>
            </a:r>
            <a:endParaRPr lang="en-US" altLang="zh-CN" b="1" dirty="0" smtClean="0"/>
          </a:p>
          <a:p>
            <a:r>
              <a:rPr lang="zh-CN" altLang="en-US" b="1" dirty="0" smtClean="0"/>
              <a:t>最佳山水旅游线路、最佳人文旅游线路、最佳休闲游线路、最佳乡村游线路、最佳浪漫游线路、最佳寻根文化游线路、最佳自驾游线路、最佳红色游线路、最佳外国人游线路、最佳自定义线路。</a:t>
            </a:r>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10000"/>
          </a:bodyPr>
          <a:lstStyle/>
          <a:p>
            <a:r>
              <a:rPr lang="en-US" altLang="zh-CN" b="1" dirty="0" smtClean="0"/>
              <a:t>3.</a:t>
            </a:r>
            <a:r>
              <a:rPr lang="zh-CN" altLang="en-US" b="1" dirty="0" smtClean="0"/>
              <a:t>元明清时期，元代，比唐宋缩减一半，旬休保留，但各类公共假日急剧减少，一周的假日全被缩减到一两天。全年公共假加上旬休，也就</a:t>
            </a:r>
            <a:r>
              <a:rPr lang="en-US" altLang="zh-CN" b="1" dirty="0" smtClean="0"/>
              <a:t>50</a:t>
            </a:r>
            <a:r>
              <a:rPr lang="zh-CN" altLang="en-US" b="1" dirty="0" smtClean="0"/>
              <a:t>来天。</a:t>
            </a:r>
            <a:endParaRPr lang="en-US" altLang="zh-CN" b="1" dirty="0" smtClean="0"/>
          </a:p>
          <a:p>
            <a:r>
              <a:rPr lang="zh-CN" altLang="en-US" b="1" dirty="0" smtClean="0"/>
              <a:t>明清更少，以前的旬休延长为月休，每月放一天假。同时，明代大部分传统假日都取消，只有元旦、冬至、元宵三节休假，各休</a:t>
            </a:r>
            <a:r>
              <a:rPr lang="en-US" altLang="zh-CN" b="1" dirty="0" smtClean="0"/>
              <a:t>10</a:t>
            </a:r>
            <a:r>
              <a:rPr lang="zh-CN" altLang="en-US" b="1" dirty="0" smtClean="0"/>
              <a:t>、</a:t>
            </a:r>
            <a:r>
              <a:rPr lang="en-US" altLang="zh-CN" b="1" dirty="0" smtClean="0"/>
              <a:t>5</a:t>
            </a:r>
            <a:r>
              <a:rPr lang="zh-CN" altLang="en-US" b="1" dirty="0" smtClean="0"/>
              <a:t>、</a:t>
            </a:r>
            <a:r>
              <a:rPr lang="en-US" altLang="zh-CN" b="1" dirty="0" smtClean="0"/>
              <a:t>3</a:t>
            </a:r>
            <a:r>
              <a:rPr lang="zh-CN" altLang="en-US" b="1" dirty="0" smtClean="0"/>
              <a:t>天。且多集中在冬季，以往一年四季都有假期的制度被打乱。</a:t>
            </a:r>
            <a:endParaRPr lang="en-US" altLang="zh-CN" b="1" dirty="0" smtClean="0"/>
          </a:p>
          <a:p>
            <a:r>
              <a:rPr lang="zh-CN" altLang="en-US" b="1" dirty="0" smtClean="0"/>
              <a:t>清代又调整，将元旦、冬至、元宵三假时间集中一起放，一般从年末腊月腊月十九前后到新年正月十九前后，为期一个月。  到了清末，随着西方传教士的进入，“礼拜天”一词开始流行，一周休息一天。直到</a:t>
            </a:r>
            <a:r>
              <a:rPr lang="en-US" altLang="zh-CN" b="1" dirty="0" smtClean="0"/>
              <a:t>1995</a:t>
            </a:r>
            <a:r>
              <a:rPr lang="zh-CN" altLang="en-US" b="1" dirty="0" smtClean="0"/>
              <a:t>年</a:t>
            </a:r>
            <a:r>
              <a:rPr lang="en-US" altLang="zh-CN" b="1" dirty="0" smtClean="0"/>
              <a:t>5</a:t>
            </a:r>
            <a:r>
              <a:rPr lang="zh-CN" altLang="en-US" b="1" dirty="0" smtClean="0"/>
              <a:t>月</a:t>
            </a:r>
            <a:r>
              <a:rPr lang="en-US" altLang="zh-CN" b="1" dirty="0" smtClean="0"/>
              <a:t>1</a:t>
            </a:r>
            <a:r>
              <a:rPr lang="zh-CN" altLang="en-US" b="1" dirty="0" smtClean="0"/>
              <a:t>日起，中国正式实行一周双休制，即每周休息两天。</a:t>
            </a:r>
            <a:endParaRPr lang="zh-CN" alt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a:bodyPr>
          <a:lstStyle/>
          <a:p>
            <a:r>
              <a:rPr lang="zh-CN" altLang="en-US" b="1" dirty="0" smtClean="0"/>
              <a:t>（三）旅游动机</a:t>
            </a:r>
            <a:endParaRPr lang="en-US" altLang="zh-CN" dirty="0" smtClean="0"/>
          </a:p>
          <a:p>
            <a:r>
              <a:rPr lang="zh-CN" altLang="en-US" sz="2800" b="1" dirty="0" smtClean="0"/>
              <a:t>动机，是激发个人行动的内在驱动力。求新、求奇、求异、放松是最常见的旅游动机。</a:t>
            </a:r>
            <a:endParaRPr lang="en-US" altLang="zh-CN" sz="2800" b="1" dirty="0" smtClean="0"/>
          </a:p>
          <a:p>
            <a:r>
              <a:rPr lang="en-US" altLang="zh-CN" sz="2800" b="1" dirty="0" smtClean="0"/>
              <a:t>1.</a:t>
            </a:r>
            <a:r>
              <a:rPr lang="zh-CN" altLang="en-US" sz="2800" b="1" dirty="0" smtClean="0"/>
              <a:t>身体方面动机：消除疲劳，缓解压力</a:t>
            </a:r>
            <a:endParaRPr lang="en-US" altLang="zh-CN" sz="2800" b="1" dirty="0" smtClean="0"/>
          </a:p>
          <a:p>
            <a:r>
              <a:rPr lang="en-US" altLang="zh-CN" sz="2800" b="1" dirty="0" smtClean="0"/>
              <a:t>2.</a:t>
            </a:r>
            <a:r>
              <a:rPr lang="zh-CN" altLang="en-US" sz="2800" b="1" dirty="0" smtClean="0"/>
              <a:t>文化方面动机：了解异地文化，软探险。</a:t>
            </a:r>
            <a:r>
              <a:rPr lang="zh-CN" altLang="en-US" sz="1800" b="1" dirty="0" smtClean="0"/>
              <a:t>探险旅游，一般指到一个相对遥远、相对原始的地方，进行各种户外活动。分硬探险与软探险。</a:t>
            </a:r>
            <a:r>
              <a:rPr lang="zh-CN" altLang="en-US" sz="2000" b="1" dirty="0" smtClean="0"/>
              <a:t>硬探险指某种独特的激动人心的户外活动，有一定的危险性，需要一定的技能，往往不使用机动车辆，住帐篷或设施简陋的小屋。典型的活动有：攀岩、登山、滑翔伞、潜水、险滩漂流。</a:t>
            </a:r>
            <a:endParaRPr lang="en-US" altLang="zh-CN" sz="2000" b="1" dirty="0" smtClean="0"/>
          </a:p>
          <a:p>
            <a:r>
              <a:rPr lang="en-US" altLang="zh-CN" sz="2800" b="1" dirty="0" smtClean="0"/>
              <a:t>3.</a:t>
            </a:r>
            <a:r>
              <a:rPr lang="zh-CN" altLang="en-US" sz="2800" b="1" dirty="0" smtClean="0"/>
              <a:t>人际交往的动机：探亲访友</a:t>
            </a:r>
            <a:endParaRPr lang="en-US" altLang="zh-CN" sz="2800" b="1" dirty="0" smtClean="0"/>
          </a:p>
          <a:p>
            <a:r>
              <a:rPr lang="en-US" altLang="zh-CN" sz="2800" b="1" dirty="0" smtClean="0"/>
              <a:t>4.</a:t>
            </a:r>
            <a:r>
              <a:rPr lang="zh-CN" altLang="en-US" sz="2800" b="1" dirty="0" smtClean="0"/>
              <a:t>地位和声望方面的动机：会议、考察等</a:t>
            </a:r>
            <a:endParaRPr lang="en-US" altLang="zh-CN" sz="2800" b="1" dirty="0" smtClean="0"/>
          </a:p>
          <a:p>
            <a:r>
              <a:rPr lang="en-US" altLang="zh-CN" sz="2800" b="1" dirty="0" smtClean="0"/>
              <a:t>5.</a:t>
            </a:r>
            <a:r>
              <a:rPr lang="zh-CN" altLang="en-US" sz="2800" b="1" dirty="0" smtClean="0"/>
              <a:t>经济方面动机：商贸、购物、交易会</a:t>
            </a:r>
            <a:endParaRPr lang="zh-CN" altLang="en-US" sz="28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ctr"/>
            <a:r>
              <a:rPr lang="en-US" altLang="zh-CN" b="1" dirty="0" smtClean="0"/>
              <a:t/>
            </a:r>
            <a:br>
              <a:rPr lang="en-US" altLang="zh-CN" b="1" dirty="0" smtClean="0"/>
            </a:br>
            <a:r>
              <a:rPr lang="zh-CN" altLang="en-US" b="1" dirty="0" smtClean="0"/>
              <a:t>二、旅行社对旅游者个人因素的把握</a:t>
            </a:r>
            <a:r>
              <a:rPr lang="en-US" altLang="zh-CN" b="1" dirty="0" smtClean="0"/>
              <a:t/>
            </a:r>
            <a:br>
              <a:rPr lang="en-US" altLang="zh-CN" b="1" dirty="0" smtClean="0"/>
            </a:br>
            <a:endParaRPr lang="zh-CN" altLang="en-US" dirty="0"/>
          </a:p>
        </p:txBody>
      </p:sp>
      <p:sp>
        <p:nvSpPr>
          <p:cNvPr id="3" name="内容占位符 2"/>
          <p:cNvSpPr>
            <a:spLocks noGrp="1"/>
          </p:cNvSpPr>
          <p:nvPr>
            <p:ph idx="1"/>
          </p:nvPr>
        </p:nvSpPr>
        <p:spPr>
          <a:xfrm>
            <a:off x="304800" y="1071546"/>
            <a:ext cx="8686800" cy="5008579"/>
          </a:xfrm>
        </p:spPr>
        <p:txBody>
          <a:bodyPr/>
          <a:lstStyle/>
          <a:p>
            <a:r>
              <a:rPr lang="zh-CN" altLang="en-US" b="1" dirty="0" smtClean="0"/>
              <a:t>（</a:t>
            </a:r>
            <a:r>
              <a:rPr lang="zh-CN" altLang="en-US" sz="2800" b="1" dirty="0" smtClean="0"/>
              <a:t>一）居住环境</a:t>
            </a:r>
            <a:endParaRPr lang="en-US" altLang="zh-CN" sz="2800" b="1" dirty="0" smtClean="0"/>
          </a:p>
          <a:p>
            <a:r>
              <a:rPr lang="zh-CN" altLang="en-US" sz="2800" b="1" dirty="0" smtClean="0"/>
              <a:t>（二）所属群体</a:t>
            </a:r>
            <a:endParaRPr lang="en-US" altLang="zh-CN" sz="2800" b="1" dirty="0" smtClean="0"/>
          </a:p>
          <a:p>
            <a:r>
              <a:rPr lang="zh-CN" altLang="en-US" sz="2800" b="1" dirty="0" smtClean="0"/>
              <a:t>（三）文化水平与受教育程度</a:t>
            </a:r>
            <a:endParaRPr lang="en-US" altLang="zh-CN" sz="2800" b="1" dirty="0" smtClean="0"/>
          </a:p>
          <a:p>
            <a:r>
              <a:rPr lang="zh-CN" altLang="en-US" sz="2800" b="1" dirty="0" smtClean="0"/>
              <a:t>（四）个人阅历</a:t>
            </a:r>
            <a:endParaRPr lang="en-US" altLang="zh-CN" sz="2800" b="1" dirty="0" smtClean="0"/>
          </a:p>
          <a:p>
            <a:r>
              <a:rPr lang="zh-CN" altLang="en-US" sz="2800" b="1" dirty="0" smtClean="0"/>
              <a:t>（五）职业</a:t>
            </a:r>
            <a:endParaRPr lang="zh-CN" altLang="en-US" sz="28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ctr"/>
            <a:r>
              <a:rPr lang="en-US" altLang="zh-CN" b="1" dirty="0" smtClean="0"/>
              <a:t/>
            </a:r>
            <a:br>
              <a:rPr lang="en-US" altLang="zh-CN" b="1" dirty="0" smtClean="0"/>
            </a:br>
            <a:r>
              <a:rPr lang="zh-CN" altLang="en-US" b="1" dirty="0" smtClean="0"/>
              <a:t>三、旅行社对旅游消费时尚与潮流把握</a:t>
            </a:r>
            <a:endParaRPr lang="zh-CN" altLang="en-US" dirty="0"/>
          </a:p>
        </p:txBody>
      </p:sp>
      <p:sp>
        <p:nvSpPr>
          <p:cNvPr id="3" name="内容占位符 2"/>
          <p:cNvSpPr>
            <a:spLocks noGrp="1"/>
          </p:cNvSpPr>
          <p:nvPr>
            <p:ph idx="1"/>
          </p:nvPr>
        </p:nvSpPr>
        <p:spPr/>
        <p:txBody>
          <a:bodyPr>
            <a:normAutofit lnSpcReduction="10000"/>
          </a:bodyPr>
          <a:lstStyle/>
          <a:p>
            <a:r>
              <a:rPr lang="zh-CN" altLang="en-US" b="1" dirty="0" smtClean="0"/>
              <a:t>旅游产品的开发与消费时尚的变化紧密相连。消费时尚受多种因素影响，如社会需求、科技发展、文艺节目潮流和名人效应等。</a:t>
            </a:r>
            <a:endParaRPr lang="en-US" altLang="zh-CN" b="1" dirty="0" smtClean="0"/>
          </a:p>
          <a:p>
            <a:r>
              <a:rPr lang="zh-CN" altLang="en-US" b="1" dirty="0" smtClean="0"/>
              <a:t>“历史名人文化是旅游景区的灵魂”，所以旅行社应大力开发和利用名人旅游资源。河南拥有丰富的历史名人资源，甚至部分市县拥有名人资源数量惊人，如南阳宣称五圣文化：谋圣姜子牙、科圣张衡、医圣张仲景、智圣诸葛亮、商圣范蠡。</a:t>
            </a:r>
            <a:endParaRPr lang="en-US" altLang="zh-CN" b="1" dirty="0" smtClean="0"/>
          </a:p>
          <a:p>
            <a:endParaRPr lang="zh-CN" altLang="en-US" b="1"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751</TotalTime>
  <Words>7185</Words>
  <PresentationFormat>全屏显示(4:3)</PresentationFormat>
  <Paragraphs>329</Paragraphs>
  <Slides>58</Slides>
  <Notes>0</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跋涉</vt:lpstr>
      <vt:lpstr>      第四章  旅行社产品设计  </vt:lpstr>
      <vt:lpstr>幻灯片 2</vt:lpstr>
      <vt:lpstr>第一节  旅行社对旅游者消费需求的把握</vt:lpstr>
      <vt:lpstr>       恩格尔系数、旅游恩格尔系数</vt:lpstr>
      <vt:lpstr>幻灯片 5</vt:lpstr>
      <vt:lpstr>幻灯片 6</vt:lpstr>
      <vt:lpstr>幻灯片 7</vt:lpstr>
      <vt:lpstr> 二、旅行社对旅游者个人因素的把握 </vt:lpstr>
      <vt:lpstr> 三、旅行社对旅游消费时尚与潮流把握</vt:lpstr>
      <vt:lpstr>幻灯片 10</vt:lpstr>
      <vt:lpstr>第二节  旅行社产品设计的原则</vt:lpstr>
      <vt:lpstr>幻灯片 12</vt:lpstr>
      <vt:lpstr>旅行社产品的设计原则</vt:lpstr>
      <vt:lpstr>需求是变化的，需求是可引导的</vt:lpstr>
      <vt:lpstr>幻灯片 15</vt:lpstr>
      <vt:lpstr>幻灯片 16</vt:lpstr>
      <vt:lpstr>幻灯片 17</vt:lpstr>
      <vt:lpstr>幻灯片 18</vt:lpstr>
      <vt:lpstr>幻灯片 19</vt:lpstr>
      <vt:lpstr>幻灯片 20</vt:lpstr>
      <vt:lpstr>案例分析</vt:lpstr>
      <vt:lpstr>幻灯片 22</vt:lpstr>
      <vt:lpstr>幻灯片 23</vt:lpstr>
      <vt:lpstr>第三节  旅行社产品设计实务</vt:lpstr>
      <vt:lpstr>幻灯片 25</vt:lpstr>
      <vt:lpstr>幻灯片 26</vt:lpstr>
      <vt:lpstr>幻灯片 27</vt:lpstr>
      <vt:lpstr>幻灯片 28</vt:lpstr>
      <vt:lpstr>幻灯片 29</vt:lpstr>
      <vt:lpstr>幻灯片 30</vt:lpstr>
      <vt:lpstr>大学生旅游市场调查及旅游产品设计研究——以无锡藕塘职教园区为例 </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1</cp:lastModifiedBy>
  <cp:revision>83</cp:revision>
  <dcterms:created xsi:type="dcterms:W3CDTF">2017-09-20T12:59:04Z</dcterms:created>
  <dcterms:modified xsi:type="dcterms:W3CDTF">2017-10-15T09:46:24Z</dcterms:modified>
</cp:coreProperties>
</file>