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0" r:id="rId17"/>
    <p:sldId id="272" r:id="rId18"/>
    <p:sldId id="273" r:id="rId19"/>
    <p:sldId id="274" r:id="rId20"/>
    <p:sldId id="275"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2017/10/23</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a:xfrm>
            <a:off x="381000" y="2000240"/>
            <a:ext cx="8458200" cy="1285884"/>
          </a:xfrm>
        </p:spPr>
        <p:txBody>
          <a:bodyPr>
            <a:noAutofit/>
          </a:bodyPr>
          <a:lstStyle/>
          <a:p>
            <a:pPr algn="ctr"/>
            <a:r>
              <a:rPr lang="zh-CN" altLang="en-US" sz="4400" b="1" dirty="0" smtClean="0"/>
              <a:t>第五章  外联市场细分及目标市场的选择</a:t>
            </a:r>
            <a:endParaRPr lang="zh-CN" altLang="en-US" sz="4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142984"/>
            <a:ext cx="8686800" cy="4937141"/>
          </a:xfrm>
        </p:spPr>
        <p:txBody>
          <a:bodyPr>
            <a:normAutofit/>
          </a:bodyPr>
          <a:lstStyle/>
          <a:p>
            <a:r>
              <a:rPr lang="zh-CN" altLang="en-US" b="1" dirty="0" smtClean="0"/>
              <a:t>三、旅行社外联市场细分的标准</a:t>
            </a:r>
            <a:endParaRPr lang="en-US" altLang="zh-CN" b="1" dirty="0" smtClean="0"/>
          </a:p>
          <a:p>
            <a:r>
              <a:rPr lang="zh-CN" altLang="en-US" sz="2800" b="1" dirty="0" smtClean="0"/>
              <a:t>旅游市场主体是有需求的人，因此由影响人需求的各种因素作为细分市场的标准是科学可行的。概括说，细分旅游市场变量主要有四类：地理变量、人口变量、心理变量、行为变量。</a:t>
            </a:r>
            <a:endParaRPr lang="en-US" altLang="zh-CN" sz="2800" b="1" dirty="0" smtClean="0"/>
          </a:p>
          <a:p>
            <a:r>
              <a:rPr lang="zh-CN" altLang="en-US" sz="2800" b="1" dirty="0" smtClean="0"/>
              <a:t>（一）按地理变量细分</a:t>
            </a:r>
            <a:endParaRPr lang="en-US" altLang="zh-CN" sz="2800" b="1" dirty="0" smtClean="0"/>
          </a:p>
          <a:p>
            <a:r>
              <a:rPr lang="zh-CN" altLang="en-US" sz="2800" b="1" dirty="0" smtClean="0"/>
              <a:t>根据消费者所处地理位置、自然环境细分。如国家地区、气候、地形地貌、人口密度等差异。基本要素，全球旅游组织将全球划分为六大旅游区（欧洲、美洲、东亚及太平洋、南亚、中东和非洲）</a:t>
            </a:r>
            <a:endParaRPr lang="zh-CN" alt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00108"/>
            <a:ext cx="8686800" cy="5080017"/>
          </a:xfrm>
        </p:spPr>
        <p:txBody>
          <a:bodyPr>
            <a:normAutofit fontScale="85000" lnSpcReduction="20000"/>
          </a:bodyPr>
          <a:lstStyle/>
          <a:p>
            <a:r>
              <a:rPr lang="zh-CN" altLang="en-US" sz="3600" b="1" dirty="0" smtClean="0"/>
              <a:t>（二）按人口变量细分</a:t>
            </a:r>
            <a:endParaRPr lang="en-US" altLang="zh-CN" sz="3600" b="1" dirty="0" smtClean="0"/>
          </a:p>
          <a:p>
            <a:r>
              <a:rPr lang="zh-CN" altLang="en-US" b="1" dirty="0" smtClean="0"/>
              <a:t>按人口统计变量，如年龄、性别、收入、职业、教育程度、家庭生命周期、宗教等基础来细分。</a:t>
            </a:r>
            <a:endParaRPr lang="en-US" altLang="zh-CN" b="1" dirty="0" smtClean="0"/>
          </a:p>
          <a:p>
            <a:r>
              <a:rPr lang="zh-CN" altLang="en-US" b="1" dirty="0" smtClean="0"/>
              <a:t>单身狗（无负担，经济条件较好，是娱乐、探险、刺激导向性产品的购买主体）</a:t>
            </a:r>
            <a:r>
              <a:rPr lang="en-US" altLang="zh-CN" b="1" dirty="0" smtClean="0"/>
              <a:t>——</a:t>
            </a:r>
            <a:r>
              <a:rPr lang="zh-CN" altLang="en-US" b="1" dirty="0" smtClean="0"/>
              <a:t>新婚（年轻夫妻，无负担，经济条件较好，喜欢浪漫出行）</a:t>
            </a:r>
            <a:r>
              <a:rPr lang="en-US" altLang="zh-CN" b="1" dirty="0" smtClean="0"/>
              <a:t>——</a:t>
            </a:r>
            <a:r>
              <a:rPr lang="zh-CN" altLang="en-US" b="1" dirty="0" smtClean="0"/>
              <a:t>满巢（有收入，子女，有压力，注重子女生长和教育，比较注重品位较高的项目；子女长大后阶段，不愿与父母同行外出，喜欢与同学朋友结伴旅游）</a:t>
            </a:r>
            <a:r>
              <a:rPr lang="en-US" altLang="zh-CN" b="1" dirty="0" smtClean="0"/>
              <a:t>——</a:t>
            </a:r>
            <a:r>
              <a:rPr lang="zh-CN" altLang="en-US" b="1" dirty="0" smtClean="0"/>
              <a:t>空巢（年长夫妇，子女离家。前期收入较高，购买力达到高峰，娱乐及服务消费增加，后期退休收入减少，多由子女安排外出旅游）</a:t>
            </a:r>
            <a:r>
              <a:rPr lang="en-US" altLang="zh-CN" b="1" dirty="0" smtClean="0"/>
              <a:t>——</a:t>
            </a:r>
            <a:r>
              <a:rPr lang="zh-CN" altLang="en-US" b="1" dirty="0" smtClean="0"/>
              <a:t>孤独（单身老人独居，收入锐减，注重感情，愿意到子女所在地探亲旅游）</a:t>
            </a:r>
            <a:endParaRPr lang="en-US" altLang="zh-CN" b="1" dirty="0" smtClean="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b="1" dirty="0" smtClean="0"/>
              <a:t>（三）按心理变量细分</a:t>
            </a:r>
            <a:endParaRPr lang="en-US" altLang="zh-CN" b="1" dirty="0" smtClean="0"/>
          </a:p>
          <a:p>
            <a:r>
              <a:rPr lang="zh-CN" altLang="en-US" b="1" dirty="0" smtClean="0"/>
              <a:t>社会阶层（旅游企业一般瞄准中高阶层开展营销）；生活方式（生活追求不一样；西方喜欢独身，东方家庭观念较重）；个性（萝卜白菜各有所爱，有的喜欢第一个吃螃蟹，有的喜欢随大众消费，有的喜爱具有挑战性、较少人去的旅行项目）</a:t>
            </a:r>
            <a:endParaRPr lang="en-US" altLang="zh-CN" b="1" dirty="0" smtClean="0"/>
          </a:p>
          <a:p>
            <a:pPr>
              <a:defRPr/>
            </a:pPr>
            <a:r>
              <a:rPr lang="zh-CN" altLang="en-US" b="1" dirty="0" smtClean="0"/>
              <a:t>细分后市场具有特征：可衡量性、可赢利性、可进入性、稳定性</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defRPr/>
            </a:pPr>
            <a:r>
              <a:rPr lang="zh-CN" altLang="en-US" b="1" dirty="0" smtClean="0"/>
              <a:t>四、旅行社外联市场细分的方法</a:t>
            </a:r>
            <a:endParaRPr lang="en-US" altLang="zh-CN" b="1" dirty="0" smtClean="0"/>
          </a:p>
          <a:p>
            <a:pPr>
              <a:defRPr/>
            </a:pPr>
            <a:r>
              <a:rPr lang="zh-CN" altLang="en-US" b="1" dirty="0" smtClean="0"/>
              <a:t>（一）单一变量细分法</a:t>
            </a:r>
          </a:p>
          <a:p>
            <a:pPr>
              <a:defRPr/>
            </a:pPr>
            <a:r>
              <a:rPr lang="zh-CN" altLang="en-US" b="1" dirty="0" smtClean="0"/>
              <a:t>（二）综合变量细分法</a:t>
            </a:r>
          </a:p>
          <a:p>
            <a:pPr>
              <a:defRPr/>
            </a:pPr>
            <a:r>
              <a:rPr lang="zh-CN" altLang="en-US" b="1" dirty="0" smtClean="0"/>
              <a:t>（三）序列变量细分法</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00108"/>
            <a:ext cx="8686800" cy="5080017"/>
          </a:xfrm>
        </p:spPr>
        <p:txBody>
          <a:bodyPr>
            <a:normAutofit fontScale="92500"/>
          </a:bodyPr>
          <a:lstStyle/>
          <a:p>
            <a:pPr>
              <a:defRPr/>
            </a:pPr>
            <a:r>
              <a:rPr lang="zh-CN" altLang="en-US" b="1" dirty="0" smtClean="0"/>
              <a:t>五、旅行社外联市场细分的程序：</a:t>
            </a:r>
            <a:endParaRPr lang="en-US" altLang="zh-CN" b="1" dirty="0" smtClean="0"/>
          </a:p>
          <a:p>
            <a:pPr>
              <a:defRPr/>
            </a:pPr>
            <a:r>
              <a:rPr lang="zh-CN" altLang="en-US" b="1" dirty="0" smtClean="0"/>
              <a:t>第一，选择市场范围</a:t>
            </a:r>
            <a:r>
              <a:rPr lang="en-US" altLang="zh-CN" b="1" dirty="0" smtClean="0"/>
              <a:t>,</a:t>
            </a:r>
            <a:r>
              <a:rPr lang="zh-CN" altLang="en-US" b="1" dirty="0" smtClean="0"/>
              <a:t>以旅游需求为标准。</a:t>
            </a:r>
          </a:p>
          <a:p>
            <a:pPr>
              <a:defRPr/>
            </a:pPr>
            <a:r>
              <a:rPr lang="zh-CN" altLang="en-US" b="1" dirty="0" smtClean="0"/>
              <a:t>第二，把握需求。</a:t>
            </a:r>
          </a:p>
          <a:p>
            <a:pPr>
              <a:defRPr/>
            </a:pPr>
            <a:r>
              <a:rPr lang="zh-CN" altLang="en-US" b="1" dirty="0" smtClean="0"/>
              <a:t>第三，分析可能存在的细分市场，进行初步细分。</a:t>
            </a:r>
          </a:p>
          <a:p>
            <a:pPr>
              <a:defRPr/>
            </a:pPr>
            <a:r>
              <a:rPr lang="zh-CN" altLang="en-US" b="1" dirty="0" smtClean="0"/>
              <a:t>第四，整理、筛选相关信息，确定细分市场时应考虑的因素。</a:t>
            </a:r>
          </a:p>
          <a:p>
            <a:pPr>
              <a:defRPr/>
            </a:pPr>
            <a:r>
              <a:rPr lang="zh-CN" altLang="en-US" b="1" dirty="0" smtClean="0"/>
              <a:t>第五，为可能存在的细分市场命名。</a:t>
            </a:r>
          </a:p>
          <a:p>
            <a:pPr>
              <a:defRPr/>
            </a:pPr>
            <a:r>
              <a:rPr lang="zh-CN" altLang="en-US" b="1" dirty="0" smtClean="0"/>
              <a:t>第六，进一步分析和整合市场。</a:t>
            </a:r>
          </a:p>
          <a:p>
            <a:pPr>
              <a:defRPr/>
            </a:pPr>
            <a:r>
              <a:rPr lang="zh-CN" altLang="en-US" b="1" dirty="0" smtClean="0"/>
              <a:t>第七，选定外联目标市场，综合评估市场潜力。</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857916"/>
          </a:xfrm>
        </p:spPr>
        <p:txBody>
          <a:bodyPr>
            <a:normAutofit fontScale="70000" lnSpcReduction="20000"/>
          </a:bodyPr>
          <a:lstStyle/>
          <a:p>
            <a:r>
              <a:rPr lang="zh-CN" altLang="en-US" sz="3400" b="1" dirty="0" smtClean="0"/>
              <a:t>比如，某房地产公司打算在乡间建造一栋简朴的住宅。（</a:t>
            </a:r>
            <a:r>
              <a:rPr lang="en-US" altLang="zh-CN" sz="3400" b="1" dirty="0" smtClean="0"/>
              <a:t>1</a:t>
            </a:r>
            <a:r>
              <a:rPr lang="zh-CN" altLang="en-US" sz="3400" b="1" dirty="0" smtClean="0"/>
              <a:t>）如果只考虑产品本身特征，该公司可能认为这住宅租售对象是低收入人群。但从市场需求看，高收入者中住腻高楼大厦的想向往乡间的也可能是潜在顾客。（</a:t>
            </a:r>
            <a:r>
              <a:rPr lang="en-US" altLang="zh-CN" sz="3400" b="1" dirty="0" smtClean="0"/>
              <a:t>2</a:t>
            </a:r>
            <a:r>
              <a:rPr lang="zh-CN" altLang="en-US" sz="3400" b="1" dirty="0" smtClean="0"/>
              <a:t>）列举潜在顾客的基本要求，该公司调查了解潜在客户对住宅基本要求如安全方便、遮风挡雨、宁静、设计合理、采光好等等。（</a:t>
            </a:r>
            <a:r>
              <a:rPr lang="en-US" altLang="zh-CN" sz="3400" b="1" dirty="0" smtClean="0"/>
              <a:t>3</a:t>
            </a:r>
            <a:r>
              <a:rPr lang="zh-CN" altLang="en-US" sz="3400" b="1" dirty="0" smtClean="0"/>
              <a:t>）了解不同潜在客户的不同要求。对于列举出的基本要求，不同客户强调的重点可能有差异。如经济、安全、遮风避雨是所有顾客共同需求，但有的客户可能特别重视生活的便利，另外一列客户则对环境的安静、内部装修等有较高要求。通过差异比较，不同的客户群可初步被识别出。（</a:t>
            </a:r>
            <a:r>
              <a:rPr lang="en-US" altLang="zh-CN" sz="3400" b="1" dirty="0" smtClean="0"/>
              <a:t>4</a:t>
            </a:r>
            <a:r>
              <a:rPr lang="zh-CN" altLang="en-US" sz="3400" b="1" dirty="0" smtClean="0"/>
              <a:t>）抽调潜在顾客的共同要求，以特殊需求为细分标准。上述所列房子的遮风避雨、安全等共同要求固然重要，但不能作为细分的基础。（</a:t>
            </a:r>
            <a:r>
              <a:rPr lang="en-US" altLang="zh-CN" sz="3400" b="1" dirty="0" smtClean="0"/>
              <a:t>5</a:t>
            </a:r>
            <a:r>
              <a:rPr lang="zh-CN" altLang="en-US" sz="3400" b="1" dirty="0" smtClean="0"/>
              <a:t>）根据潜在客户基本需求上的差异，将其划分为不同的群体或子市场，并命名。如美国房地产将购房的客户分为好动者、老成者、新婚者、度假者等多个子市场，并据此采用不同策略。（</a:t>
            </a:r>
            <a:r>
              <a:rPr lang="en-US" altLang="zh-CN" sz="3400" b="1" dirty="0" smtClean="0"/>
              <a:t>6</a:t>
            </a:r>
            <a:r>
              <a:rPr lang="zh-CN" altLang="en-US" sz="3400" b="1" dirty="0" smtClean="0"/>
              <a:t>）进一步分析每一细分市场需求与购买能力，并分析原因，进行整合或细分。（</a:t>
            </a:r>
            <a:r>
              <a:rPr lang="en-US" altLang="zh-CN" sz="3400" b="1" dirty="0" smtClean="0"/>
              <a:t>7</a:t>
            </a:r>
            <a:r>
              <a:rPr lang="zh-CN" altLang="en-US" sz="3400" b="1" dirty="0" smtClean="0"/>
              <a:t>）评估每一细分市场的规模，并对细分市场上产品竞争及发展趋势做出分析。</a:t>
            </a:r>
            <a:endParaRPr lang="en-US" altLang="zh-CN" sz="3400" b="1" dirty="0" smtClean="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六、国内新兴的旅行社外联细分市场</a:t>
            </a:r>
            <a:endParaRPr lang="en-US" altLang="zh-CN" b="1" dirty="0" smtClean="0"/>
          </a:p>
          <a:p>
            <a:r>
              <a:rPr lang="en-US" altLang="zh-CN" b="1" dirty="0" smtClean="0"/>
              <a:t>1.</a:t>
            </a:r>
            <a:r>
              <a:rPr lang="zh-CN" altLang="en-US" b="1" dirty="0" smtClean="0"/>
              <a:t>政府采购市场</a:t>
            </a:r>
            <a:endParaRPr lang="en-US" altLang="zh-CN" b="1" dirty="0" smtClean="0"/>
          </a:p>
          <a:p>
            <a:r>
              <a:rPr lang="en-US" altLang="zh-CN" b="1" dirty="0" smtClean="0"/>
              <a:t>2.</a:t>
            </a:r>
            <a:r>
              <a:rPr lang="zh-CN" altLang="en-US" b="1" dirty="0" smtClean="0"/>
              <a:t>国内修学旅游市场</a:t>
            </a:r>
            <a:endParaRPr lang="en-US" altLang="zh-CN" b="1" dirty="0" smtClean="0"/>
          </a:p>
          <a:p>
            <a:r>
              <a:rPr lang="en-US" altLang="zh-CN" b="1" dirty="0" smtClean="0"/>
              <a:t>3.</a:t>
            </a:r>
            <a:r>
              <a:rPr lang="zh-CN" altLang="en-US" b="1" dirty="0" smtClean="0"/>
              <a:t>农业旅游市场</a:t>
            </a:r>
            <a:endParaRPr lang="en-US" altLang="zh-CN" b="1" dirty="0" smtClean="0"/>
          </a:p>
          <a:p>
            <a:r>
              <a:rPr lang="en-US" altLang="zh-CN" b="1" dirty="0" smtClean="0"/>
              <a:t>4.</a:t>
            </a:r>
            <a:r>
              <a:rPr lang="zh-CN" altLang="en-US" b="1" dirty="0" smtClean="0"/>
              <a:t>自驾车旅游市场</a:t>
            </a:r>
            <a:endParaRPr lang="zh-CN" altLang="en-US"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第三节  </a:t>
            </a:r>
            <a:r>
              <a:rPr lang="zh-CN" altLang="en-US" dirty="0" smtClean="0"/>
              <a:t>外</a:t>
            </a:r>
            <a:r>
              <a:rPr lang="zh-CN" altLang="en-US" dirty="0" smtClean="0"/>
              <a:t>联目标市场的选择</a:t>
            </a:r>
            <a:endParaRPr lang="zh-CN" altLang="en-US" dirty="0"/>
          </a:p>
        </p:txBody>
      </p:sp>
      <p:sp>
        <p:nvSpPr>
          <p:cNvPr id="3" name="内容占位符 2"/>
          <p:cNvSpPr>
            <a:spLocks noGrp="1"/>
          </p:cNvSpPr>
          <p:nvPr>
            <p:ph idx="1"/>
          </p:nvPr>
        </p:nvSpPr>
        <p:spPr/>
        <p:txBody>
          <a:bodyPr/>
          <a:lstStyle/>
          <a:p>
            <a:r>
              <a:rPr lang="zh-CN" altLang="en-US" b="1" dirty="0" smtClean="0"/>
              <a:t>一、目标市场的含义：</a:t>
            </a:r>
            <a:endParaRPr lang="en-US" altLang="zh-CN" b="1" dirty="0" smtClean="0"/>
          </a:p>
          <a:p>
            <a:r>
              <a:rPr lang="zh-CN" altLang="en-US" b="1" dirty="0" smtClean="0"/>
              <a:t>二、目标市场的原则</a:t>
            </a:r>
            <a:endParaRPr lang="en-US" altLang="zh-CN" b="1" dirty="0" smtClean="0"/>
          </a:p>
          <a:p>
            <a:pPr>
              <a:defRPr/>
            </a:pPr>
            <a:r>
              <a:rPr lang="zh-CN" altLang="en-US" b="1" dirty="0" smtClean="0"/>
              <a:t>（一）目标市场要具备一定的规模和发展潜力 </a:t>
            </a:r>
          </a:p>
          <a:p>
            <a:pPr>
              <a:defRPr/>
            </a:pPr>
            <a:r>
              <a:rPr lang="zh-CN" altLang="en-US" b="1" dirty="0" smtClean="0"/>
              <a:t>（二）目标市场要可开拓、能获利</a:t>
            </a:r>
          </a:p>
          <a:p>
            <a:pPr>
              <a:defRPr/>
            </a:pPr>
            <a:r>
              <a:rPr lang="zh-CN" altLang="en-US" b="1" dirty="0" smtClean="0"/>
              <a:t>（三）目标市场与旅行社的能力相匹配</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defRPr/>
            </a:pPr>
            <a:r>
              <a:rPr lang="zh-CN" altLang="en-US" b="1" dirty="0" smtClean="0"/>
              <a:t>三、选择目标市场的步骤：</a:t>
            </a:r>
            <a:endParaRPr lang="en-US" altLang="zh-CN" b="1" dirty="0" smtClean="0"/>
          </a:p>
          <a:p>
            <a:pPr>
              <a:defRPr/>
            </a:pPr>
            <a:r>
              <a:rPr lang="zh-CN" altLang="en-US" b="1" dirty="0" smtClean="0"/>
              <a:t>第一</a:t>
            </a:r>
            <a:r>
              <a:rPr lang="zh-CN" altLang="en-US" b="1" dirty="0" smtClean="0"/>
              <a:t>，区分内外。</a:t>
            </a:r>
          </a:p>
          <a:p>
            <a:pPr>
              <a:defRPr/>
            </a:pPr>
            <a:r>
              <a:rPr lang="zh-CN" altLang="en-US" b="1" dirty="0" smtClean="0"/>
              <a:t>第二，区内排列。</a:t>
            </a:r>
          </a:p>
          <a:p>
            <a:pPr>
              <a:defRPr/>
            </a:pPr>
            <a:r>
              <a:rPr lang="zh-CN" altLang="en-US" b="1" dirty="0" smtClean="0"/>
              <a:t>第三，区外排列。</a:t>
            </a:r>
          </a:p>
          <a:p>
            <a:pPr>
              <a:defRPr/>
            </a:pPr>
            <a:r>
              <a:rPr lang="zh-CN" altLang="en-US" b="1" dirty="0" smtClean="0"/>
              <a:t>第四，实证分析。</a:t>
            </a:r>
          </a:p>
          <a:p>
            <a:pPr>
              <a:defRPr/>
            </a:pPr>
            <a:r>
              <a:rPr lang="zh-CN" altLang="en-US" b="1" dirty="0" smtClean="0"/>
              <a:t>第五，差异分析</a:t>
            </a:r>
            <a:r>
              <a:rPr lang="zh-CN" altLang="en-US" b="1" dirty="0" smtClean="0"/>
              <a:t>。</a:t>
            </a:r>
            <a:endParaRPr lang="en-US" altLang="zh-CN" b="1" dirty="0" smtClean="0"/>
          </a:p>
          <a:p>
            <a:pPr>
              <a:defRPr/>
            </a:pPr>
            <a:r>
              <a:rPr lang="zh-CN" altLang="en-US" b="1" dirty="0" smtClean="0"/>
              <a:t>四、选择目标市场的模式</a:t>
            </a:r>
            <a:endParaRPr lang="en-US" altLang="zh-CN" b="1" dirty="0" smtClean="0"/>
          </a:p>
          <a:p>
            <a:pPr>
              <a:defRPr/>
            </a:pPr>
            <a:endParaRPr lang="zh-CN" altLang="en-US" dirty="0" smtClean="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a:lnSpc>
                <a:spcPct val="80000"/>
              </a:lnSpc>
              <a:defRPr/>
            </a:pPr>
            <a:r>
              <a:rPr lang="zh-CN" altLang="en-US" b="1" dirty="0" smtClean="0"/>
              <a:t>（一）差异性目标市场模式</a:t>
            </a:r>
          </a:p>
          <a:p>
            <a:pPr>
              <a:lnSpc>
                <a:spcPct val="80000"/>
              </a:lnSpc>
              <a:defRPr/>
            </a:pPr>
            <a:r>
              <a:rPr lang="en-US" altLang="zh-CN" b="1" dirty="0" smtClean="0"/>
              <a:t>1.</a:t>
            </a:r>
            <a:r>
              <a:rPr lang="zh-CN" altLang="en-US" b="1" dirty="0" smtClean="0"/>
              <a:t>单一市场集中化模式；</a:t>
            </a:r>
            <a:r>
              <a:rPr lang="en-US" altLang="zh-CN" b="1" dirty="0" smtClean="0"/>
              <a:t>2.</a:t>
            </a:r>
            <a:r>
              <a:rPr lang="zh-CN" altLang="en-US" b="1" dirty="0" smtClean="0"/>
              <a:t>产品专门化模式；</a:t>
            </a:r>
            <a:r>
              <a:rPr lang="en-US" altLang="zh-CN" b="1" dirty="0" smtClean="0"/>
              <a:t>3.</a:t>
            </a:r>
            <a:r>
              <a:rPr lang="zh-CN" altLang="en-US" b="1" dirty="0" smtClean="0"/>
              <a:t>市场专门化模式；</a:t>
            </a:r>
            <a:r>
              <a:rPr lang="en-US" altLang="zh-CN" b="1" dirty="0" smtClean="0"/>
              <a:t>4.</a:t>
            </a:r>
            <a:r>
              <a:rPr lang="zh-CN" altLang="en-US" b="1" dirty="0" smtClean="0"/>
              <a:t>选择性专门化模式；</a:t>
            </a:r>
            <a:r>
              <a:rPr lang="en-US" altLang="zh-CN" b="1" dirty="0" smtClean="0"/>
              <a:t>5.</a:t>
            </a:r>
            <a:r>
              <a:rPr lang="zh-CN" altLang="en-US" b="1" dirty="0" smtClean="0"/>
              <a:t>市场全面覆盖模式。</a:t>
            </a:r>
          </a:p>
          <a:p>
            <a:pPr>
              <a:lnSpc>
                <a:spcPct val="80000"/>
              </a:lnSpc>
              <a:defRPr/>
            </a:pPr>
            <a:r>
              <a:rPr lang="zh-CN" altLang="en-US" b="1" dirty="0" smtClean="0"/>
              <a:t>（二）无差异性目标市场模式</a:t>
            </a:r>
          </a:p>
          <a:p>
            <a:pPr>
              <a:lnSpc>
                <a:spcPct val="80000"/>
              </a:lnSpc>
              <a:defRPr/>
            </a:pPr>
            <a:r>
              <a:rPr lang="zh-CN" altLang="en-US" b="1" dirty="0" smtClean="0"/>
              <a:t>实行该种模式的旅游企业，是把整个旅游市场作为一个大目标，针对旅游者的共同需要，制定统一的外联销售计划，以实现开拓市场、扩大销售的目的。在旅游行业中，一些具有垄断性资源的旅行社推出新的旅游产品时，常采用这种模式。</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71546"/>
            <a:ext cx="8686800" cy="5008579"/>
          </a:xfrm>
        </p:spPr>
        <p:txBody>
          <a:bodyPr>
            <a:normAutofit fontScale="85000" lnSpcReduction="10000"/>
          </a:bodyPr>
          <a:lstStyle/>
          <a:p>
            <a:r>
              <a:rPr lang="zh-CN" altLang="en-US" sz="3800" b="1" dirty="0" smtClean="0"/>
              <a:t>市场细分背景：</a:t>
            </a:r>
            <a:endParaRPr lang="en-US" altLang="zh-CN" sz="3800" b="1" dirty="0" smtClean="0"/>
          </a:p>
          <a:p>
            <a:r>
              <a:rPr lang="zh-CN" altLang="en-US" b="1" dirty="0" smtClean="0"/>
              <a:t>旅游企业面对成千上万、分散不同地区的消费者，他们的需求和欲望是千差万别、复杂多变的。面对这样庞大繁多的旅游市场，无论这个旅游企业实力多大，都</a:t>
            </a:r>
            <a:r>
              <a:rPr lang="zh-CN" altLang="en-US" b="1" dirty="0" smtClean="0">
                <a:solidFill>
                  <a:srgbClr val="FF0000"/>
                </a:solidFill>
              </a:rPr>
              <a:t>不可能满足市场上</a:t>
            </a:r>
            <a:r>
              <a:rPr lang="zh-CN" altLang="en-US" b="1" dirty="0" smtClean="0"/>
              <a:t>全部顾客的所有需求。同时，事实上，旅游企业所占的资源、设备、人员等方面局限性，也不能满足所有顾客需求。所以，旅游企业只能根据自身的优势条件，从事某一种或几种旅游产品，针对那些力所能及、适合本企业特点的目标市场展开经营，因此有必要把市场进行细分。</a:t>
            </a:r>
            <a:endParaRPr lang="en-US" altLang="zh-CN" b="1" dirty="0" smtClean="0"/>
          </a:p>
          <a:p>
            <a:r>
              <a:rPr lang="en-US" altLang="zh-CN" b="1" dirty="0" smtClean="0"/>
              <a:t> </a:t>
            </a:r>
            <a:r>
              <a:rPr lang="zh-CN" altLang="en-US" b="1" dirty="0" smtClean="0"/>
              <a:t>市场细分是美国市场学家温德尔</a:t>
            </a:r>
            <a:r>
              <a:rPr lang="en-US" altLang="zh-CN" b="1" dirty="0" smtClean="0"/>
              <a:t>·</a:t>
            </a:r>
            <a:r>
              <a:rPr lang="zh-CN" altLang="en-US" b="1" dirty="0" smtClean="0"/>
              <a:t>史密斯于上</a:t>
            </a:r>
            <a:r>
              <a:rPr lang="en-US" altLang="zh-CN" b="1" dirty="0" smtClean="0"/>
              <a:t>20</a:t>
            </a:r>
            <a:r>
              <a:rPr lang="zh-CN" altLang="en-US" b="1" dirty="0" smtClean="0"/>
              <a:t>世纪</a:t>
            </a:r>
            <a:r>
              <a:rPr lang="en-US" altLang="zh-CN" b="1" dirty="0" smtClean="0"/>
              <a:t>50</a:t>
            </a:r>
            <a:r>
              <a:rPr lang="zh-CN" altLang="en-US" b="1" dirty="0" smtClean="0"/>
              <a:t>年代提出的。</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defRPr/>
            </a:pPr>
            <a:r>
              <a:rPr lang="zh-CN" altLang="en-US" b="1" dirty="0" smtClean="0"/>
              <a:t>五、影响目标市场选择的因素：</a:t>
            </a:r>
            <a:endParaRPr lang="en-US" altLang="zh-CN" b="1" dirty="0" smtClean="0"/>
          </a:p>
          <a:p>
            <a:pPr>
              <a:defRPr/>
            </a:pPr>
            <a:r>
              <a:rPr lang="zh-CN" altLang="en-US" b="1" dirty="0" smtClean="0"/>
              <a:t>（</a:t>
            </a:r>
            <a:r>
              <a:rPr lang="zh-CN" altLang="en-US" b="1" dirty="0" smtClean="0"/>
              <a:t>一）旅行社实力</a:t>
            </a:r>
          </a:p>
          <a:p>
            <a:pPr>
              <a:defRPr/>
            </a:pPr>
            <a:r>
              <a:rPr lang="zh-CN" altLang="en-US" b="1" dirty="0" smtClean="0"/>
              <a:t>（二）旅游产品特性</a:t>
            </a:r>
          </a:p>
          <a:p>
            <a:pPr>
              <a:defRPr/>
            </a:pPr>
            <a:r>
              <a:rPr lang="zh-CN" altLang="en-US" b="1" dirty="0" smtClean="0"/>
              <a:t>（三）市场特性</a:t>
            </a:r>
          </a:p>
          <a:p>
            <a:pPr>
              <a:defRPr/>
            </a:pPr>
            <a:r>
              <a:rPr lang="zh-CN" altLang="en-US" b="1" dirty="0" smtClean="0"/>
              <a:t>（四）旅游产品生命周期</a:t>
            </a:r>
          </a:p>
          <a:p>
            <a:pPr>
              <a:defRPr/>
            </a:pPr>
            <a:r>
              <a:rPr lang="zh-CN" altLang="en-US" b="1" dirty="0" smtClean="0"/>
              <a:t>（五）市场竞争情况</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第一节  制定外联销售计划</a:t>
            </a:r>
            <a:endParaRPr lang="zh-CN" altLang="en-US" dirty="0"/>
          </a:p>
        </p:txBody>
      </p:sp>
      <p:sp>
        <p:nvSpPr>
          <p:cNvPr id="3" name="内容占位符 2"/>
          <p:cNvSpPr>
            <a:spLocks noGrp="1"/>
          </p:cNvSpPr>
          <p:nvPr>
            <p:ph idx="1"/>
          </p:nvPr>
        </p:nvSpPr>
        <p:spPr>
          <a:xfrm>
            <a:off x="304800" y="1214422"/>
            <a:ext cx="8686800" cy="4865703"/>
          </a:xfrm>
        </p:spPr>
        <p:txBody>
          <a:bodyPr/>
          <a:lstStyle/>
          <a:p>
            <a:r>
              <a:rPr lang="zh-CN" altLang="en-US" b="1" dirty="0" smtClean="0"/>
              <a:t>“万事预则立，不预则废”</a:t>
            </a:r>
            <a:endParaRPr lang="en-US" altLang="zh-CN" b="1" dirty="0" smtClean="0"/>
          </a:p>
          <a:p>
            <a:r>
              <a:rPr lang="zh-CN" altLang="en-US" b="1" dirty="0" smtClean="0"/>
              <a:t>旅行社外联销售计划：</a:t>
            </a:r>
            <a:endParaRPr lang="en-US" altLang="zh-CN" b="1" dirty="0" smtClean="0"/>
          </a:p>
          <a:p>
            <a:r>
              <a:rPr lang="zh-CN" altLang="en-US" sz="2800" b="1" dirty="0" smtClean="0"/>
              <a:t>总体计划</a:t>
            </a:r>
            <a:endParaRPr lang="en-US" altLang="zh-CN" sz="2800" b="1" dirty="0" smtClean="0"/>
          </a:p>
          <a:p>
            <a:r>
              <a:rPr lang="zh-CN" altLang="en-US" sz="2800" b="1" dirty="0" smtClean="0"/>
              <a:t>销售目标计划</a:t>
            </a:r>
            <a:endParaRPr lang="en-US" altLang="zh-CN" sz="2800" b="1" dirty="0" smtClean="0"/>
          </a:p>
          <a:p>
            <a:r>
              <a:rPr lang="zh-CN" altLang="en-US" sz="2800" b="1" dirty="0" smtClean="0"/>
              <a:t>营销计划</a:t>
            </a:r>
            <a:endParaRPr lang="en-US" altLang="zh-CN" sz="2800" b="1" dirty="0" smtClean="0"/>
          </a:p>
          <a:p>
            <a:r>
              <a:rPr lang="zh-CN" altLang="en-US" sz="2800" b="1" dirty="0" smtClean="0"/>
              <a:t>经费预算使用计划</a:t>
            </a:r>
            <a:endParaRPr lang="en-US" altLang="zh-CN" sz="2800" b="1" dirty="0" smtClean="0"/>
          </a:p>
          <a:p>
            <a:r>
              <a:rPr lang="zh-CN" altLang="en-US" b="1" dirty="0" smtClean="0"/>
              <a:t>外联销售计划主要用于指导市场开发、组织客源和产品销售，是旅行社开展外联业务的基础。</a:t>
            </a:r>
            <a:endParaRPr lang="zh-CN" altLang="en-US"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pPr>
              <a:defRPr/>
            </a:pPr>
            <a:r>
              <a:rPr lang="zh-CN" altLang="en-US" b="1" dirty="0" smtClean="0"/>
              <a:t>一、总体计划</a:t>
            </a:r>
          </a:p>
          <a:p>
            <a:pPr>
              <a:defRPr/>
            </a:pPr>
            <a:r>
              <a:rPr lang="zh-CN" altLang="en-US" b="1" dirty="0" smtClean="0"/>
              <a:t>（一）制定总体计划时应考虑的因素</a:t>
            </a:r>
          </a:p>
          <a:p>
            <a:pPr>
              <a:defRPr/>
            </a:pPr>
            <a:r>
              <a:rPr lang="zh-CN" altLang="en-US" b="1" dirty="0" smtClean="0"/>
              <a:t>１</a:t>
            </a:r>
            <a:r>
              <a:rPr lang="en-US" altLang="zh-CN" b="1" dirty="0" smtClean="0"/>
              <a:t>.</a:t>
            </a:r>
            <a:r>
              <a:rPr lang="zh-CN" altLang="en-US" b="1" dirty="0" smtClean="0"/>
              <a:t>计划的相关性；２</a:t>
            </a:r>
            <a:r>
              <a:rPr lang="en-US" altLang="zh-CN" b="1" dirty="0" smtClean="0"/>
              <a:t>.</a:t>
            </a:r>
            <a:r>
              <a:rPr lang="zh-CN" altLang="en-US" b="1" dirty="0" smtClean="0"/>
              <a:t>计划的市场性；３</a:t>
            </a:r>
            <a:r>
              <a:rPr lang="en-US" altLang="zh-CN" b="1" dirty="0" smtClean="0"/>
              <a:t>.</a:t>
            </a:r>
            <a:r>
              <a:rPr lang="zh-CN" altLang="en-US" b="1" dirty="0" smtClean="0"/>
              <a:t>计划的连续性；４</a:t>
            </a:r>
            <a:r>
              <a:rPr lang="en-US" altLang="zh-CN" b="1" dirty="0" smtClean="0"/>
              <a:t>.</a:t>
            </a:r>
            <a:r>
              <a:rPr lang="zh-CN" altLang="en-US" b="1" dirty="0" smtClean="0"/>
              <a:t>计划的时效性；５</a:t>
            </a:r>
            <a:r>
              <a:rPr lang="en-US" altLang="zh-CN" b="1" dirty="0" smtClean="0"/>
              <a:t>.</a:t>
            </a:r>
            <a:r>
              <a:rPr lang="zh-CN" altLang="en-US" b="1" dirty="0" smtClean="0"/>
              <a:t>计划的可行性。</a:t>
            </a:r>
            <a:endParaRPr lang="en-US" altLang="zh-CN" b="1" dirty="0" smtClean="0"/>
          </a:p>
          <a:p>
            <a:pPr>
              <a:defRPr/>
            </a:pPr>
            <a:r>
              <a:rPr lang="zh-CN" altLang="en-US" b="1" dirty="0" smtClean="0"/>
              <a:t>（二）旅行社外联总体计划有内外之别。</a:t>
            </a:r>
          </a:p>
          <a:p>
            <a:pPr>
              <a:defRPr/>
            </a:pPr>
            <a:r>
              <a:rPr lang="zh-CN" altLang="en-US" b="1" dirty="0" smtClean="0"/>
              <a:t>对外的总体计划主要包括</a:t>
            </a:r>
            <a:r>
              <a:rPr lang="zh-CN" altLang="en-US" b="1" dirty="0" smtClean="0">
                <a:solidFill>
                  <a:srgbClr val="FF0000"/>
                </a:solidFill>
              </a:rPr>
              <a:t>把握目标</a:t>
            </a:r>
            <a:r>
              <a:rPr lang="zh-CN" altLang="en-US" b="1" dirty="0" smtClean="0"/>
              <a:t>市场、</a:t>
            </a:r>
            <a:r>
              <a:rPr lang="zh-CN" altLang="en-US" b="1" dirty="0" smtClean="0">
                <a:solidFill>
                  <a:srgbClr val="FF0000"/>
                </a:solidFill>
              </a:rPr>
              <a:t>产品促销</a:t>
            </a:r>
            <a:r>
              <a:rPr lang="zh-CN" altLang="en-US" b="1" dirty="0" smtClean="0"/>
              <a:t>等综合性内容。对内的总体计划主要指对外联人员的管理计划，具体而言，可以分为作业控制计划和质量监督计划。</a:t>
            </a:r>
          </a:p>
          <a:p>
            <a:pPr>
              <a:defRPr/>
            </a:pPr>
            <a:endParaRPr lang="zh-CN" altLang="en-US" b="1" dirty="0" smtClean="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二、销售目标计划</a:t>
            </a:r>
          </a:p>
          <a:p>
            <a:r>
              <a:rPr lang="zh-CN" altLang="en-US" b="1" dirty="0" smtClean="0"/>
              <a:t>销售目标计划是指根据对市场的分析，确定年度市场销售目标，并具体分解为每月和每季度的销售任务。</a:t>
            </a:r>
            <a:endParaRPr lang="en-US" altLang="zh-CN" b="1" dirty="0" smtClean="0"/>
          </a:p>
          <a:p>
            <a:r>
              <a:rPr lang="zh-CN" altLang="en-US" b="1" dirty="0" smtClean="0"/>
              <a:t>销售目标计划是在分析市场现状并对未来的风险的机会进行预测判断基础上，结合自己实力和情况制度的，是销售计划的</a:t>
            </a:r>
            <a:r>
              <a:rPr lang="zh-CN" altLang="en-US" b="1" dirty="0" smtClean="0">
                <a:solidFill>
                  <a:srgbClr val="FF0000"/>
                </a:solidFill>
              </a:rPr>
              <a:t>核心内容</a:t>
            </a:r>
            <a:r>
              <a:rPr lang="zh-CN" altLang="en-US" b="1" dirty="0" smtClean="0"/>
              <a:t>。</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三、营销计划</a:t>
            </a:r>
          </a:p>
          <a:p>
            <a:r>
              <a:rPr lang="zh-CN" altLang="en-US" b="1" dirty="0" smtClean="0"/>
              <a:t>营销计划是指旅行社为确保年度市场销售任务的完成而对准备采取的种种销售手段作的规划</a:t>
            </a:r>
            <a:r>
              <a:rPr lang="zh-CN" altLang="en-US" dirty="0" smtClean="0"/>
              <a:t>。</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b="1" dirty="0" smtClean="0"/>
              <a:t>四、经费预算及使用计划</a:t>
            </a:r>
          </a:p>
          <a:p>
            <a:r>
              <a:rPr lang="zh-CN" altLang="en-US" b="1" dirty="0" smtClean="0"/>
              <a:t>旅行社应按照销售目标计划和营销计划，制定年度销售经费预算。销售预算费用包括旅游产品的宣传品制作和市场推广费用，各种广告制作费用，参加国际旅游展销会或博览会的费用，各种巡回促销、联合促销等费用，实地考察费用，邀请中间商、代理人等参加各种活动的费用，不可预见费及其他费用。</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第二节  外联市场细分</a:t>
            </a:r>
            <a:endParaRPr lang="zh-CN" altLang="en-US" dirty="0"/>
          </a:p>
        </p:txBody>
      </p:sp>
      <p:sp>
        <p:nvSpPr>
          <p:cNvPr id="3" name="内容占位符 2"/>
          <p:cNvSpPr>
            <a:spLocks noGrp="1"/>
          </p:cNvSpPr>
          <p:nvPr>
            <p:ph idx="1"/>
          </p:nvPr>
        </p:nvSpPr>
        <p:spPr/>
        <p:txBody>
          <a:bodyPr>
            <a:normAutofit lnSpcReduction="10000"/>
          </a:bodyPr>
          <a:lstStyle/>
          <a:p>
            <a:pPr>
              <a:defRPr/>
            </a:pPr>
            <a:r>
              <a:rPr lang="zh-CN" altLang="en-US" b="1" dirty="0" smtClean="0"/>
              <a:t>一、旅行社外联市场细分的概念</a:t>
            </a:r>
          </a:p>
          <a:p>
            <a:pPr>
              <a:defRPr/>
            </a:pPr>
            <a:r>
              <a:rPr lang="zh-CN" altLang="en-US" b="1" dirty="0" smtClean="0"/>
              <a:t>旅行社外联市场细分，是指旅行社外联人员在对旅游市场进行调研的基础上，根据旅游消费者的需求特点、购买行为、购买习惯的差异性，将整体旅游市场划分为若干个需求与愿望大体相同的旅游消费者群的过程。划分后的每一个旅游消费者群就是一个细分市场。</a:t>
            </a:r>
            <a:endParaRPr lang="en-US" altLang="zh-CN" b="1" dirty="0" smtClean="0"/>
          </a:p>
          <a:p>
            <a:pPr>
              <a:defRPr/>
            </a:pPr>
            <a:r>
              <a:rPr lang="zh-CN" altLang="en-US" b="1" dirty="0" smtClean="0"/>
              <a:t>市场细分是外联部门对客源市场正确定位的一项至关重要的工作。</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defRPr/>
            </a:pPr>
            <a:r>
              <a:rPr lang="zh-CN" altLang="en-US" b="1" dirty="0" smtClean="0"/>
              <a:t>二、旅行社外联市场细分作用：</a:t>
            </a:r>
            <a:endParaRPr lang="en-US" altLang="zh-CN" b="1" dirty="0" smtClean="0"/>
          </a:p>
          <a:p>
            <a:pPr>
              <a:defRPr/>
            </a:pPr>
            <a:r>
              <a:rPr lang="zh-CN" altLang="en-US" b="1" dirty="0" smtClean="0"/>
              <a:t>（一）有助于发现最有利的市场机会，拓展新市场，提高市场占有率</a:t>
            </a:r>
          </a:p>
          <a:p>
            <a:pPr>
              <a:defRPr/>
            </a:pPr>
            <a:r>
              <a:rPr lang="zh-CN" altLang="en-US" b="1" dirty="0" smtClean="0"/>
              <a:t>（二）有利于满足旅游者的需求</a:t>
            </a:r>
          </a:p>
          <a:p>
            <a:pPr>
              <a:defRPr/>
            </a:pPr>
            <a:r>
              <a:rPr lang="zh-CN" altLang="en-US" b="1" dirty="0" smtClean="0"/>
              <a:t>（三）有利于发挥旅行社资源的有效价值，提高经营主体和管理主体在旅游市场上的行为效率</a:t>
            </a:r>
          </a:p>
          <a:p>
            <a:pPr>
              <a:defRPr/>
            </a:pPr>
            <a:r>
              <a:rPr lang="zh-CN" altLang="en-US" b="1" dirty="0" smtClean="0"/>
              <a:t>（四）有利于提高旅游企业的经济效益</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365</TotalTime>
  <Words>1767</Words>
  <PresentationFormat>全屏显示(4:3)</PresentationFormat>
  <Paragraphs>84</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跋涉</vt:lpstr>
      <vt:lpstr>幻灯片 1</vt:lpstr>
      <vt:lpstr>幻灯片 2</vt:lpstr>
      <vt:lpstr>第一节  制定外联销售计划</vt:lpstr>
      <vt:lpstr>幻灯片 4</vt:lpstr>
      <vt:lpstr>幻灯片 5</vt:lpstr>
      <vt:lpstr>幻灯片 6</vt:lpstr>
      <vt:lpstr>幻灯片 7</vt:lpstr>
      <vt:lpstr>第二节  外联市场细分</vt:lpstr>
      <vt:lpstr>幻灯片 9</vt:lpstr>
      <vt:lpstr>幻灯片 10</vt:lpstr>
      <vt:lpstr>幻灯片 11</vt:lpstr>
      <vt:lpstr>幻灯片 12</vt:lpstr>
      <vt:lpstr>幻灯片 13</vt:lpstr>
      <vt:lpstr>幻灯片 14</vt:lpstr>
      <vt:lpstr>幻灯片 15</vt:lpstr>
      <vt:lpstr>幻灯片 16</vt:lpstr>
      <vt:lpstr>第三节  外联目标市场的选择</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1</dc:creator>
  <cp:lastModifiedBy>1</cp:lastModifiedBy>
  <cp:revision>24</cp:revision>
  <dcterms:created xsi:type="dcterms:W3CDTF">2017-10-12T10:19:35Z</dcterms:created>
  <dcterms:modified xsi:type="dcterms:W3CDTF">2017-10-22T23:39:40Z</dcterms:modified>
</cp:coreProperties>
</file>