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73" r:id="rId6"/>
    <p:sldId id="274" r:id="rId7"/>
    <p:sldId id="269" r:id="rId8"/>
    <p:sldId id="260" r:id="rId9"/>
    <p:sldId id="261" r:id="rId10"/>
    <p:sldId id="262" r:id="rId11"/>
    <p:sldId id="263" r:id="rId12"/>
    <p:sldId id="264" r:id="rId13"/>
    <p:sldId id="265" r:id="rId14"/>
    <p:sldId id="266" r:id="rId15"/>
    <p:sldId id="267" r:id="rId16"/>
    <p:sldId id="272" r:id="rId17"/>
    <p:sldId id="271" r:id="rId18"/>
    <p:sldId id="270" r:id="rId19"/>
    <p:sldId id="268"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39" d="100"/>
          <a:sy n="39" d="100"/>
        </p:scale>
        <p:origin x="-18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2017/11/12</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381000" y="1857364"/>
            <a:ext cx="8458200" cy="1428760"/>
          </a:xfrm>
        </p:spPr>
        <p:txBody>
          <a:bodyPr>
            <a:noAutofit/>
          </a:bodyPr>
          <a:lstStyle/>
          <a:p>
            <a:pPr algn="ctr"/>
            <a:r>
              <a:rPr lang="zh-CN" altLang="en-US" sz="4400" b="1" dirty="0" smtClean="0"/>
              <a:t>第七章  不同销售对象的外联营销策略</a:t>
            </a:r>
            <a:endParaRPr lang="zh-CN" altLang="en-US" sz="4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786478"/>
          </a:xfrm>
        </p:spPr>
        <p:txBody>
          <a:bodyPr>
            <a:normAutofit fontScale="70000" lnSpcReduction="20000"/>
          </a:bodyPr>
          <a:lstStyle/>
          <a:p>
            <a:r>
              <a:rPr lang="en-US" b="1" dirty="0" smtClean="0"/>
              <a:t>1</a:t>
            </a:r>
            <a:r>
              <a:rPr lang="zh-CN" altLang="en-US" b="1" dirty="0" smtClean="0"/>
              <a:t>、</a:t>
            </a:r>
            <a:r>
              <a:rPr lang="zh-CN" altLang="en-US" b="1" dirty="0" smtClean="0">
                <a:solidFill>
                  <a:srgbClr val="FF0000"/>
                </a:solidFill>
              </a:rPr>
              <a:t>撇脂</a:t>
            </a:r>
            <a:r>
              <a:rPr lang="zh-CN" altLang="en-US" b="1" dirty="0" smtClean="0"/>
              <a:t>定价策略。又称取脂策略或高额定价策略，旅行社在新产品投放市场价格定的较高，力图在竞争者研制出相似产品之前，在较短时间内尽快收回投资，以获得最大利润。这适用于特点鲜明、具有垄断性的旅游产品，其他竞争者在短时期内难以仿制。其销售对象是收入较高、对价格不敏感和具有求新猎奇动机的旅游消费者。但缺点是定价较高，不利于开拓市场，影响其市场占有率，引来大批竞争者加入，不适于长期使用。</a:t>
            </a:r>
          </a:p>
          <a:p>
            <a:r>
              <a:rPr lang="en-US" b="1" dirty="0" smtClean="0"/>
              <a:t>2</a:t>
            </a:r>
            <a:r>
              <a:rPr lang="zh-CN" altLang="en-US" b="1" dirty="0" smtClean="0"/>
              <a:t>、渗透定价策略。又称</a:t>
            </a:r>
            <a:r>
              <a:rPr lang="zh-CN" altLang="en-US" b="1" dirty="0" smtClean="0">
                <a:solidFill>
                  <a:srgbClr val="FF0000"/>
                </a:solidFill>
              </a:rPr>
              <a:t>低价</a:t>
            </a:r>
            <a:r>
              <a:rPr lang="zh-CN" altLang="en-US" b="1" dirty="0" smtClean="0"/>
              <a:t>策略，与撇脂定价策略相反，是旅行社从长远利益考虑，将新产品低价投放市场，以便吸引客源、增加产品的销售量、获得较大的市场份额。渗透定价策略适用于具有大批量接待能力、产品缺少鲜明特点、需求弹性较大的旅游产品。这种策略的优点是有利于旅行社迅速渗透市场，提高市场占有率，提高产品的销售量，获得长期的收益，排斥竞争者介入。其缺点是定价过低，成本回收速度慢，旅行社的利润偏低，价格变动余地小，一旦提高价格不一定会被消费者接受，从而影响旅行社产品的销售。</a:t>
            </a:r>
            <a:r>
              <a:rPr lang="en-US" b="1" dirty="0" smtClean="0"/>
              <a:t/>
            </a:r>
            <a:br>
              <a:rPr lang="en-US" b="1" dirty="0" smtClean="0"/>
            </a:br>
            <a:r>
              <a:rPr lang="en-US" b="1" dirty="0" smtClean="0"/>
              <a:t>3</a:t>
            </a:r>
            <a:r>
              <a:rPr lang="zh-CN" altLang="en-US" b="1" dirty="0" smtClean="0"/>
              <a:t>、</a:t>
            </a:r>
            <a:r>
              <a:rPr lang="zh-CN" altLang="en-US" b="1" dirty="0" smtClean="0">
                <a:solidFill>
                  <a:srgbClr val="FF0000"/>
                </a:solidFill>
              </a:rPr>
              <a:t>满意定价策略</a:t>
            </a:r>
            <a:r>
              <a:rPr lang="zh-CN" altLang="en-US" b="1" dirty="0" smtClean="0"/>
              <a:t>。是介于前两者之间的一种折中价格策略。又称中位定价策略、温和定价、君子定价策略。这种定价策略既能使消费者感到公平合理，又能保证旅行社获得一定的经济利润，是使各方都满意的定价策略。满意定价策略适用于一些供求大体平衡的旅游产品。</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715040"/>
          </a:xfrm>
        </p:spPr>
        <p:txBody>
          <a:bodyPr>
            <a:normAutofit fontScale="85000" lnSpcReduction="20000"/>
          </a:bodyPr>
          <a:lstStyle/>
          <a:p>
            <a:r>
              <a:rPr lang="zh-CN" altLang="en-US" b="1" dirty="0" smtClean="0"/>
              <a:t>旅行社经营“</a:t>
            </a:r>
            <a:r>
              <a:rPr lang="zh-CN" altLang="en-US" b="1" dirty="0" smtClean="0">
                <a:solidFill>
                  <a:srgbClr val="FF0000"/>
                </a:solidFill>
              </a:rPr>
              <a:t>品牌化</a:t>
            </a:r>
            <a:r>
              <a:rPr lang="zh-CN" altLang="en-US" b="1" dirty="0" smtClean="0"/>
              <a:t>”：</a:t>
            </a:r>
            <a:endParaRPr lang="en-US" altLang="zh-CN" b="1" dirty="0" smtClean="0"/>
          </a:p>
          <a:p>
            <a:r>
              <a:rPr lang="zh-CN" altLang="en-US" sz="2800" b="1" dirty="0" smtClean="0"/>
              <a:t>品牌是什么？商标、形象、是无形资产、是符号</a:t>
            </a:r>
            <a:r>
              <a:rPr lang="en-US" altLang="zh-CN" sz="2800" b="1" dirty="0" smtClean="0"/>
              <a:t>……</a:t>
            </a:r>
          </a:p>
          <a:p>
            <a:r>
              <a:rPr lang="zh-CN" altLang="en-US" sz="2800" b="1" dirty="0" smtClean="0"/>
              <a:t>国外对品牌定义是品牌是一种名称、术语、标记、符号或设计，或是它们的组合运用，其目的是以此辨认某个销售者或某群销售者的产品及服务，并使之竞争对手的产品进而服务区别分开。品牌的实质是一种关系，是消费者对企业或产品的体验和感受的总和，是消费者与企业或产品发生各种关系的总和。产品是企业的，品牌是</a:t>
            </a:r>
            <a:r>
              <a:rPr lang="zh-CN" altLang="en-US" sz="2800" b="1" dirty="0" smtClean="0">
                <a:solidFill>
                  <a:srgbClr val="FF0000"/>
                </a:solidFill>
              </a:rPr>
              <a:t>活在消费者心中</a:t>
            </a:r>
            <a:r>
              <a:rPr lang="zh-CN" altLang="en-US" sz="2800" b="1" dirty="0" smtClean="0"/>
              <a:t>的</a:t>
            </a:r>
            <a:r>
              <a:rPr lang="zh-CN" altLang="en-US" sz="2800" dirty="0" smtClean="0"/>
              <a:t>。</a:t>
            </a:r>
            <a:endParaRPr lang="en-US" altLang="zh-CN" sz="2800" dirty="0" smtClean="0"/>
          </a:p>
          <a:p>
            <a:r>
              <a:rPr lang="zh-CN" altLang="en-US" sz="2800" b="1" dirty="0" smtClean="0"/>
              <a:t>品牌不是说旅行社起个名字，设计个标志，就是品牌了。品牌要历经两次惊险的跳跃才能变为品牌。以药品为例，某企业同仁堂生产一种药，这时候它的名字就是化学分子式三氧化二砷，为了拿到市场卖。就给它起个好听好记的名字砒霜名称，这个时候完成第一次从产品到商品的跳跃；在市场上经过长期日积月累的推广传播，一批消费者已经接受并培养成良好的消费习惯，这个时候完成了第二次从产品到资产的跳跃。严格说，只有这时候才能称之为品牌，否则只是商品一个名称而已。</a:t>
            </a:r>
          </a:p>
          <a:p>
            <a:endParaRPr lang="zh-CN" altLang="en-US" sz="28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71546"/>
            <a:ext cx="8686800" cy="5008579"/>
          </a:xfrm>
        </p:spPr>
        <p:txBody>
          <a:bodyPr>
            <a:normAutofit fontScale="92500" lnSpcReduction="20000"/>
          </a:bodyPr>
          <a:lstStyle/>
          <a:p>
            <a:r>
              <a:rPr lang="zh-CN" altLang="en-US" b="1" dirty="0" smtClean="0"/>
              <a:t>    品牌需要好好经营管理的。就像人与人之间关系一样。衡量品牌主要从知名度、美誉度、忠诚度和品牌联想等几个方面。组团社要成为品牌社，首先要让更多的消费者知道你，有名气，其次是卖的路线产品是不是对胃口；再次是这家旅行社在社会上的声誉、口碑、实力如何，有没固定的会员消费群；最后是品牌的最高境界，也就是它代表一种精神、信念与消费者共有的价值观。不同旅行社做品牌有不同差异，组团社需要的是消费者品牌，地接社需要的是同行品牌，大型旅行社需要的是批发和零售品牌，中小旅行社需要的是专线或服务品牌。</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715040"/>
          </a:xfrm>
        </p:spPr>
        <p:txBody>
          <a:bodyPr>
            <a:normAutofit fontScale="55000" lnSpcReduction="20000"/>
          </a:bodyPr>
          <a:lstStyle/>
          <a:p>
            <a:r>
              <a:rPr lang="zh-CN" altLang="en-US" sz="4500" dirty="0" smtClean="0"/>
              <a:t>   </a:t>
            </a:r>
            <a:r>
              <a:rPr lang="zh-CN" altLang="en-US" sz="4900" dirty="0" smtClean="0"/>
              <a:t> </a:t>
            </a:r>
            <a:r>
              <a:rPr lang="zh-CN" altLang="en-US" sz="4900" b="1" dirty="0" smtClean="0"/>
              <a:t>旅行社品牌化经营的意义：第一， 赢得竞争优势。旅行社一旦拥有强势品牌，旅游者对旅行社及其产品的认知度就会大增，从而使旅行社一独特的销售点获得市场竞争优势。第二，促进产品的销售。旅行社品牌能产生亲和力，使旅游者一闻其名就联想到其提供的优质服务，并对其产生长期的信任，刺激其购买兴趣，坚定购买决心。第三，提高经济效益，包括提高产品附加值、扩大市场占有、增加旅行社无形资产。第四，加速集团化建设。</a:t>
            </a:r>
            <a:endParaRPr lang="en-US" altLang="zh-CN" sz="4900" b="1" dirty="0" smtClean="0"/>
          </a:p>
          <a:p>
            <a:r>
              <a:rPr lang="zh-CN" altLang="en-US" sz="4900" b="1" dirty="0" smtClean="0"/>
              <a:t>如何实施品牌化经营。第一，强化品牌的形象塑造；第二，加强品牌的全面管理；第三，重视品牌的不断创新；开展品牌的立体营销；第五，加快品牌体系化建设。</a:t>
            </a:r>
            <a:endParaRPr lang="en-US" altLang="zh-CN" sz="4900" b="1" dirty="0" smtClean="0"/>
          </a:p>
          <a:p>
            <a:r>
              <a:rPr lang="zh-CN" altLang="en-US" sz="4900" b="1" dirty="0" smtClean="0"/>
              <a:t>参考论文：</a:t>
            </a:r>
            <a:r>
              <a:rPr lang="en-US" altLang="zh-CN" sz="4900" b="1" dirty="0" smtClean="0"/>
              <a:t>《</a:t>
            </a:r>
            <a:r>
              <a:rPr lang="zh-CN" altLang="en-US" sz="4900" b="1" dirty="0" smtClean="0"/>
              <a:t>我国旅行社品牌经营战略探讨</a:t>
            </a:r>
            <a:r>
              <a:rPr lang="en-US" altLang="zh-CN" sz="4900" b="1" dirty="0" smtClean="0"/>
              <a:t>》</a:t>
            </a:r>
            <a:r>
              <a:rPr lang="zh-CN" altLang="en-US" sz="4900" b="1" dirty="0" smtClean="0"/>
              <a:t>，</a:t>
            </a:r>
            <a:r>
              <a:rPr lang="en-US" altLang="zh-CN" sz="4900" b="1" dirty="0" smtClean="0"/>
              <a:t>《</a:t>
            </a:r>
            <a:r>
              <a:rPr lang="zh-CN" altLang="en-US" sz="4900" b="1" dirty="0" smtClean="0"/>
              <a:t>经济地理</a:t>
            </a:r>
            <a:r>
              <a:rPr lang="en-US" altLang="zh-CN" sz="4900" b="1" dirty="0" smtClean="0"/>
              <a:t>》</a:t>
            </a:r>
            <a:r>
              <a:rPr lang="zh-CN" altLang="en-US" sz="4900" b="1" dirty="0" smtClean="0"/>
              <a:t>，</a:t>
            </a:r>
            <a:r>
              <a:rPr lang="en-US" altLang="zh-CN" sz="4900" b="1" dirty="0" smtClean="0"/>
              <a:t>2004</a:t>
            </a:r>
            <a:r>
              <a:rPr lang="zh-CN" altLang="en-US" sz="4900" b="1" dirty="0" smtClean="0"/>
              <a:t>年第</a:t>
            </a:r>
            <a:r>
              <a:rPr lang="en-US" altLang="zh-CN" sz="4900" b="1" dirty="0" smtClean="0"/>
              <a:t>6</a:t>
            </a:r>
            <a:r>
              <a:rPr lang="zh-CN" altLang="en-US" sz="4900" b="1" dirty="0" smtClean="0"/>
              <a:t>期；</a:t>
            </a:r>
            <a:r>
              <a:rPr lang="en-US" altLang="zh-CN" sz="4900" b="1" dirty="0" smtClean="0"/>
              <a:t>《</a:t>
            </a:r>
            <a:r>
              <a:rPr lang="zh-CN" altLang="en-US" sz="4900" b="1" dirty="0" smtClean="0"/>
              <a:t>略伦旅行社管理中心的品牌化经营战略</a:t>
            </a:r>
            <a:r>
              <a:rPr lang="en-US" altLang="zh-CN" sz="4900" b="1" dirty="0" smtClean="0"/>
              <a:t>》</a:t>
            </a:r>
            <a:r>
              <a:rPr lang="zh-CN" altLang="en-US" sz="4900" b="1" dirty="0" smtClean="0"/>
              <a:t>，</a:t>
            </a:r>
            <a:r>
              <a:rPr lang="en-US" altLang="zh-CN" sz="4900" b="1" dirty="0" smtClean="0"/>
              <a:t>《</a:t>
            </a:r>
            <a:r>
              <a:rPr lang="zh-CN" altLang="en-US" sz="4900" b="1" dirty="0" smtClean="0"/>
              <a:t>企业经济</a:t>
            </a:r>
            <a:r>
              <a:rPr lang="en-US" altLang="zh-CN" sz="4900" b="1" dirty="0" smtClean="0"/>
              <a:t>》</a:t>
            </a:r>
            <a:r>
              <a:rPr lang="zh-CN" altLang="en-US" sz="4900" b="1" dirty="0" smtClean="0"/>
              <a:t>，</a:t>
            </a:r>
            <a:r>
              <a:rPr lang="en-US" altLang="zh-CN" sz="4900" b="1" dirty="0" smtClean="0"/>
              <a:t>2006</a:t>
            </a:r>
            <a:r>
              <a:rPr lang="zh-CN" altLang="en-US" sz="4900" b="1" dirty="0" smtClean="0"/>
              <a:t>年第</a:t>
            </a:r>
            <a:r>
              <a:rPr lang="en-US" altLang="zh-CN" sz="4900" b="1" dirty="0" smtClean="0"/>
              <a:t>7</a:t>
            </a:r>
            <a:r>
              <a:rPr lang="zh-CN" altLang="en-US" sz="4900" b="1" dirty="0" smtClean="0"/>
              <a:t>期。</a:t>
            </a:r>
          </a:p>
          <a:p>
            <a:endParaRPr lang="zh-CN" altLang="en-US" b="1" dirty="0" smtClean="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14356"/>
            <a:ext cx="8686800" cy="5365769"/>
          </a:xfrm>
        </p:spPr>
        <p:txBody>
          <a:bodyPr>
            <a:normAutofit/>
          </a:bodyPr>
          <a:lstStyle/>
          <a:p>
            <a:r>
              <a:rPr lang="zh-CN" altLang="en-US" b="1" dirty="0" smtClean="0"/>
              <a:t>（一）散客旅游者</a:t>
            </a:r>
            <a:endParaRPr lang="en-US" altLang="zh-CN" b="1" dirty="0" smtClean="0"/>
          </a:p>
          <a:p>
            <a:r>
              <a:rPr lang="en-US" altLang="zh-CN" b="1" dirty="0" smtClean="0"/>
              <a:t>1</a:t>
            </a:r>
            <a:r>
              <a:rPr lang="zh-CN" altLang="en-US" b="1" dirty="0" smtClean="0"/>
              <a:t>、特点：</a:t>
            </a:r>
            <a:endParaRPr lang="en-US" altLang="zh-CN" b="1" dirty="0" smtClean="0"/>
          </a:p>
          <a:p>
            <a:pPr>
              <a:buNone/>
            </a:pPr>
            <a:r>
              <a:rPr lang="en-US" altLang="zh-CN" b="1" dirty="0" smtClean="0"/>
              <a:t>   2</a:t>
            </a:r>
            <a:r>
              <a:rPr lang="zh-CN" altLang="en-US" b="1" dirty="0" smtClean="0"/>
              <a:t>、营销策略</a:t>
            </a:r>
            <a:endParaRPr lang="en-US" altLang="zh-CN" b="1" dirty="0" smtClean="0"/>
          </a:p>
          <a:p>
            <a:pPr>
              <a:buNone/>
            </a:pPr>
            <a:r>
              <a:rPr lang="zh-CN" altLang="en-US" b="1" dirty="0" smtClean="0"/>
              <a:t>（</a:t>
            </a:r>
            <a:r>
              <a:rPr lang="en-US" altLang="zh-CN" b="1" dirty="0" smtClean="0"/>
              <a:t>1</a:t>
            </a:r>
            <a:r>
              <a:rPr lang="zh-CN" altLang="en-US" b="1" dirty="0" smtClean="0"/>
              <a:t>）市场调研</a:t>
            </a:r>
            <a:endParaRPr lang="en-US" altLang="zh-CN" b="1" dirty="0" smtClean="0"/>
          </a:p>
          <a:p>
            <a:pPr>
              <a:buNone/>
            </a:pPr>
            <a:r>
              <a:rPr lang="zh-CN" altLang="en-US" b="1" dirty="0" smtClean="0"/>
              <a:t>（</a:t>
            </a:r>
            <a:r>
              <a:rPr lang="en-US" altLang="zh-CN" b="1" dirty="0" smtClean="0"/>
              <a:t>2</a:t>
            </a:r>
            <a:r>
              <a:rPr lang="zh-CN" altLang="en-US" b="1" dirty="0" smtClean="0"/>
              <a:t>）产品策略：应多设计多种旅游产品。</a:t>
            </a:r>
            <a:endParaRPr lang="en-US" altLang="zh-CN" b="1" dirty="0" smtClean="0"/>
          </a:p>
          <a:p>
            <a:pPr>
              <a:buNone/>
            </a:pPr>
            <a:r>
              <a:rPr lang="zh-CN" altLang="en-US" b="1" dirty="0" smtClean="0"/>
              <a:t>（</a:t>
            </a:r>
            <a:r>
              <a:rPr lang="en-US" altLang="zh-CN" b="1" dirty="0" smtClean="0"/>
              <a:t>3</a:t>
            </a:r>
            <a:r>
              <a:rPr lang="zh-CN" altLang="en-US" b="1" dirty="0" smtClean="0"/>
              <a:t>）价格策略：灵活的定价方式</a:t>
            </a:r>
            <a:endParaRPr lang="en-US" altLang="zh-CN" b="1" dirty="0" smtClean="0"/>
          </a:p>
          <a:p>
            <a:pPr>
              <a:buNone/>
            </a:pPr>
            <a:r>
              <a:rPr lang="zh-CN" altLang="en-US" b="1" dirty="0" smtClean="0"/>
              <a:t>（</a:t>
            </a:r>
            <a:r>
              <a:rPr lang="en-US" altLang="zh-CN" b="1" dirty="0" smtClean="0"/>
              <a:t>4</a:t>
            </a:r>
            <a:r>
              <a:rPr lang="zh-CN" altLang="en-US" b="1" dirty="0" smtClean="0"/>
              <a:t>）促销策略：</a:t>
            </a:r>
            <a:r>
              <a:rPr lang="en-US" altLang="zh-CN" b="1" dirty="0" smtClean="0"/>
              <a:t>1</a:t>
            </a:r>
            <a:r>
              <a:rPr lang="zh-CN" altLang="en-US" b="1" dirty="0" smtClean="0"/>
              <a:t>、</a:t>
            </a:r>
            <a:r>
              <a:rPr lang="en-US" altLang="zh-CN" b="1" dirty="0" smtClean="0"/>
              <a:t>2</a:t>
            </a:r>
            <a:r>
              <a:rPr lang="zh-CN" altLang="en-US" b="1" dirty="0" smtClean="0"/>
              <a:t>、</a:t>
            </a:r>
            <a:r>
              <a:rPr lang="en-US" altLang="zh-CN" b="1" dirty="0" smtClean="0"/>
              <a:t>3</a:t>
            </a:r>
          </a:p>
          <a:p>
            <a:pPr>
              <a:buNone/>
            </a:pPr>
            <a:r>
              <a:rPr lang="zh-CN" altLang="en-US" b="1" dirty="0" smtClean="0"/>
              <a:t>（</a:t>
            </a:r>
            <a:r>
              <a:rPr lang="en-US" altLang="zh-CN" b="1" dirty="0" smtClean="0"/>
              <a:t>5</a:t>
            </a:r>
            <a:r>
              <a:rPr lang="zh-CN" altLang="en-US" b="1" dirty="0" smtClean="0"/>
              <a:t>）渠道策略：有重点又广开渠道</a:t>
            </a:r>
            <a:endParaRPr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lnSpcReduction="10000"/>
          </a:bodyPr>
          <a:lstStyle/>
          <a:p>
            <a:r>
              <a:rPr lang="zh-CN" altLang="en-US" b="1" dirty="0" smtClean="0"/>
              <a:t>二、按产品形态划分最终客户</a:t>
            </a:r>
            <a:endParaRPr lang="zh-CN" altLang="en-US" dirty="0" smtClean="0"/>
          </a:p>
          <a:p>
            <a:r>
              <a:rPr lang="en-US" dirty="0" smtClean="0"/>
              <a:t>    </a:t>
            </a:r>
            <a:r>
              <a:rPr lang="zh-CN" altLang="en-US" sz="2800" b="1" dirty="0" smtClean="0"/>
              <a:t>按照产品不同形态，最终客户主要分为观光旅游者、商务旅游者、奖励旅游者多种。</a:t>
            </a:r>
            <a:endParaRPr lang="en-US" altLang="zh-CN" sz="2800" b="1" dirty="0" smtClean="0"/>
          </a:p>
          <a:p>
            <a:r>
              <a:rPr lang="zh-CN" altLang="en-US" sz="2800" b="1" dirty="0" smtClean="0"/>
              <a:t>（一）观光旅游者</a:t>
            </a:r>
          </a:p>
          <a:p>
            <a:r>
              <a:rPr lang="zh-CN" altLang="en-US" sz="2400" b="1" dirty="0" smtClean="0"/>
              <a:t>定义和特点：是一种基础层面的旅游形式。</a:t>
            </a:r>
          </a:p>
          <a:p>
            <a:r>
              <a:rPr lang="zh-CN" altLang="en-US" sz="2400" b="1" dirty="0" smtClean="0"/>
              <a:t>营销策略：推拉式、广告策略。</a:t>
            </a:r>
            <a:endParaRPr lang="en-US" altLang="zh-CN" sz="2400" b="1" dirty="0" smtClean="0"/>
          </a:p>
          <a:p>
            <a:r>
              <a:rPr lang="zh-CN" altLang="en-US" sz="2400" b="1" dirty="0" smtClean="0"/>
              <a:t>我们的社会已经成为一个“大人类小地球”的高度信息化社会，我们的世界也已经进入不见广告不购物的后广告时代。旅游业是一种事先看不见、摸不着，出售风景、文化和服务的特殊产业，广告更有不可估量的地位和作用。作为促销手段的旅游广告，具有传播面广、表现力强和吸引力大的特点，并因此成为促销活动中最活跃、最常用的手段。</a:t>
            </a:r>
            <a:endParaRPr lang="en-US" altLang="zh-CN" sz="2400" b="1" dirty="0" smtClean="0"/>
          </a:p>
          <a:p>
            <a:r>
              <a:rPr lang="zh-CN" altLang="en-US" sz="2400" b="1" dirty="0" smtClean="0"/>
              <a:t>如长城、黄山、桂林、苏杭等，知名度相当高的广告。</a:t>
            </a:r>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normAutofit fontScale="92500" lnSpcReduction="20000"/>
          </a:bodyPr>
          <a:lstStyle/>
          <a:p>
            <a:pPr>
              <a:buNone/>
            </a:pPr>
            <a:r>
              <a:rPr lang="zh-CN" altLang="en-US" b="1" dirty="0" smtClean="0"/>
              <a:t>旅游地                                 广告词</a:t>
            </a:r>
            <a:endParaRPr lang="en-US" altLang="zh-CN" b="1" dirty="0" smtClean="0"/>
          </a:p>
          <a:p>
            <a:pPr>
              <a:buNone/>
            </a:pPr>
            <a:r>
              <a:rPr lang="zh-CN" altLang="en-US" b="1" dirty="0" smtClean="0"/>
              <a:t>九寨沟                                 </a:t>
            </a:r>
            <a:r>
              <a:rPr lang="en-US" altLang="zh-CN" b="1" dirty="0" smtClean="0"/>
              <a:t>24</a:t>
            </a:r>
            <a:r>
              <a:rPr lang="zh-CN" altLang="en-US" b="1" dirty="0" smtClean="0"/>
              <a:t>个村寨，</a:t>
            </a:r>
            <a:r>
              <a:rPr lang="en-US" altLang="zh-CN" b="1" dirty="0" smtClean="0"/>
              <a:t>56</a:t>
            </a:r>
            <a:r>
              <a:rPr lang="zh-CN" altLang="en-US" b="1" dirty="0" smtClean="0"/>
              <a:t>个民族  </a:t>
            </a:r>
            <a:endParaRPr lang="en-US" altLang="zh-CN" b="1" dirty="0" smtClean="0"/>
          </a:p>
          <a:p>
            <a:pPr>
              <a:buNone/>
            </a:pPr>
            <a:r>
              <a:rPr lang="zh-CN" altLang="en-US" b="1" dirty="0" smtClean="0"/>
              <a:t>上海                                   让游人进入侏罗纪时代</a:t>
            </a:r>
            <a:endParaRPr lang="en-US" altLang="zh-CN" b="1" dirty="0" smtClean="0"/>
          </a:p>
          <a:p>
            <a:pPr>
              <a:buNone/>
            </a:pPr>
            <a:r>
              <a:rPr lang="zh-CN" altLang="en-US" b="1" dirty="0" smtClean="0"/>
              <a:t>宁波                                 给我一天，还你千年</a:t>
            </a:r>
            <a:endParaRPr lang="en-US" altLang="zh-CN" b="1" dirty="0" smtClean="0"/>
          </a:p>
          <a:p>
            <a:pPr>
              <a:buNone/>
            </a:pPr>
            <a:r>
              <a:rPr lang="zh-CN" altLang="en-US" b="1" dirty="0" smtClean="0"/>
              <a:t>海南岛                              精彩每一天</a:t>
            </a:r>
            <a:endParaRPr lang="en-US" altLang="zh-CN" b="1" dirty="0" smtClean="0"/>
          </a:p>
          <a:p>
            <a:pPr>
              <a:buNone/>
            </a:pPr>
            <a:r>
              <a:rPr lang="zh-CN" altLang="en-US" b="1" dirty="0" smtClean="0"/>
              <a:t>山西平遥                          天下第一秀水   </a:t>
            </a:r>
            <a:endParaRPr lang="en-US" altLang="zh-CN" b="1" dirty="0" smtClean="0"/>
          </a:p>
          <a:p>
            <a:pPr>
              <a:buNone/>
            </a:pPr>
            <a:r>
              <a:rPr lang="zh-CN" altLang="en-US" b="1" dirty="0" smtClean="0"/>
              <a:t>浙江舟山                              椰风海韵醉游人</a:t>
            </a:r>
            <a:endParaRPr lang="en-US" altLang="zh-CN" b="1" dirty="0" smtClean="0"/>
          </a:p>
          <a:p>
            <a:pPr>
              <a:buNone/>
            </a:pPr>
            <a:r>
              <a:rPr lang="zh-CN" altLang="en-US" b="1" dirty="0" smtClean="0"/>
              <a:t>杭州宋城                          书藏古今，港通天下</a:t>
            </a:r>
            <a:endParaRPr lang="en-US" altLang="zh-CN" b="1" dirty="0" smtClean="0"/>
          </a:p>
          <a:p>
            <a:pPr>
              <a:buNone/>
            </a:pPr>
            <a:r>
              <a:rPr lang="zh-CN" altLang="en-US" b="1" dirty="0" smtClean="0"/>
              <a:t>中国民俗文化村              童话世界，人间天堂</a:t>
            </a:r>
            <a:endParaRPr lang="en-US" altLang="zh-CN" b="1" dirty="0" smtClean="0"/>
          </a:p>
          <a:p>
            <a:pPr>
              <a:buNone/>
            </a:pPr>
            <a:r>
              <a:rPr lang="zh-CN" altLang="en-US" b="1" dirty="0" smtClean="0"/>
              <a:t>美国好莱坞宇宙城公园   华夏明清第一古县城</a:t>
            </a:r>
            <a:endParaRPr lang="en-US" altLang="zh-CN" b="1" dirty="0" smtClean="0"/>
          </a:p>
          <a:p>
            <a:pPr>
              <a:buNone/>
            </a:pPr>
            <a:r>
              <a:rPr lang="zh-CN" altLang="en-US" b="1" dirty="0" smtClean="0"/>
              <a:t>千岛湖 </a:t>
            </a:r>
            <a:r>
              <a:rPr lang="zh-CN" altLang="en-US" b="1" dirty="0" smtClean="0"/>
              <a:t>                             </a:t>
            </a:r>
            <a:r>
              <a:rPr lang="zh-CN" altLang="en-US" b="1" dirty="0" smtClean="0"/>
              <a:t>海天佛国，南海圣</a:t>
            </a:r>
            <a:r>
              <a:rPr lang="zh-CN" altLang="en-US" b="1" dirty="0" smtClean="0"/>
              <a:t>境</a:t>
            </a:r>
            <a:endParaRPr lang="en-US" altLang="zh-CN" b="1" dirty="0" smtClean="0"/>
          </a:p>
          <a:p>
            <a:pPr>
              <a:buNone/>
            </a:pPr>
            <a:r>
              <a:rPr lang="zh-CN" altLang="en-US" b="1" dirty="0" smtClean="0"/>
              <a:t>密云县                               山水大观，京郊花园</a:t>
            </a:r>
            <a:endParaRPr lang="en-US" altLang="zh-CN" b="1" dirty="0" smtClean="0"/>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rmAutofit fontScale="70000" lnSpcReduction="20000"/>
          </a:bodyPr>
          <a:lstStyle/>
          <a:p>
            <a:endParaRPr lang="en-US" altLang="zh-CN" b="1" dirty="0" smtClean="0"/>
          </a:p>
          <a:p>
            <a:r>
              <a:rPr lang="zh-CN" altLang="en-US" b="1" dirty="0" smtClean="0"/>
              <a:t>（</a:t>
            </a:r>
            <a:r>
              <a:rPr lang="en-US" altLang="zh-CN" b="1" dirty="0" smtClean="0"/>
              <a:t>1</a:t>
            </a:r>
            <a:r>
              <a:rPr lang="zh-CN" altLang="en-US" b="1" dirty="0" smtClean="0"/>
              <a:t>）观光旅游广告类型：</a:t>
            </a:r>
          </a:p>
          <a:p>
            <a:r>
              <a:rPr lang="zh-CN" altLang="en-US" b="1" dirty="0" smtClean="0"/>
              <a:t>告知型。主要用于旅游产品市场开拓初始阶段。可分为两类，一是介绍旅行社新产品、新的旅游项目；二是宣传本旅行社的市场定位及对旅游消费者采用的便利性措施，树立良好的市场形象。</a:t>
            </a:r>
          </a:p>
          <a:p>
            <a:r>
              <a:rPr lang="zh-CN" altLang="en-US" b="1" dirty="0" smtClean="0"/>
              <a:t>劝导型。主要用于与同类旅游产品展开竞争阶段，分为两种，一是进攻性广告，突出本产品的优势和能给予旅游者的利益，二是防守型广告，努力改变观光旅游者对本产品的不利印象，抵消或削弱竞争对手的广告影响。</a:t>
            </a:r>
          </a:p>
          <a:p>
            <a:r>
              <a:rPr lang="zh-CN" altLang="en-US" b="1" dirty="0" smtClean="0"/>
              <a:t>提醒型。主要用于旅游产品成熟期，分为两种，一是随时提醒观光旅游者保持对本旅游地或旅游企业及产品的记忆与关注，以获得尽可能高的知名度，二是适时提醒观光旅游者进行购买行为，并刺激老顾客重复购买的欲望。</a:t>
            </a:r>
          </a:p>
          <a:p>
            <a:r>
              <a:rPr lang="en-US" b="1" dirty="0" smtClean="0"/>
              <a:t>2.</a:t>
            </a:r>
            <a:r>
              <a:rPr lang="zh-CN" altLang="en-US" b="1" dirty="0" smtClean="0"/>
              <a:t>观光旅游广告媒体的选择：针对宣传内容来选择；针对广告信息特点来选择；根据费用水平而定。</a:t>
            </a:r>
          </a:p>
          <a:p>
            <a:r>
              <a:rPr lang="zh-CN" altLang="en-US" b="1" dirty="0" smtClean="0"/>
              <a:t>（</a:t>
            </a:r>
            <a:r>
              <a:rPr lang="en-US" b="1" dirty="0" smtClean="0"/>
              <a:t>3</a:t>
            </a:r>
            <a:r>
              <a:rPr lang="zh-CN" altLang="en-US" b="1" dirty="0" smtClean="0"/>
              <a:t>）观光旅游广告的内容。</a:t>
            </a:r>
          </a:p>
          <a:p>
            <a:r>
              <a:rPr lang="zh-CN" altLang="en-US" b="1" dirty="0" smtClean="0"/>
              <a:t>要尽量做到信息齐全、内容丰富、图文并茂、实事求是等。</a:t>
            </a:r>
          </a:p>
          <a:p>
            <a:endParaRPr lang="zh-CN" alt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00042"/>
            <a:ext cx="8686800" cy="5580083"/>
          </a:xfrm>
        </p:spPr>
        <p:txBody>
          <a:bodyPr/>
          <a:lstStyle/>
          <a:p>
            <a:r>
              <a:rPr lang="zh-CN" altLang="en-US" b="1" dirty="0" smtClean="0"/>
              <a:t>（二）商务旅游者</a:t>
            </a:r>
            <a:endParaRPr lang="en-US" altLang="zh-CN" b="1" dirty="0" smtClean="0"/>
          </a:p>
          <a:p>
            <a:r>
              <a:rPr lang="zh-CN" altLang="en-US" b="1" dirty="0" smtClean="0"/>
              <a:t>定义和特点：是一种较高的旅游形式。</a:t>
            </a:r>
          </a:p>
          <a:p>
            <a:r>
              <a:rPr lang="zh-CN" altLang="en-US" b="1" dirty="0" smtClean="0"/>
              <a:t>营销策略：重视商务旅游服务产品的内核与外延的研究是提供优质服务的基础；用差异化服务创造商机。</a:t>
            </a:r>
            <a:endParaRPr lang="en-US" altLang="zh-CN" b="1" dirty="0" smtClean="0"/>
          </a:p>
          <a:p>
            <a:endParaRPr lang="zh-CN" altLang="en-US" b="1"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785794"/>
            <a:ext cx="8686800" cy="5294331"/>
          </a:xfrm>
        </p:spPr>
        <p:txBody>
          <a:bodyPr>
            <a:normAutofit/>
          </a:bodyPr>
          <a:lstStyle/>
          <a:p>
            <a:r>
              <a:rPr lang="zh-CN" altLang="en-US" b="1" dirty="0" smtClean="0"/>
              <a:t>（三）奖励旅游者：</a:t>
            </a:r>
            <a:endParaRPr lang="en-US" altLang="zh-CN" b="1" dirty="0" smtClean="0"/>
          </a:p>
          <a:p>
            <a:pPr>
              <a:lnSpc>
                <a:spcPct val="80000"/>
              </a:lnSpc>
              <a:defRPr/>
            </a:pPr>
            <a:r>
              <a:rPr lang="zh-CN" altLang="en-US" sz="2800" b="1" dirty="0" smtClean="0"/>
              <a:t>定义和特点：奖励旅游是现代企业管理方式的产物，它是企事业单位对完成目标任务的员工给予的以旅游为主要表现形式的一种奖励或者一种福利</a:t>
            </a:r>
            <a:r>
              <a:rPr lang="zh-CN" altLang="en-US" sz="2800" b="1" dirty="0" smtClean="0"/>
              <a:t>。</a:t>
            </a:r>
            <a:endParaRPr lang="en-US" altLang="zh-CN" sz="2800" b="1" dirty="0" smtClean="0"/>
          </a:p>
          <a:p>
            <a:pPr>
              <a:lnSpc>
                <a:spcPct val="80000"/>
              </a:lnSpc>
              <a:defRPr/>
            </a:pPr>
            <a:r>
              <a:rPr lang="zh-CN" altLang="en-US" sz="2800" b="1" dirty="0" smtClean="0"/>
              <a:t>心理学、管理学分析认为，把旅游作为奖品来奖励员工、客户时，其所产生的积极作用远比金钱和物质奖品的刺激作用大的多。现已成为工商企业扩大经济份额、提高生产率、调动员工积极性有效措施之一。其本质可视为为树立企业形象、宣扬企业理念，并最终达到提高企业业绩、促进企业未来发展的目的。</a:t>
            </a:r>
            <a:endParaRPr lang="en-US" altLang="zh-CN" sz="2800" b="1" dirty="0" smtClean="0"/>
          </a:p>
          <a:p>
            <a:pPr>
              <a:lnSpc>
                <a:spcPct val="80000"/>
              </a:lnSpc>
              <a:defRPr/>
            </a:pPr>
            <a:r>
              <a:rPr lang="zh-CN" altLang="en-US" sz="2800" b="1" dirty="0" smtClean="0"/>
              <a:t>奖励旅游的特点：</a:t>
            </a:r>
            <a:endParaRPr lang="zh-CN" altLang="en-US" sz="2800" b="1" dirty="0" smtClean="0"/>
          </a:p>
          <a:p>
            <a:endParaRPr lang="zh-CN" altLang="en-US" sz="2800" b="1"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642918"/>
            <a:ext cx="8686800" cy="785818"/>
          </a:xfrm>
        </p:spPr>
        <p:txBody>
          <a:bodyPr>
            <a:normAutofit fontScale="90000"/>
          </a:bodyPr>
          <a:lstStyle/>
          <a:p>
            <a:pPr algn="ctr"/>
            <a:r>
              <a:rPr lang="zh-CN" altLang="en-US" b="1" dirty="0" smtClean="0"/>
              <a:t>第一节  旅游中间商外联营销策略</a:t>
            </a:r>
            <a:br>
              <a:rPr lang="zh-CN" altLang="en-US" b="1" dirty="0" smtClean="0"/>
            </a:br>
            <a:endParaRPr lang="zh-CN" altLang="en-US" dirty="0"/>
          </a:p>
        </p:txBody>
      </p:sp>
      <p:sp>
        <p:nvSpPr>
          <p:cNvPr id="3" name="内容占位符 2"/>
          <p:cNvSpPr>
            <a:spLocks noGrp="1"/>
          </p:cNvSpPr>
          <p:nvPr>
            <p:ph idx="1"/>
          </p:nvPr>
        </p:nvSpPr>
        <p:spPr/>
        <p:txBody>
          <a:bodyPr/>
          <a:lstStyle/>
          <a:p>
            <a:pPr>
              <a:defRPr/>
            </a:pPr>
            <a:r>
              <a:rPr lang="zh-CN" altLang="en-US" b="1" dirty="0" smtClean="0"/>
              <a:t>一、旅游中间商的类型</a:t>
            </a:r>
          </a:p>
          <a:p>
            <a:pPr>
              <a:defRPr/>
            </a:pPr>
            <a:r>
              <a:rPr lang="zh-CN" altLang="en-US" b="1" dirty="0" smtClean="0"/>
              <a:t>（一）旅游批发商：</a:t>
            </a:r>
            <a:endParaRPr lang="en-US" altLang="zh-CN" b="1" dirty="0" smtClean="0"/>
          </a:p>
          <a:p>
            <a:pPr>
              <a:defRPr/>
            </a:pPr>
            <a:r>
              <a:rPr lang="zh-CN" altLang="en-US" b="1" dirty="0" smtClean="0"/>
              <a:t>国际官方旅游组织联合会定义；主要职能：</a:t>
            </a:r>
          </a:p>
          <a:p>
            <a:pPr>
              <a:defRPr/>
            </a:pPr>
            <a:r>
              <a:rPr lang="zh-CN" altLang="en-US" sz="2400" b="1" dirty="0" smtClean="0"/>
              <a:t>批量订购旅游运输公司、酒店、景区等单项旅游产品，设计、组合成整体性旅游产品。主要面向零售商销售的旅游中间商。其主要职能是旅游线路设计、产品推销、旅游团队的组织与管理。特点是连接生产者与零售者的</a:t>
            </a:r>
            <a:r>
              <a:rPr lang="zh-CN" altLang="en-US" sz="2400" b="1" dirty="0" smtClean="0">
                <a:solidFill>
                  <a:srgbClr val="FF0000"/>
                </a:solidFill>
              </a:rPr>
              <a:t>桥梁</a:t>
            </a:r>
            <a:r>
              <a:rPr lang="zh-CN" altLang="en-US" sz="2400" b="1" dirty="0" smtClean="0"/>
              <a:t>，是旅游产品流通的起点和中间环节，产品由批发企业卖出去，产品的流通过程并没有终结；批发商一般不直接与旅游消费者发生联系；交易量大。</a:t>
            </a:r>
            <a:endParaRPr lang="en-US" altLang="zh-CN" sz="2400" b="1" dirty="0" smtClean="0"/>
          </a:p>
          <a:p>
            <a:pPr>
              <a:defRPr/>
            </a:pPr>
            <a:endParaRPr lang="zh-CN" altLang="en-US" b="1" dirty="0" smtClean="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80000"/>
              </a:lnSpc>
              <a:defRPr/>
            </a:pPr>
            <a:r>
              <a:rPr lang="zh-CN" altLang="en-US" b="1" dirty="0" smtClean="0"/>
              <a:t>（</a:t>
            </a:r>
            <a:r>
              <a:rPr lang="en-US" altLang="zh-CN" b="1" dirty="0" smtClean="0"/>
              <a:t>1</a:t>
            </a:r>
            <a:r>
              <a:rPr lang="zh-CN" altLang="en-US" b="1" dirty="0" smtClean="0"/>
              <a:t>）奖励旅游产品作为企业的现代化管理手段</a:t>
            </a:r>
            <a:r>
              <a:rPr lang="en-US" altLang="zh-CN" b="1" dirty="0" smtClean="0"/>
              <a:t>,</a:t>
            </a:r>
            <a:r>
              <a:rPr lang="zh-CN" altLang="en-US" b="1" dirty="0" smtClean="0"/>
              <a:t>具有管理功能。</a:t>
            </a:r>
          </a:p>
          <a:p>
            <a:pPr>
              <a:lnSpc>
                <a:spcPct val="80000"/>
              </a:lnSpc>
              <a:defRPr/>
            </a:pPr>
            <a:r>
              <a:rPr lang="zh-CN" altLang="en-US" b="1" dirty="0" smtClean="0"/>
              <a:t>（</a:t>
            </a:r>
            <a:r>
              <a:rPr lang="en-US" altLang="zh-CN" b="1" dirty="0" smtClean="0"/>
              <a:t>2</a:t>
            </a:r>
            <a:r>
              <a:rPr lang="zh-CN" altLang="en-US" b="1" dirty="0" smtClean="0"/>
              <a:t>）奖励旅游产品的内容独具特色。</a:t>
            </a:r>
          </a:p>
          <a:p>
            <a:pPr>
              <a:lnSpc>
                <a:spcPct val="80000"/>
              </a:lnSpc>
              <a:defRPr/>
            </a:pPr>
            <a:r>
              <a:rPr lang="zh-CN" altLang="en-US" b="1" dirty="0" smtClean="0"/>
              <a:t>（</a:t>
            </a:r>
            <a:r>
              <a:rPr lang="en-US" altLang="zh-CN" b="1" dirty="0" smtClean="0"/>
              <a:t>3</a:t>
            </a:r>
            <a:r>
              <a:rPr lang="zh-CN" altLang="en-US" b="1" dirty="0" smtClean="0"/>
              <a:t>）奖励旅游产品档次较高。</a:t>
            </a:r>
          </a:p>
          <a:p>
            <a:pPr>
              <a:lnSpc>
                <a:spcPct val="80000"/>
              </a:lnSpc>
              <a:defRPr/>
            </a:pPr>
            <a:r>
              <a:rPr lang="en-US" altLang="zh-CN" b="1" dirty="0" smtClean="0"/>
              <a:t>2.</a:t>
            </a:r>
            <a:r>
              <a:rPr lang="zh-CN" altLang="en-US" b="1" dirty="0" smtClean="0"/>
              <a:t>针对奖励旅游者的外联营销策略</a:t>
            </a:r>
          </a:p>
          <a:p>
            <a:pPr>
              <a:lnSpc>
                <a:spcPct val="80000"/>
              </a:lnSpc>
              <a:buNone/>
              <a:defRPr/>
            </a:pPr>
            <a:r>
              <a:rPr lang="zh-CN" altLang="en-US" b="1" dirty="0" smtClean="0"/>
              <a:t>    </a:t>
            </a:r>
            <a:r>
              <a:rPr lang="en-US" altLang="zh-CN" b="1" dirty="0" smtClean="0"/>
              <a:t>(1) </a:t>
            </a:r>
            <a:r>
              <a:rPr lang="zh-CN" altLang="en-US" b="1" dirty="0" smtClean="0"/>
              <a:t>邀请实地考察。</a:t>
            </a:r>
          </a:p>
          <a:p>
            <a:pPr>
              <a:lnSpc>
                <a:spcPct val="80000"/>
              </a:lnSpc>
              <a:defRPr/>
            </a:pPr>
            <a:r>
              <a:rPr lang="en-US" altLang="zh-CN" b="1" dirty="0" smtClean="0"/>
              <a:t>(2) </a:t>
            </a:r>
            <a:r>
              <a:rPr lang="zh-CN" altLang="en-US" b="1" dirty="0" smtClean="0"/>
              <a:t>广告宣传。</a:t>
            </a:r>
            <a:endParaRPr lang="en-US" altLang="zh-CN" b="1" dirty="0" smtClean="0"/>
          </a:p>
          <a:p>
            <a:pPr>
              <a:lnSpc>
                <a:spcPct val="80000"/>
              </a:lnSpc>
              <a:defRPr/>
            </a:pPr>
            <a:r>
              <a:rPr lang="en-US" altLang="zh-CN" b="1" dirty="0" smtClean="0"/>
              <a:t>(3) </a:t>
            </a:r>
            <a:r>
              <a:rPr lang="zh-CN" altLang="en-US" b="1" dirty="0" smtClean="0"/>
              <a:t>人员销售。</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zh-CN" altLang="en-US" b="1" dirty="0" smtClean="0"/>
              <a:t>（二）旅游零售商</a:t>
            </a:r>
          </a:p>
          <a:p>
            <a:pPr>
              <a:defRPr/>
            </a:pPr>
            <a:r>
              <a:rPr lang="zh-CN" altLang="en-US" sz="2400" b="1" dirty="0" smtClean="0"/>
              <a:t>指从事旅游产品零售业务，直接面向广大旅游者销售旅游产品和提供旅游咨询等服务的组织或个人。是旅游产品销售的主要环节。</a:t>
            </a:r>
            <a:endParaRPr lang="en-US" altLang="zh-CN" sz="2400" b="1" dirty="0" smtClean="0"/>
          </a:p>
          <a:p>
            <a:pPr>
              <a:defRPr/>
            </a:pPr>
            <a:r>
              <a:rPr lang="zh-CN" altLang="en-US" sz="2400" b="1" dirty="0" smtClean="0"/>
              <a:t>主要职能：向旅游者提供旅游咨询服务，传播旅游信息，影响旅游者的购买决策，方便旅游购买。其特点是销售对象是最终消费者；产品售出后，进入消费领域，处于商品流通的终点；一般规模较小，数量有限，交易次数频繁。</a:t>
            </a:r>
            <a:endParaRPr lang="en-US" altLang="zh-CN" b="1" dirty="0" smtClean="0"/>
          </a:p>
          <a:p>
            <a:pPr>
              <a:defRPr/>
            </a:pPr>
            <a:r>
              <a:rPr lang="zh-CN" altLang="en-US" b="1" dirty="0" smtClean="0"/>
              <a:t>中间人作用，不承担任何风险。</a:t>
            </a:r>
            <a:endParaRPr lang="en-US" altLang="zh-CN" b="1" dirty="0" smtClean="0"/>
          </a:p>
          <a:p>
            <a:pPr>
              <a:defRPr/>
            </a:pPr>
            <a:r>
              <a:rPr lang="zh-CN" altLang="en-US" b="1" dirty="0" smtClean="0"/>
              <a:t>（三）特殊旅游项目组织者</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92500" lnSpcReduction="20000"/>
          </a:bodyPr>
          <a:lstStyle/>
          <a:p>
            <a:r>
              <a:rPr lang="zh-CN" altLang="en-US" b="1" dirty="0" smtClean="0"/>
              <a:t>中国旅行社缺少有竞争力的大型旅游批发商和旅游集团，因而很少有企业有能力去开发设计特色产品和开拓新市场，使得中国旅游市场上</a:t>
            </a:r>
            <a:r>
              <a:rPr lang="zh-CN" altLang="en-US" b="1" dirty="0" smtClean="0">
                <a:solidFill>
                  <a:srgbClr val="FF0000"/>
                </a:solidFill>
              </a:rPr>
              <a:t>产品单一</a:t>
            </a:r>
            <a:r>
              <a:rPr lang="zh-CN" altLang="en-US" b="1" dirty="0" smtClean="0"/>
              <a:t>，并且在</a:t>
            </a:r>
            <a:r>
              <a:rPr lang="zh-CN" altLang="en-US" b="1" dirty="0" smtClean="0">
                <a:solidFill>
                  <a:srgbClr val="FF0000"/>
                </a:solidFill>
              </a:rPr>
              <a:t>度假、商务、会议等旅游市场</a:t>
            </a:r>
            <a:r>
              <a:rPr lang="zh-CN" altLang="en-US" b="1" dirty="0" smtClean="0"/>
              <a:t>空间拓展不足。目前形式是大部分旅行社同时竞争包价观光旅游市场，导致市场行为不规范的混乱局面。这也是中国旅行社微利运行的根本原因所在</a:t>
            </a:r>
            <a:r>
              <a:rPr lang="zh-CN" altLang="en-US" b="1" dirty="0" smtClean="0"/>
              <a:t>。</a:t>
            </a:r>
            <a:endParaRPr lang="en-US" altLang="zh-CN" b="1" dirty="0" smtClean="0"/>
          </a:p>
          <a:p>
            <a:r>
              <a:rPr lang="zh-CN" altLang="en-US" b="1" dirty="0" smtClean="0"/>
              <a:t>为</a:t>
            </a:r>
            <a:r>
              <a:rPr lang="zh-CN" altLang="en-US" b="1" dirty="0" smtClean="0"/>
              <a:t>改变这状况，必须培育大型的旅游批发商和旅游集团，来增强开发新产品和开拓新市场的能力。尽管目前国内有国、中、青三大旅行社，但与国外一些旅行商相比，规模和实力相差很远。因此，培育</a:t>
            </a:r>
            <a:r>
              <a:rPr lang="zh-CN" altLang="en-US" b="1" dirty="0" smtClean="0">
                <a:solidFill>
                  <a:srgbClr val="FF0000"/>
                </a:solidFill>
              </a:rPr>
              <a:t>大型旅游批发商和旅游集团</a:t>
            </a:r>
            <a:r>
              <a:rPr lang="zh-CN" altLang="en-US" b="1" dirty="0" smtClean="0"/>
              <a:t>是中国旅行社业发展趋势之一，其实现的途径和手段是多样的，企业间的并购、合作等是重要方式。</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Autofit/>
          </a:bodyPr>
          <a:lstStyle/>
          <a:p>
            <a:r>
              <a:rPr lang="zh-CN" altLang="en-US" sz="2800" b="1" dirty="0" smtClean="0"/>
              <a:t>旅游业在促进中国经济和社会发展方面有着巨大的经济潜力，</a:t>
            </a:r>
            <a:r>
              <a:rPr lang="en-US" altLang="zh-CN" sz="2800" b="1" dirty="0" smtClean="0"/>
              <a:t>2013</a:t>
            </a:r>
            <a:r>
              <a:rPr lang="zh-CN" altLang="en-US" sz="2800" b="1" dirty="0" smtClean="0"/>
              <a:t>年中国旅游业对</a:t>
            </a:r>
            <a:r>
              <a:rPr lang="en-US" altLang="zh-CN" sz="2800" b="1" dirty="0" smtClean="0"/>
              <a:t>GDP</a:t>
            </a:r>
            <a:r>
              <a:rPr lang="zh-CN" altLang="en-US" sz="2800" b="1" dirty="0" smtClean="0"/>
              <a:t>的贡献为</a:t>
            </a:r>
            <a:r>
              <a:rPr lang="en-US" altLang="zh-CN" sz="2800" b="1" dirty="0" smtClean="0"/>
              <a:t>8400</a:t>
            </a:r>
            <a:r>
              <a:rPr lang="zh-CN" altLang="en-US" sz="2800" b="1" dirty="0" smtClean="0"/>
              <a:t>余亿元人民币。</a:t>
            </a:r>
            <a:r>
              <a:rPr lang="zh-CN" altLang="en-US" sz="2800" b="1" dirty="0" smtClean="0"/>
              <a:t>据预测</a:t>
            </a:r>
            <a:r>
              <a:rPr lang="zh-CN" altLang="en-US" sz="2800" b="1" dirty="0" smtClean="0"/>
              <a:t>，</a:t>
            </a:r>
            <a:r>
              <a:rPr lang="en-US" altLang="zh-CN" sz="2800" b="1" dirty="0" smtClean="0"/>
              <a:t>2020</a:t>
            </a:r>
            <a:r>
              <a:rPr lang="zh-CN" altLang="en-US" sz="2800" b="1" dirty="0" smtClean="0"/>
              <a:t>年全国旅游业总收入</a:t>
            </a:r>
            <a:r>
              <a:rPr lang="en-US" altLang="zh-CN" sz="2800" b="1" dirty="0" smtClean="0"/>
              <a:t>33000</a:t>
            </a:r>
            <a:r>
              <a:rPr lang="zh-CN" altLang="en-US" sz="2800" b="1" dirty="0" smtClean="0"/>
              <a:t>亿元人民币，相当于国内总产值的</a:t>
            </a:r>
            <a:r>
              <a:rPr lang="en-US" altLang="zh-CN" sz="2800" b="1" dirty="0" smtClean="0"/>
              <a:t>8%</a:t>
            </a:r>
            <a:r>
              <a:rPr lang="zh-CN" altLang="en-US" sz="2800" b="1" dirty="0" smtClean="0"/>
              <a:t>，真正成为国民经济的支柱</a:t>
            </a:r>
            <a:r>
              <a:rPr lang="zh-CN" altLang="en-US" sz="2800" b="1" dirty="0" smtClean="0"/>
              <a:t>产业，已经步入世界十大旅游贸易国之一（西、美、意、法、德、日、英、加、墨）。但旅游大国并不是旅游强国，与</a:t>
            </a:r>
            <a:r>
              <a:rPr lang="zh-CN" altLang="en-US" sz="2800" b="1" dirty="0" smtClean="0"/>
              <a:t>上述令人乐观和富有信心的市场前景相比，中国的旅行社业的发展却并不令人乐观</a:t>
            </a:r>
            <a:r>
              <a:rPr lang="zh-CN" altLang="en-US" sz="2800" b="1" dirty="0" smtClean="0"/>
              <a:t>。</a:t>
            </a:r>
            <a:r>
              <a:rPr lang="zh-CN" altLang="en-US" sz="2800" b="1" dirty="0" smtClean="0"/>
              <a:t>美国哈佛大学波特</a:t>
            </a:r>
            <a:r>
              <a:rPr lang="zh-CN" altLang="en-US" sz="2800" b="1" dirty="0" smtClean="0"/>
              <a:t>教授分析</a:t>
            </a:r>
            <a:r>
              <a:rPr lang="zh-CN" altLang="en-US" sz="2800" b="1" dirty="0" smtClean="0"/>
              <a:t>我国旅行社业的国际竞争力时认为：我国是旅游资源大国，丰富独特的旅游资源为旅行社业的发展提供了天然的优势，</a:t>
            </a:r>
            <a:r>
              <a:rPr lang="en-US" altLang="zh-CN" sz="2800" b="1" dirty="0" smtClean="0"/>
              <a:t>20</a:t>
            </a:r>
            <a:r>
              <a:rPr lang="zh-CN" altLang="en-US" sz="2800" b="1" dirty="0" smtClean="0"/>
              <a:t>多年来中国旅游业的高速发展，也促进了旅行社的成长和成熟，但我国</a:t>
            </a:r>
            <a:r>
              <a:rPr lang="zh-CN" altLang="en-US" sz="2800" b="1" dirty="0" smtClean="0">
                <a:solidFill>
                  <a:srgbClr val="FF0000"/>
                </a:solidFill>
              </a:rPr>
              <a:t>旅行社的总体国际竞争力还非常弱</a:t>
            </a:r>
            <a:r>
              <a:rPr lang="zh-CN" altLang="en-US" sz="2800" b="1" dirty="0" smtClean="0"/>
              <a:t>。</a:t>
            </a:r>
            <a:endParaRPr lang="en-US" altLang="zh-CN" sz="2800" b="1"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428604"/>
            <a:ext cx="8686800" cy="5651521"/>
          </a:xfrm>
        </p:spPr>
        <p:txBody>
          <a:bodyPr>
            <a:noAutofit/>
          </a:bodyPr>
          <a:lstStyle/>
          <a:p>
            <a:r>
              <a:rPr lang="zh-CN" altLang="en-US" sz="2250" b="1" dirty="0" smtClean="0"/>
              <a:t>要使我国旅行社业在国际竞争中形成优势尚需付出艰苦的努力，我国旅行社业国际竞争力不高主要表现在</a:t>
            </a:r>
            <a:r>
              <a:rPr lang="zh-CN" altLang="en-US" sz="2250" b="1" dirty="0" smtClean="0">
                <a:sym typeface="Wingdings" pitchFamily="2" charset="2"/>
              </a:rPr>
              <a:t>（</a:t>
            </a:r>
            <a:r>
              <a:rPr lang="en-US" altLang="zh-CN" sz="2250" b="1" dirty="0" smtClean="0">
                <a:sym typeface="Wingdings" pitchFamily="2" charset="2"/>
              </a:rPr>
              <a:t>1</a:t>
            </a:r>
            <a:r>
              <a:rPr lang="zh-CN" altLang="en-US" sz="2250" b="1" dirty="0" smtClean="0">
                <a:sym typeface="Wingdings" pitchFamily="2" charset="2"/>
              </a:rPr>
              <a:t>）规模经济弱，集中程度低，</a:t>
            </a:r>
            <a:r>
              <a:rPr lang="zh-CN" altLang="en-US" sz="2250" b="1" dirty="0" smtClean="0"/>
              <a:t>中国</a:t>
            </a:r>
            <a:r>
              <a:rPr lang="zh-CN" altLang="en-US" sz="2250" b="1" dirty="0" smtClean="0"/>
              <a:t>的旅游业前景看好，但国内的旅游企业</a:t>
            </a:r>
            <a:r>
              <a:rPr lang="zh-CN" altLang="en-US" sz="2250" b="1" dirty="0" smtClean="0">
                <a:solidFill>
                  <a:srgbClr val="FF0000"/>
                </a:solidFill>
              </a:rPr>
              <a:t>并没有真正形成</a:t>
            </a:r>
            <a:r>
              <a:rPr lang="zh-CN" altLang="en-US" sz="2250" b="1" dirty="0" smtClean="0">
                <a:solidFill>
                  <a:srgbClr val="FF0000"/>
                </a:solidFill>
              </a:rPr>
              <a:t>规模</a:t>
            </a:r>
            <a:r>
              <a:rPr lang="zh-CN" altLang="en-US" sz="2250" b="1" dirty="0" smtClean="0"/>
              <a:t>。英美法国旅行社业务大部分份额被少数几个旅行社占有。中国</a:t>
            </a:r>
            <a:r>
              <a:rPr lang="zh-CN" altLang="en-US" sz="2250" b="1" dirty="0" smtClean="0"/>
              <a:t>的几大旅行社其实并不是一个全国性的统一企业。中国各地都有中国旅行社，还有中国中旅总社，但是他们产权各自独立，只有一些松散的合作关系。几大旅行社事实上是一个行业组织机构。当前，我国旅行社业可谓是大者不强，小者差、散</a:t>
            </a:r>
            <a:r>
              <a:rPr lang="zh-CN" altLang="en-US" sz="2250" b="1" dirty="0" smtClean="0"/>
              <a:t>。具体</a:t>
            </a:r>
            <a:r>
              <a:rPr lang="zh-CN" altLang="en-US" sz="2250" b="1" dirty="0" smtClean="0"/>
              <a:t>表现在旅行社拥有的零售网点少和旅行社的营业额低两个方面。有调查显示，目前，我国最大的旅游企业规模不及</a:t>
            </a:r>
            <a:r>
              <a:rPr lang="zh-CN" altLang="en-US" sz="2250" b="1" dirty="0" smtClean="0">
                <a:solidFill>
                  <a:srgbClr val="FF0000"/>
                </a:solidFill>
              </a:rPr>
              <a:t>美国运通旅游公司规模的</a:t>
            </a:r>
            <a:r>
              <a:rPr lang="en-US" altLang="zh-CN" sz="2250" b="1" dirty="0" smtClean="0">
                <a:solidFill>
                  <a:srgbClr val="FF0000"/>
                </a:solidFill>
              </a:rPr>
              <a:t>1%</a:t>
            </a:r>
            <a:r>
              <a:rPr lang="zh-CN" altLang="en-US" sz="2250" b="1" dirty="0" smtClean="0"/>
              <a:t>，中国</a:t>
            </a:r>
            <a:r>
              <a:rPr lang="en-US" altLang="zh-CN" sz="2250" b="1" dirty="0" smtClean="0"/>
              <a:t>1</a:t>
            </a:r>
            <a:r>
              <a:rPr lang="zh-CN" altLang="en-US" sz="2250" b="1" dirty="0" smtClean="0"/>
              <a:t>万多家旅行社营业收入总和不及美国运通一年销售收入的</a:t>
            </a:r>
            <a:r>
              <a:rPr lang="en-US" altLang="zh-CN" sz="2250" b="1" dirty="0" smtClean="0"/>
              <a:t>1</a:t>
            </a:r>
            <a:r>
              <a:rPr lang="zh-CN" altLang="en-US" sz="2250" b="1" dirty="0" smtClean="0"/>
              <a:t>／</a:t>
            </a:r>
            <a:r>
              <a:rPr lang="en-US" altLang="zh-CN" sz="2250" b="1" dirty="0" smtClean="0"/>
              <a:t>4</a:t>
            </a:r>
            <a:r>
              <a:rPr lang="zh-CN" altLang="en-US" sz="2250" b="1" dirty="0" smtClean="0"/>
              <a:t>，也不及日本交通公社的</a:t>
            </a:r>
            <a:r>
              <a:rPr lang="en-US" altLang="zh-CN" sz="2250" b="1" dirty="0" smtClean="0"/>
              <a:t>1</a:t>
            </a:r>
            <a:r>
              <a:rPr lang="zh-CN" altLang="en-US" sz="2250" b="1" dirty="0" smtClean="0"/>
              <a:t>／</a:t>
            </a:r>
            <a:r>
              <a:rPr lang="en-US" altLang="zh-CN" sz="2250" b="1" dirty="0" smtClean="0"/>
              <a:t>2</a:t>
            </a:r>
            <a:r>
              <a:rPr lang="zh-CN" altLang="en-US" sz="2250" b="1" dirty="0" smtClean="0"/>
              <a:t>。我国除了</a:t>
            </a:r>
            <a:r>
              <a:rPr lang="zh-CN" altLang="en-US" sz="2250" b="1" dirty="0" smtClean="0"/>
              <a:t>国际、中国、青年三大旅行社外，其它旅行社的集团优势还不显著，经济规模还有待培育。企业规模小、实力弱、管理差、经营散，已成为我国旅行社参与国际竞争的弱势所在</a:t>
            </a:r>
            <a:r>
              <a:rPr lang="zh-CN" altLang="en-US" sz="2250" b="1" dirty="0" smtClean="0"/>
              <a:t>。（</a:t>
            </a:r>
            <a:r>
              <a:rPr lang="en-US" altLang="zh-CN" sz="2250" b="1" dirty="0" smtClean="0"/>
              <a:t>2</a:t>
            </a:r>
            <a:r>
              <a:rPr lang="zh-CN" altLang="en-US" sz="2250" b="1" dirty="0" smtClean="0"/>
              <a:t>）高层次旅行社管理人才、旅游产品开发人才缺乏。（</a:t>
            </a:r>
            <a:r>
              <a:rPr lang="en-US" altLang="zh-CN" sz="2250" b="1" dirty="0" smtClean="0"/>
              <a:t>3</a:t>
            </a:r>
            <a:r>
              <a:rPr lang="zh-CN" altLang="en-US" sz="2250" b="1" dirty="0" smtClean="0"/>
              <a:t>）旅行社产品设计及其运作、营销能力与发达国家旅行社相比差距还很大，旅行社产品在国际上竞争力不足，具体体现在：</a:t>
            </a:r>
            <a:endParaRPr lang="zh-CN" altLang="en-US" sz="22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571480"/>
            <a:ext cx="8686800" cy="5508645"/>
          </a:xfrm>
        </p:spPr>
        <p:txBody>
          <a:bodyPr>
            <a:normAutofit fontScale="77500" lnSpcReduction="20000"/>
          </a:bodyPr>
          <a:lstStyle/>
          <a:p>
            <a:r>
              <a:rPr lang="zh-CN" altLang="en-US" b="1" dirty="0" smtClean="0"/>
              <a:t>我国的旅游产品在海外市场不足表现</a:t>
            </a:r>
            <a:r>
              <a:rPr lang="zh-CN" altLang="en-US" b="1" dirty="0" smtClean="0"/>
              <a:t>：</a:t>
            </a:r>
            <a:r>
              <a:rPr lang="en-US" b="1" dirty="0" smtClean="0"/>
              <a:t>1</a:t>
            </a:r>
            <a:r>
              <a:rPr lang="zh-CN" altLang="en-US" b="1" dirty="0" smtClean="0"/>
              <a:t>、</a:t>
            </a:r>
            <a:r>
              <a:rPr lang="zh-CN" altLang="en-US" b="1" dirty="0" smtClean="0"/>
              <a:t>旅游</a:t>
            </a:r>
            <a:r>
              <a:rPr lang="zh-CN" altLang="en-US" b="1" dirty="0" smtClean="0"/>
              <a:t>产品结构过于单一。主要是传统文化观光型</a:t>
            </a:r>
            <a:r>
              <a:rPr lang="zh-CN" altLang="en-US" b="1" dirty="0" smtClean="0"/>
              <a:t>，未充分挖掘市场，专项</a:t>
            </a:r>
            <a:r>
              <a:rPr lang="zh-CN" altLang="en-US" b="1" dirty="0" smtClean="0"/>
              <a:t>参与式旅游产品、度假型产品很少</a:t>
            </a:r>
            <a:r>
              <a:rPr lang="zh-CN" altLang="en-US" b="1" dirty="0" smtClean="0"/>
              <a:t>；</a:t>
            </a:r>
            <a:r>
              <a:rPr lang="en-US" altLang="zh-CN" b="1" dirty="0" smtClean="0"/>
              <a:t>2</a:t>
            </a:r>
            <a:r>
              <a:rPr lang="zh-CN" altLang="en-US" b="1" dirty="0" smtClean="0"/>
              <a:t>、我国</a:t>
            </a:r>
            <a:r>
              <a:rPr lang="zh-CN" altLang="en-US" b="1" dirty="0" smtClean="0"/>
              <a:t>旅游产品组织销售形式过于陈旧。主要是出售十人以上的包价团，而目前国际较为流行的以游客自由度高、选择性大为主要特点的散客、小包价、自选式和组合式旅游尚不适应</a:t>
            </a:r>
            <a:r>
              <a:rPr lang="zh-CN" altLang="en-US" b="1" dirty="0" smtClean="0"/>
              <a:t>；</a:t>
            </a:r>
            <a:r>
              <a:rPr lang="en-US" b="1" dirty="0" smtClean="0"/>
              <a:t>3</a:t>
            </a:r>
            <a:r>
              <a:rPr lang="zh-CN" altLang="en-US" b="1" dirty="0" smtClean="0"/>
              <a:t>、</a:t>
            </a:r>
            <a:r>
              <a:rPr lang="zh-CN" altLang="en-US" b="1" dirty="0" smtClean="0"/>
              <a:t>我国</a:t>
            </a:r>
            <a:r>
              <a:rPr lang="zh-CN" altLang="en-US" b="1" dirty="0" smtClean="0"/>
              <a:t>旅游产品销售价格偏高，这主要是因为现有的团体旅游都有大包干式，吃住行游全包，造成直观价格较高，往往使人望而却步，在某些客源国市场已经形成“中国旅游价格贵”的印象了。但其实我们旅游价格在国际上并不高，如航空价格（人民币每人公里，我国</a:t>
            </a:r>
            <a:r>
              <a:rPr lang="en-US" altLang="zh-CN" b="1" dirty="0" smtClean="0"/>
              <a:t>35</a:t>
            </a:r>
            <a:r>
              <a:rPr lang="zh-CN" altLang="en-US" b="1" dirty="0" smtClean="0"/>
              <a:t>，日本</a:t>
            </a:r>
            <a:r>
              <a:rPr lang="en-US" altLang="zh-CN" b="1" dirty="0" smtClean="0"/>
              <a:t>73</a:t>
            </a:r>
            <a:r>
              <a:rPr lang="zh-CN" altLang="en-US" b="1" dirty="0" smtClean="0"/>
              <a:t>，美国</a:t>
            </a:r>
            <a:r>
              <a:rPr lang="en-US" altLang="zh-CN" b="1" dirty="0" smtClean="0"/>
              <a:t>60</a:t>
            </a:r>
            <a:r>
              <a:rPr lang="zh-CN" altLang="en-US" b="1" dirty="0" smtClean="0"/>
              <a:t>，泰国</a:t>
            </a:r>
            <a:r>
              <a:rPr lang="en-US" altLang="zh-CN" b="1" dirty="0" smtClean="0"/>
              <a:t>47</a:t>
            </a:r>
            <a:r>
              <a:rPr lang="zh-CN" altLang="en-US" b="1" dirty="0" smtClean="0"/>
              <a:t>；五星酒店房价，（美元间，我国</a:t>
            </a:r>
            <a:r>
              <a:rPr lang="en-US" altLang="zh-CN" b="1" dirty="0" smtClean="0"/>
              <a:t>60</a:t>
            </a:r>
            <a:r>
              <a:rPr lang="zh-CN" altLang="en-US" b="1" dirty="0" smtClean="0"/>
              <a:t>，日本</a:t>
            </a:r>
            <a:r>
              <a:rPr lang="en-US" altLang="zh-CN" b="1" dirty="0" smtClean="0"/>
              <a:t>73</a:t>
            </a:r>
            <a:r>
              <a:rPr lang="zh-CN" altLang="en-US" b="1" dirty="0" smtClean="0"/>
              <a:t>，美国</a:t>
            </a:r>
            <a:r>
              <a:rPr lang="en-US" altLang="zh-CN" b="1" dirty="0" smtClean="0"/>
              <a:t>260</a:t>
            </a:r>
            <a:r>
              <a:rPr lang="zh-CN" altLang="en-US" b="1" dirty="0" smtClean="0"/>
              <a:t>、德国</a:t>
            </a:r>
            <a:r>
              <a:rPr lang="en-US" altLang="zh-CN" b="1" dirty="0" smtClean="0"/>
              <a:t>219.</a:t>
            </a:r>
            <a:r>
              <a:rPr lang="zh-CN" altLang="en-US" b="1" dirty="0" smtClean="0"/>
              <a:t>刚性消费、弹性消费）另外是国内费用名目繁多</a:t>
            </a:r>
            <a:r>
              <a:rPr lang="zh-CN" altLang="en-US" b="1" dirty="0" smtClean="0"/>
              <a:t>；</a:t>
            </a:r>
            <a:r>
              <a:rPr lang="en-US" b="1" dirty="0" smtClean="0"/>
              <a:t>4</a:t>
            </a:r>
            <a:r>
              <a:rPr lang="zh-CN" altLang="en-US" b="1" dirty="0" smtClean="0"/>
              <a:t>、</a:t>
            </a:r>
            <a:r>
              <a:rPr lang="zh-CN" altLang="en-US" b="1" dirty="0" smtClean="0"/>
              <a:t>产品</a:t>
            </a:r>
            <a:r>
              <a:rPr lang="zh-CN" altLang="en-US" b="1" dirty="0" smtClean="0"/>
              <a:t>质量总体达不到国际水准，无论硬件还是软件，都亟待提高</a:t>
            </a:r>
            <a:r>
              <a:rPr lang="zh-CN" altLang="en-US" b="1" dirty="0" smtClean="0"/>
              <a:t>；</a:t>
            </a:r>
            <a:r>
              <a:rPr lang="en-US" b="1" dirty="0" smtClean="0"/>
              <a:t>5</a:t>
            </a:r>
            <a:r>
              <a:rPr lang="zh-CN" altLang="en-US" b="1" dirty="0" smtClean="0"/>
              <a:t>、</a:t>
            </a:r>
            <a:r>
              <a:rPr lang="zh-CN" altLang="en-US" b="1" dirty="0" smtClean="0"/>
              <a:t>我国</a:t>
            </a:r>
            <a:r>
              <a:rPr lang="zh-CN" altLang="en-US" b="1" dirty="0" smtClean="0"/>
              <a:t>旅游产品信息透明度差，传递速度慢、量不大面不宽，对外促销分量轻，力度不够。此外，外联与接待方面尚未形成统一规范。</a:t>
            </a:r>
            <a:endParaRPr lang="zh-CN" alt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642918"/>
            <a:ext cx="8686800" cy="5437207"/>
          </a:xfrm>
        </p:spPr>
        <p:txBody>
          <a:bodyPr/>
          <a:lstStyle/>
          <a:p>
            <a:r>
              <a:rPr lang="zh-CN" altLang="en-US" b="1" dirty="0" smtClean="0"/>
              <a:t>二、针对旅游中间商的外联营销策略</a:t>
            </a:r>
            <a:endParaRPr lang="en-US" altLang="zh-CN" b="1" dirty="0" smtClean="0"/>
          </a:p>
          <a:p>
            <a:r>
              <a:rPr lang="zh-CN" altLang="en-US" sz="2800" b="1" dirty="0" smtClean="0"/>
              <a:t>我国旅行社业内还没有明显的旅游中间商类型</a:t>
            </a:r>
            <a:r>
              <a:rPr lang="zh-CN" altLang="en-US" sz="2800" b="1" dirty="0" smtClean="0">
                <a:solidFill>
                  <a:srgbClr val="FF0000"/>
                </a:solidFill>
              </a:rPr>
              <a:t>分界</a:t>
            </a:r>
            <a:r>
              <a:rPr lang="zh-CN" altLang="en-US" sz="2800" b="1" dirty="0" smtClean="0"/>
              <a:t>。但外联业务中，我国旅行社同样面临与旅游中间商合作。在拓展海外客源市场时，也会更加频繁与国外旅游中间商发生业务关系。</a:t>
            </a:r>
            <a:endParaRPr lang="en-US" altLang="zh-CN" sz="2800" b="1" dirty="0" smtClean="0"/>
          </a:p>
          <a:p>
            <a:r>
              <a:rPr lang="zh-CN" altLang="en-US" sz="2800" b="1" dirty="0" smtClean="0"/>
              <a:t>我们应重点对海外规模较大、实力雄厚、信誉好、经营规范的海外旅游中间商进行促销，扩大其中国业务在业务总量中的比重。</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500042"/>
            <a:ext cx="8686800" cy="714380"/>
          </a:xfrm>
        </p:spPr>
        <p:txBody>
          <a:bodyPr>
            <a:normAutofit fontScale="90000"/>
          </a:bodyPr>
          <a:lstStyle/>
          <a:p>
            <a:pPr algn="ctr"/>
            <a:r>
              <a:rPr lang="zh-CN" altLang="en-US" b="1" dirty="0" smtClean="0"/>
              <a:t>第二节  最终客户外联营销策略</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304800" y="1285860"/>
            <a:ext cx="8686800" cy="4794265"/>
          </a:xfrm>
        </p:spPr>
        <p:txBody>
          <a:bodyPr>
            <a:normAutofit lnSpcReduction="10000"/>
          </a:bodyPr>
          <a:lstStyle/>
          <a:p>
            <a:r>
              <a:rPr lang="zh-CN" altLang="en-US" sz="2800" b="1" dirty="0" smtClean="0"/>
              <a:t>旅行社外联营销的最终客户是指旅游产品的真正使用者，我们可以按不同的标准对其进行细分，然后针对其特点归纳出不同的营销策略。</a:t>
            </a:r>
          </a:p>
          <a:p>
            <a:r>
              <a:rPr lang="zh-CN" altLang="en-US" b="1" dirty="0" smtClean="0"/>
              <a:t>一、按组织形式划分最终客户</a:t>
            </a:r>
            <a:endParaRPr lang="zh-CN" altLang="en-US" dirty="0" smtClean="0"/>
          </a:p>
          <a:p>
            <a:r>
              <a:rPr lang="zh-CN" altLang="en-US" sz="2800" b="1" dirty="0" smtClean="0"/>
              <a:t>团体旅游者、散客旅游者。</a:t>
            </a:r>
          </a:p>
          <a:p>
            <a:r>
              <a:rPr lang="zh-CN" altLang="en-US" sz="2800" b="1" dirty="0" smtClean="0"/>
              <a:t>（一）团体旅游者</a:t>
            </a:r>
            <a:endParaRPr lang="en-US" altLang="zh-CN" sz="2800" b="1" dirty="0" smtClean="0"/>
          </a:p>
          <a:p>
            <a:r>
              <a:rPr lang="zh-CN" altLang="en-US" sz="2800" b="1" dirty="0" smtClean="0"/>
              <a:t>产品策略：</a:t>
            </a:r>
            <a:r>
              <a:rPr lang="en-US" altLang="zh-CN" sz="2800" b="1" dirty="0" smtClean="0"/>
              <a:t>1.2.3</a:t>
            </a:r>
          </a:p>
          <a:p>
            <a:r>
              <a:rPr lang="zh-CN" altLang="en-US" sz="2800" b="1" dirty="0" smtClean="0"/>
              <a:t>定价策略：</a:t>
            </a:r>
            <a:r>
              <a:rPr lang="en-US" altLang="zh-CN" sz="2800" b="1" dirty="0" smtClean="0"/>
              <a:t>1.2.</a:t>
            </a:r>
          </a:p>
          <a:p>
            <a:r>
              <a:rPr lang="zh-CN" altLang="en-US" sz="2800" b="1" dirty="0" smtClean="0"/>
              <a:t>服务策略</a:t>
            </a:r>
            <a:endParaRPr lang="en-US" altLang="zh-CN" sz="2800" b="1" dirty="0" smtClean="0"/>
          </a:p>
          <a:p>
            <a:r>
              <a:rPr lang="zh-CN" altLang="en-US" sz="2800" b="1" dirty="0" smtClean="0"/>
              <a:t>旅行社经营品牌化，是争取客户的强有力手段。</a:t>
            </a:r>
            <a:endParaRPr lang="en-US" altLang="zh-CN" sz="2800" b="1" dirty="0" smtClean="0"/>
          </a:p>
          <a:p>
            <a:endParaRPr lang="zh-CN" altLang="en-US" sz="2800" b="1"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543</TotalTime>
  <Words>2972</Words>
  <PresentationFormat>全屏显示(4:3)</PresentationFormat>
  <Paragraphs>98</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跋涉</vt:lpstr>
      <vt:lpstr>幻灯片 1</vt:lpstr>
      <vt:lpstr>第一节  旅游中间商外联营销策略 </vt:lpstr>
      <vt:lpstr>幻灯片 3</vt:lpstr>
      <vt:lpstr>幻灯片 4</vt:lpstr>
      <vt:lpstr>幻灯片 5</vt:lpstr>
      <vt:lpstr>幻灯片 6</vt:lpstr>
      <vt:lpstr>幻灯片 7</vt:lpstr>
      <vt:lpstr>幻灯片 8</vt:lpstr>
      <vt:lpstr>第二节  最终客户外联营销策略 </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1</cp:lastModifiedBy>
  <cp:revision>55</cp:revision>
  <dcterms:created xsi:type="dcterms:W3CDTF">2017-10-29T11:30:13Z</dcterms:created>
  <dcterms:modified xsi:type="dcterms:W3CDTF">2017-11-12T13:31:16Z</dcterms:modified>
</cp:coreProperties>
</file>