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321" r:id="rId2"/>
    <p:sldId id="327" r:id="rId3"/>
    <p:sldId id="326" r:id="rId4"/>
    <p:sldId id="323" r:id="rId5"/>
    <p:sldId id="324" r:id="rId6"/>
    <p:sldId id="325" r:id="rId7"/>
    <p:sldId id="322" r:id="rId8"/>
    <p:sldId id="340" r:id="rId9"/>
    <p:sldId id="341" r:id="rId10"/>
    <p:sldId id="342" r:id="rId11"/>
    <p:sldId id="343" r:id="rId12"/>
    <p:sldId id="344" r:id="rId13"/>
    <p:sldId id="345" r:id="rId14"/>
    <p:sldId id="346" r:id="rId15"/>
    <p:sldId id="347" r:id="rId16"/>
    <p:sldId id="328" r:id="rId17"/>
    <p:sldId id="348" r:id="rId18"/>
    <p:sldId id="329" r:id="rId19"/>
    <p:sldId id="330" r:id="rId20"/>
    <p:sldId id="331" r:id="rId21"/>
    <p:sldId id="332" r:id="rId22"/>
    <p:sldId id="338" r:id="rId23"/>
    <p:sldId id="333" r:id="rId24"/>
    <p:sldId id="334" r:id="rId25"/>
    <p:sldId id="335" r:id="rId26"/>
    <p:sldId id="336" r:id="rId27"/>
    <p:sldId id="337" r:id="rId28"/>
    <p:sldId id="339"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okui Wang" initials="GW"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24C93"/>
    <a:srgbClr val="FBF9D4"/>
    <a:srgbClr val="FCEEE4"/>
    <a:srgbClr val="99CB38"/>
    <a:srgbClr val="61953D"/>
    <a:srgbClr val="4476A1"/>
    <a:srgbClr val="749B00"/>
    <a:srgbClr val="537BFF"/>
    <a:srgbClr val="84B0D5"/>
    <a:srgbClr val="7FF3F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82342" autoAdjust="0"/>
  </p:normalViewPr>
  <p:slideViewPr>
    <p:cSldViewPr snapToGrid="0">
      <p:cViewPr varScale="1">
        <p:scale>
          <a:sx n="89" d="100"/>
          <a:sy n="89" d="100"/>
        </p:scale>
        <p:origin x="-1464" y="60"/>
      </p:cViewPr>
      <p:guideLst>
        <p:guide orient="horz" pos="2160"/>
        <p:guide pos="2880"/>
      </p:guideLst>
    </p:cSldViewPr>
  </p:slideViewPr>
  <p:outlineViewPr>
    <p:cViewPr>
      <p:scale>
        <a:sx n="33" d="100"/>
        <a:sy n="33" d="100"/>
      </p:scale>
      <p:origin x="0" y="-3126"/>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7" d="100"/>
          <a:sy n="57" d="100"/>
        </p:scale>
        <p:origin x="2832" y="6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9157"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1049158"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4DD8F5-C46F-4117-8EDE-6856FA8F516A}" type="datetimeFigureOut">
              <a:rPr lang="zh-CN" altLang="en-US" smtClean="0"/>
              <a:pPr/>
              <a:t>2017/12/17</a:t>
            </a:fld>
            <a:endParaRPr lang="zh-CN" altLang="en-US"/>
          </a:p>
        </p:txBody>
      </p:sp>
      <p:sp>
        <p:nvSpPr>
          <p:cNvPr id="1049159"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1049160"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9161"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1049162"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15120E-73CA-453F-AC2E-53572C662F78}" type="slidenum">
              <a:rPr lang="zh-CN" altLang="en-US" smtClean="0"/>
              <a:pPr/>
              <a:t>‹#›</a:t>
            </a:fld>
            <a:endParaRPr lang="zh-CN" altLang="en-US"/>
          </a:p>
        </p:txBody>
      </p:sp>
    </p:spTree>
    <p:extLst>
      <p:ext uri="{BB962C8B-B14F-4D97-AF65-F5344CB8AC3E}">
        <p14:creationId xmlns:p14="http://schemas.microsoft.com/office/powerpoint/2010/main" xmlns="" val="2540426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幻灯片图像占位符 1"/>
          <p:cNvSpPr>
            <a:spLocks noGrp="1" noRot="1" noChangeAspect="1"/>
          </p:cNvSpPr>
          <p:nvPr>
            <p:ph type="sldImg"/>
          </p:nvPr>
        </p:nvSpPr>
        <p:spPr>
          <a:xfrm>
            <a:off x="1371600" y="1143000"/>
            <a:ext cx="4114800" cy="3086100"/>
          </a:xfrm>
        </p:spPr>
      </p:sp>
      <p:sp>
        <p:nvSpPr>
          <p:cNvPr id="1048689" name="备注占位符 2"/>
          <p:cNvSpPr>
            <a:spLocks noGrp="1"/>
          </p:cNvSpPr>
          <p:nvPr>
            <p:ph type="body" idx="1"/>
          </p:nvPr>
        </p:nvSpPr>
        <p:spPr/>
        <p:txBody>
          <a:bodyPr/>
          <a:lstStyle/>
          <a:p>
            <a:endParaRPr lang="zh-CN" altLang="en-US" dirty="0"/>
          </a:p>
        </p:txBody>
      </p:sp>
      <p:sp>
        <p:nvSpPr>
          <p:cNvPr id="1048690" name="灯片编号占位符 3"/>
          <p:cNvSpPr>
            <a:spLocks noGrp="1"/>
          </p:cNvSpPr>
          <p:nvPr>
            <p:ph type="sldNum" sz="quarter" idx="10"/>
          </p:nvPr>
        </p:nvSpPr>
        <p:spPr/>
        <p:txBody>
          <a:bodyPr/>
          <a:lstStyle/>
          <a:p>
            <a:fld id="{E515120E-73CA-453F-AC2E-53572C662F78}" type="slidenum">
              <a:rPr lang="zh-CN" altLang="en-US" smtClean="0"/>
              <a:pPr/>
              <a:t>1</a:t>
            </a:fld>
            <a:endParaRPr lang="zh-CN" altLang="en-US"/>
          </a:p>
        </p:txBody>
      </p:sp>
    </p:spTree>
    <p:extLst>
      <p:ext uri="{BB962C8B-B14F-4D97-AF65-F5344CB8AC3E}">
        <p14:creationId xmlns:p14="http://schemas.microsoft.com/office/powerpoint/2010/main" xmlns="" val="2099115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首页">
    <p:spTree>
      <p:nvGrpSpPr>
        <p:cNvPr id="1" name=""/>
        <p:cNvGrpSpPr/>
        <p:nvPr/>
      </p:nvGrpSpPr>
      <p:grpSpPr>
        <a:xfrm>
          <a:off x="0" y="0"/>
          <a:ext cx="0" cy="0"/>
          <a:chOff x="0" y="0"/>
          <a:chExt cx="0" cy="0"/>
        </a:xfrm>
      </p:grpSpPr>
      <p:sp>
        <p:nvSpPr>
          <p:cNvPr id="1048581" name="日期占位符 1"/>
          <p:cNvSpPr>
            <a:spLocks noGrp="1"/>
          </p:cNvSpPr>
          <p:nvPr>
            <p:ph type="dt" sz="half" idx="10"/>
          </p:nvPr>
        </p:nvSpPr>
        <p:spPr/>
        <p:txBody>
          <a:bodyPr/>
          <a:lstStyle/>
          <a:p>
            <a:fld id="{B7DA77CA-4D20-4BE3-A822-01670164F680}" type="datetimeFigureOut">
              <a:rPr lang="zh-CN" altLang="en-US" smtClean="0"/>
              <a:pPr/>
              <a:t>2017/12/17</a:t>
            </a:fld>
            <a:endParaRPr lang="zh-CN" altLang="en-US"/>
          </a:p>
        </p:txBody>
      </p:sp>
      <p:sp>
        <p:nvSpPr>
          <p:cNvPr id="1048582" name="页脚占位符 2"/>
          <p:cNvSpPr>
            <a:spLocks noGrp="1"/>
          </p:cNvSpPr>
          <p:nvPr>
            <p:ph type="ftr" sz="quarter" idx="11"/>
          </p:nvPr>
        </p:nvSpPr>
        <p:spPr/>
        <p:txBody>
          <a:bodyPr/>
          <a:lstStyle/>
          <a:p>
            <a:endParaRPr lang="zh-CN" altLang="en-US"/>
          </a:p>
        </p:txBody>
      </p:sp>
      <p:sp>
        <p:nvSpPr>
          <p:cNvPr id="1048583" name="灯片编号占位符 3"/>
          <p:cNvSpPr>
            <a:spLocks noGrp="1"/>
          </p:cNvSpPr>
          <p:nvPr>
            <p:ph type="sldNum" sz="quarter" idx="12"/>
          </p:nvPr>
        </p:nvSpPr>
        <p:spPr/>
        <p:txBody>
          <a:bodyPr/>
          <a:lstStyle/>
          <a:p>
            <a:fld id="{7140D5AC-88A2-4B42-82B2-21B018D8E79C}" type="slidenum">
              <a:rPr lang="zh-CN" altLang="en-US" smtClean="0"/>
              <a:pPr/>
              <a:t>‹#›</a:t>
            </a:fld>
            <a:endParaRPr lang="zh-CN" altLang="en-US"/>
          </a:p>
        </p:txBody>
      </p:sp>
      <p:cxnSp>
        <p:nvCxnSpPr>
          <p:cNvPr id="3" name="直接连接符 2"/>
          <p:cNvCxnSpPr/>
          <p:nvPr userDrawn="1"/>
        </p:nvCxnSpPr>
        <p:spPr>
          <a:xfrm>
            <a:off x="0" y="708350"/>
            <a:ext cx="8250148" cy="0"/>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第一节">
    <p:spTree>
      <p:nvGrpSpPr>
        <p:cNvPr id="1" name=""/>
        <p:cNvGrpSpPr/>
        <p:nvPr/>
      </p:nvGrpSpPr>
      <p:grpSpPr>
        <a:xfrm>
          <a:off x="0" y="0"/>
          <a:ext cx="0" cy="0"/>
          <a:chOff x="0" y="0"/>
          <a:chExt cx="0" cy="0"/>
        </a:xfrm>
      </p:grpSpPr>
      <p:sp>
        <p:nvSpPr>
          <p:cNvPr id="1048581" name="日期占位符 1"/>
          <p:cNvSpPr>
            <a:spLocks noGrp="1"/>
          </p:cNvSpPr>
          <p:nvPr>
            <p:ph type="dt" sz="half" idx="10"/>
          </p:nvPr>
        </p:nvSpPr>
        <p:spPr/>
        <p:txBody>
          <a:bodyPr/>
          <a:lstStyle/>
          <a:p>
            <a:fld id="{B7DA77CA-4D20-4BE3-A822-01670164F680}" type="datetimeFigureOut">
              <a:rPr lang="zh-CN" altLang="en-US" smtClean="0"/>
              <a:pPr/>
              <a:t>2017/12/17</a:t>
            </a:fld>
            <a:endParaRPr lang="zh-CN" altLang="en-US"/>
          </a:p>
        </p:txBody>
      </p:sp>
      <p:sp>
        <p:nvSpPr>
          <p:cNvPr id="1048582" name="页脚占位符 2"/>
          <p:cNvSpPr>
            <a:spLocks noGrp="1"/>
          </p:cNvSpPr>
          <p:nvPr>
            <p:ph type="ftr" sz="quarter" idx="11"/>
          </p:nvPr>
        </p:nvSpPr>
        <p:spPr/>
        <p:txBody>
          <a:bodyPr/>
          <a:lstStyle/>
          <a:p>
            <a:endParaRPr lang="zh-CN" altLang="en-US"/>
          </a:p>
        </p:txBody>
      </p:sp>
      <p:sp>
        <p:nvSpPr>
          <p:cNvPr id="1048583" name="灯片编号占位符 3"/>
          <p:cNvSpPr>
            <a:spLocks noGrp="1"/>
          </p:cNvSpPr>
          <p:nvPr>
            <p:ph type="sldNum" sz="quarter" idx="12"/>
          </p:nvPr>
        </p:nvSpPr>
        <p:spPr/>
        <p:txBody>
          <a:bodyPr/>
          <a:lstStyle/>
          <a:p>
            <a:fld id="{7140D5AC-88A2-4B42-82B2-21B018D8E79C}" type="slidenum">
              <a:rPr lang="zh-CN" altLang="en-US" smtClean="0"/>
              <a:pPr/>
              <a:t>‹#›</a:t>
            </a:fld>
            <a:endParaRPr lang="zh-CN" altLang="en-US"/>
          </a:p>
        </p:txBody>
      </p:sp>
      <p:cxnSp>
        <p:nvCxnSpPr>
          <p:cNvPr id="3" name="直接连接符 2"/>
          <p:cNvCxnSpPr/>
          <p:nvPr userDrawn="1"/>
        </p:nvCxnSpPr>
        <p:spPr>
          <a:xfrm>
            <a:off x="0" y="708350"/>
            <a:ext cx="8250148" cy="0"/>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userDrawn="1"/>
        </p:nvSpPr>
        <p:spPr>
          <a:xfrm>
            <a:off x="3130550" y="185130"/>
            <a:ext cx="6017994" cy="523220"/>
          </a:xfrm>
          <a:prstGeom prst="rect">
            <a:avLst/>
          </a:prstGeom>
          <a:noFill/>
        </p:spPr>
        <p:txBody>
          <a:bodyPr wrap="none" rtlCol="0">
            <a:spAutoFit/>
          </a:bodyPr>
          <a:lstStyle>
            <a:defPPr>
              <a:defRPr lang="zh-CN"/>
            </a:defPPr>
            <a:lvl1pPr>
              <a:defRPr sz="3200" b="1">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latin typeface="华文行楷" panose="02010800040101010101" pitchFamily="2" charset="-122"/>
                <a:ea typeface="华文行楷" panose="02010800040101010101" pitchFamily="2" charset="-122"/>
              </a:defRPr>
            </a:lvl1pPr>
          </a:lstStyle>
          <a:p>
            <a:r>
              <a:rPr lang="zh-CN" altLang="en-US" sz="2800" dirty="0" smtClean="0"/>
              <a:t>第一节 旅游公共关系工作的基本职能</a:t>
            </a:r>
            <a:endParaRPr lang="zh-CN" altLang="en-US" sz="2800" dirty="0"/>
          </a:p>
        </p:txBody>
      </p:sp>
    </p:spTree>
    <p:extLst>
      <p:ext uri="{BB962C8B-B14F-4D97-AF65-F5344CB8AC3E}">
        <p14:creationId xmlns:p14="http://schemas.microsoft.com/office/powerpoint/2010/main" xmlns="" val="4506538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案例">
    <p:spTree>
      <p:nvGrpSpPr>
        <p:cNvPr id="1" name=""/>
        <p:cNvGrpSpPr/>
        <p:nvPr/>
      </p:nvGrpSpPr>
      <p:grpSpPr>
        <a:xfrm>
          <a:off x="0" y="0"/>
          <a:ext cx="0" cy="0"/>
          <a:chOff x="0" y="0"/>
          <a:chExt cx="0" cy="0"/>
        </a:xfrm>
      </p:grpSpPr>
      <p:cxnSp>
        <p:nvCxnSpPr>
          <p:cNvPr id="3" name="直接连接符 2"/>
          <p:cNvCxnSpPr/>
          <p:nvPr userDrawn="1"/>
        </p:nvCxnSpPr>
        <p:spPr>
          <a:xfrm>
            <a:off x="0" y="708350"/>
            <a:ext cx="8250148" cy="0"/>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userDrawn="1"/>
        </p:nvSpPr>
        <p:spPr>
          <a:xfrm>
            <a:off x="3130550" y="185130"/>
            <a:ext cx="6017994" cy="523220"/>
          </a:xfrm>
          <a:prstGeom prst="rect">
            <a:avLst/>
          </a:prstGeom>
          <a:noFill/>
        </p:spPr>
        <p:txBody>
          <a:bodyPr wrap="none" rtlCol="0">
            <a:spAutoFit/>
          </a:bodyPr>
          <a:lstStyle>
            <a:defPPr>
              <a:defRPr lang="zh-CN"/>
            </a:defPPr>
            <a:lvl1pPr>
              <a:defRPr sz="3200" b="1">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latin typeface="华文行楷" panose="02010800040101010101" pitchFamily="2" charset="-122"/>
                <a:ea typeface="华文行楷" panose="02010800040101010101" pitchFamily="2" charset="-122"/>
              </a:defRPr>
            </a:lvl1pPr>
          </a:lstStyle>
          <a:p>
            <a:r>
              <a:rPr lang="zh-CN" altLang="en-US" sz="2800" dirty="0" smtClean="0"/>
              <a:t>第一节 旅游公共关系工作的基本职能</a:t>
            </a:r>
            <a:endParaRPr lang="zh-CN" altLang="en-US" sz="2800" dirty="0"/>
          </a:p>
        </p:txBody>
      </p:sp>
      <p:pic>
        <p:nvPicPr>
          <p:cNvPr id="8" name="图片 7"/>
          <p:cNvPicPr>
            <a:picLocks noChangeAspect="1"/>
          </p:cNvPicPr>
          <p:nvPr userDrawn="1"/>
        </p:nvPicPr>
        <p:blipFill>
          <a:blip r:embed="rId2"/>
          <a:stretch>
            <a:fillRect/>
          </a:stretch>
        </p:blipFill>
        <p:spPr>
          <a:xfrm>
            <a:off x="546100" y="1117600"/>
            <a:ext cx="8089900" cy="5671874"/>
          </a:xfrm>
          <a:prstGeom prst="rect">
            <a:avLst/>
          </a:prstGeom>
          <a:solidFill>
            <a:srgbClr val="FFFFFF">
              <a:shade val="85000"/>
            </a:srgbClr>
          </a:solidFill>
          <a:ln w="88900" cap="sq">
            <a:solidFill>
              <a:srgbClr val="FBF9D4"/>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5703568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42271BA-901A-4888-9615-66CCB48A214E}" type="slidenum">
              <a:rPr lang="en-US" altLang="zh-CN"/>
              <a:pPr/>
              <a:t>‹#›</a:t>
            </a:fld>
            <a:endParaRPr lang="en-US" altLang="zh-CN"/>
          </a:p>
        </p:txBody>
      </p:sp>
    </p:spTree>
    <p:extLst>
      <p:ext uri="{BB962C8B-B14F-4D97-AF65-F5344CB8AC3E}">
        <p14:creationId xmlns:p14="http://schemas.microsoft.com/office/powerpoint/2010/main" xmlns="" val="277573964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1048576"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1048577"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578"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DA77CA-4D20-4BE3-A822-01670164F680}" type="datetimeFigureOut">
              <a:rPr lang="zh-CN" altLang="en-US" smtClean="0"/>
              <a:pPr/>
              <a:t>2017/12/17</a:t>
            </a:fld>
            <a:endParaRPr lang="zh-CN" altLang="en-US"/>
          </a:p>
        </p:txBody>
      </p:sp>
      <p:sp>
        <p:nvSpPr>
          <p:cNvPr id="1048579"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048580"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40D5AC-88A2-4B42-82B2-21B018D8E79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70" r:id="rId3"/>
    <p:sldLayoutId id="214748366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97280" y="1032735"/>
            <a:ext cx="7143078" cy="3370153"/>
          </a:xfrm>
          <a:prstGeom prst="rect">
            <a:avLst/>
          </a:prstGeom>
        </p:spPr>
        <p:txBody>
          <a:bodyPr wrap="square">
            <a:spAutoFit/>
          </a:bodyPr>
          <a:lstStyle/>
          <a:p>
            <a:pPr marR="650081" algn="ctr">
              <a:spcBef>
                <a:spcPts val="900"/>
              </a:spcBef>
              <a:spcAft>
                <a:spcPts val="900"/>
              </a:spcAft>
            </a:pPr>
            <a:r>
              <a:rPr lang="zh-CN" altLang="en-US" sz="6600" b="1" kern="100" dirty="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宋体" pitchFamily="2" charset="-122"/>
                <a:ea typeface="华文行楷" pitchFamily="2" charset="-122"/>
              </a:rPr>
              <a:t>第十二章</a:t>
            </a:r>
            <a:endParaRPr lang="en-US" altLang="zh-CN" sz="6600" b="1" kern="100" dirty="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宋体" pitchFamily="2" charset="-122"/>
              <a:ea typeface="华文行楷" pitchFamily="2" charset="-122"/>
            </a:endParaRPr>
          </a:p>
          <a:p>
            <a:pPr marR="650081" algn="ctr">
              <a:spcBef>
                <a:spcPts val="900"/>
              </a:spcBef>
              <a:spcAft>
                <a:spcPts val="900"/>
              </a:spcAft>
            </a:pPr>
            <a:r>
              <a:rPr lang="zh-CN" altLang="en-US" sz="6600" b="1" kern="100" dirty="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宋体" pitchFamily="2" charset="-122"/>
                <a:ea typeface="华文行楷" pitchFamily="2" charset="-122"/>
              </a:rPr>
              <a:t>计调与外联人员的管理</a:t>
            </a:r>
            <a:endParaRPr lang="en-US" altLang="zh-CN" sz="6600" b="1" kern="100" dirty="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宋体" pitchFamily="2" charset="-122"/>
              <a:ea typeface="华文行楷" pitchFamily="2" charset="-122"/>
            </a:endParaRPr>
          </a:p>
        </p:txBody>
      </p:sp>
      <p:sp>
        <p:nvSpPr>
          <p:cNvPr id="6" name="文本框 5"/>
          <p:cNvSpPr txBox="1"/>
          <p:nvPr/>
        </p:nvSpPr>
        <p:spPr>
          <a:xfrm>
            <a:off x="2080472" y="3909968"/>
            <a:ext cx="4796338" cy="553998"/>
          </a:xfrm>
          <a:prstGeom prst="rect">
            <a:avLst/>
          </a:prstGeom>
          <a:noFill/>
        </p:spPr>
        <p:txBody>
          <a:bodyPr wrap="square" rtlCol="0">
            <a:spAutoFit/>
          </a:bodyPr>
          <a:lstStyle>
            <a:defPPr>
              <a:defRPr lang="zh-CN"/>
            </a:defPPr>
            <a:lvl1pPr>
              <a:defRPr sz="2400"/>
            </a:lvl1pPr>
          </a:lstStyle>
          <a:p>
            <a:pPr algn="ctr"/>
            <a:r>
              <a:rPr lang="zh-CN" altLang="en-US" sz="3000" dirty="0">
                <a:latin typeface="Adobe 楷体 Std R" panose="02020400000000000000" pitchFamily="18" charset="-122"/>
                <a:ea typeface="Adobe 楷体 Std R" panose="02020400000000000000" pitchFamily="18" charset="-122"/>
              </a:rPr>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65760"/>
            <a:ext cx="7886700" cy="5811203"/>
          </a:xfrm>
        </p:spPr>
        <p:txBody>
          <a:bodyPr/>
          <a:lstStyle/>
          <a:p>
            <a:r>
              <a:rPr lang="zh-CN" altLang="en-US" b="1" dirty="0" smtClean="0"/>
              <a:t>武侠小说中的各类管理人才：</a:t>
            </a:r>
            <a:endParaRPr lang="en-US" altLang="zh-CN" b="1" dirty="0" smtClean="0"/>
          </a:p>
          <a:p>
            <a:r>
              <a:rPr lang="zh-CN" altLang="en-US" b="1" dirty="0" smtClean="0"/>
              <a:t>领导型</a:t>
            </a:r>
            <a:r>
              <a:rPr lang="zh-CN" altLang="en-US" b="1" dirty="0" smtClean="0"/>
              <a:t>：</a:t>
            </a:r>
            <a:endParaRPr lang="en-US" altLang="zh-CN" b="1" dirty="0" smtClean="0"/>
          </a:p>
          <a:p>
            <a:r>
              <a:rPr lang="zh-CN" altLang="en-US" sz="2000" b="1" dirty="0" smtClean="0">
                <a:latin typeface="楷体" pitchFamily="49" charset="-122"/>
                <a:ea typeface="楷体" pitchFamily="49" charset="-122"/>
              </a:rPr>
              <a:t>有清晰的明确的目标和执行方案，他时刻铭记着光复大燕，为这一目标制定了详细的计划，并且不择手段百折不挠，甚至抛弃心爱的表妹；其次是他专业知识全面，“以彼之道、还试彼身”他的武功虽然样样都不强，但样样都会两下，拿出来还像模像样唬得了人。不足就是他的沟通能力，组织协调能力还有待考察。</a:t>
            </a:r>
            <a:endParaRPr lang="zh-CN" altLang="en-US" sz="2000" b="1" dirty="0">
              <a:latin typeface="楷体" pitchFamily="49" charset="-122"/>
              <a:ea typeface="楷体" pitchFamily="49" charset="-122"/>
            </a:endParaRPr>
          </a:p>
        </p:txBody>
      </p:sp>
      <p:pic>
        <p:nvPicPr>
          <p:cNvPr id="4" name="图片 3" descr="BbsImg141129426963084_352-264.jpg"/>
          <p:cNvPicPr>
            <a:picLocks noChangeAspect="1"/>
          </p:cNvPicPr>
          <p:nvPr/>
        </p:nvPicPr>
        <p:blipFill>
          <a:blip r:embed="rId2"/>
          <a:stretch>
            <a:fillRect/>
          </a:stretch>
        </p:blipFill>
        <p:spPr>
          <a:xfrm>
            <a:off x="1086315" y="3302724"/>
            <a:ext cx="3654056" cy="2740542"/>
          </a:xfrm>
          <a:prstGeom prst="rect">
            <a:avLst/>
          </a:prstGeom>
        </p:spPr>
      </p:pic>
      <p:pic>
        <p:nvPicPr>
          <p:cNvPr id="5" name="图片 4" descr="3.jpg"/>
          <p:cNvPicPr>
            <a:picLocks noChangeAspect="1"/>
          </p:cNvPicPr>
          <p:nvPr/>
        </p:nvPicPr>
        <p:blipFill>
          <a:blip r:embed="rId3"/>
          <a:stretch>
            <a:fillRect/>
          </a:stretch>
        </p:blipFill>
        <p:spPr>
          <a:xfrm>
            <a:off x="5576062" y="3087010"/>
            <a:ext cx="2612507" cy="297781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61507"/>
            <a:ext cx="7886700" cy="5815456"/>
          </a:xfrm>
        </p:spPr>
        <p:txBody>
          <a:bodyPr/>
          <a:lstStyle/>
          <a:p>
            <a:r>
              <a:rPr lang="zh-CN" altLang="en-US" b="1" dirty="0" smtClean="0"/>
              <a:t>培训咨询</a:t>
            </a:r>
            <a:r>
              <a:rPr lang="zh-CN" altLang="en-US" b="1" dirty="0" smtClean="0"/>
              <a:t>型</a:t>
            </a:r>
            <a:endParaRPr lang="en-US" altLang="zh-CN" b="1" dirty="0" smtClean="0"/>
          </a:p>
          <a:p>
            <a:r>
              <a:rPr lang="zh-CN" altLang="en-US" sz="2000" b="1" dirty="0" smtClean="0">
                <a:latin typeface="楷体" pitchFamily="49" charset="-122"/>
                <a:ea typeface="楷体" pitchFamily="49" charset="-122"/>
              </a:rPr>
              <a:t>他那资质一般的表哥慕容复只需经她稍微点拨，临战技巧就一下提高若干，真可谓立竿见影，</a:t>
            </a:r>
            <a:r>
              <a:rPr lang="zh-CN" altLang="en-US" sz="2000" b="1" dirty="0" smtClean="0">
                <a:latin typeface="楷体" pitchFamily="49" charset="-122"/>
                <a:ea typeface="楷体" pitchFamily="49" charset="-122"/>
              </a:rPr>
              <a:t>如果把</a:t>
            </a:r>
            <a:r>
              <a:rPr lang="zh-CN" altLang="en-US" sz="2000" b="1" dirty="0" smtClean="0">
                <a:latin typeface="楷体" pitchFamily="49" charset="-122"/>
                <a:ea typeface="楷体" pitchFamily="49" charset="-122"/>
              </a:rPr>
              <a:t>她请过来天天培训我的员工，那员工业绩还不是突飞猛进，尤其是企业处于创业阶段，现在就是需要直线员工的培训，能提高业绩的培训。</a:t>
            </a:r>
            <a:endParaRPr lang="zh-CN" altLang="en-US" sz="2000" b="1" dirty="0">
              <a:latin typeface="楷体" pitchFamily="49" charset="-122"/>
              <a:ea typeface="楷体" pitchFamily="49" charset="-122"/>
            </a:endParaRPr>
          </a:p>
        </p:txBody>
      </p:sp>
      <p:pic>
        <p:nvPicPr>
          <p:cNvPr id="4" name="图片 3" descr="1.jpg"/>
          <p:cNvPicPr>
            <a:picLocks noChangeAspect="1"/>
          </p:cNvPicPr>
          <p:nvPr/>
        </p:nvPicPr>
        <p:blipFill>
          <a:blip r:embed="rId2"/>
          <a:stretch>
            <a:fillRect/>
          </a:stretch>
        </p:blipFill>
        <p:spPr>
          <a:xfrm>
            <a:off x="735790" y="2744450"/>
            <a:ext cx="4030033" cy="3014115"/>
          </a:xfrm>
          <a:prstGeom prst="rect">
            <a:avLst/>
          </a:prstGeom>
        </p:spPr>
      </p:pic>
      <p:pic>
        <p:nvPicPr>
          <p:cNvPr id="5" name="图片 4" descr="2.jpg"/>
          <p:cNvPicPr>
            <a:picLocks noChangeAspect="1"/>
          </p:cNvPicPr>
          <p:nvPr/>
        </p:nvPicPr>
        <p:blipFill>
          <a:blip r:embed="rId3"/>
          <a:stretch>
            <a:fillRect/>
          </a:stretch>
        </p:blipFill>
        <p:spPr>
          <a:xfrm>
            <a:off x="5217115" y="2314696"/>
            <a:ext cx="3204122" cy="3725723"/>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404037"/>
            <a:ext cx="7886700" cy="5772926"/>
          </a:xfrm>
        </p:spPr>
        <p:txBody>
          <a:bodyPr/>
          <a:lstStyle/>
          <a:p>
            <a:r>
              <a:rPr lang="zh-CN" altLang="en-US" b="1" dirty="0" smtClean="0"/>
              <a:t>绩效人事考核型：黄药师</a:t>
            </a:r>
            <a:endParaRPr lang="en-US" altLang="zh-CN" b="1" dirty="0" smtClean="0"/>
          </a:p>
          <a:p>
            <a:r>
              <a:rPr lang="zh-CN" altLang="en-US" sz="2000" b="1" dirty="0" smtClean="0">
                <a:latin typeface="楷体" pitchFamily="49" charset="-122"/>
                <a:ea typeface="楷体" pitchFamily="49" charset="-122"/>
              </a:rPr>
              <a:t>招他来主要一方面考虑他坚守原则，不怕得罪人，想当年把江湖的人的罪光了，全真七子说他杀了江南七怪，连女婿都怪他一头包，他还就认了，就是我杀的，拿我怎么样？喜欢的就是这股劲；另外一方面专业精通，武艺高超又懂数学计算，到时候考核评估那么多表格也要个准确数字。</a:t>
            </a:r>
            <a:endParaRPr lang="zh-CN" altLang="en-US" sz="2000" b="1" dirty="0">
              <a:latin typeface="楷体" pitchFamily="49" charset="-122"/>
              <a:ea typeface="楷体" pitchFamily="49" charset="-122"/>
            </a:endParaRPr>
          </a:p>
        </p:txBody>
      </p:sp>
      <p:pic>
        <p:nvPicPr>
          <p:cNvPr id="4" name="图片 3" descr="20140805174636793679.jpg"/>
          <p:cNvPicPr>
            <a:picLocks noChangeAspect="1"/>
          </p:cNvPicPr>
          <p:nvPr/>
        </p:nvPicPr>
        <p:blipFill>
          <a:blip r:embed="rId2"/>
          <a:stretch>
            <a:fillRect/>
          </a:stretch>
        </p:blipFill>
        <p:spPr>
          <a:xfrm>
            <a:off x="1634894" y="2985733"/>
            <a:ext cx="4406901" cy="294060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425302"/>
            <a:ext cx="7886700" cy="5751661"/>
          </a:xfrm>
        </p:spPr>
        <p:txBody>
          <a:bodyPr/>
          <a:lstStyle/>
          <a:p>
            <a:r>
              <a:rPr lang="zh-CN" altLang="en-US" b="1" dirty="0" smtClean="0"/>
              <a:t>企业文化专员：老顽童</a:t>
            </a:r>
          </a:p>
          <a:p>
            <a:r>
              <a:rPr lang="zh-CN" altLang="en-US" sz="2000" b="1" dirty="0" smtClean="0">
                <a:latin typeface="楷体" pitchFamily="49" charset="-122"/>
                <a:ea typeface="楷体" pitchFamily="49" charset="-122"/>
              </a:rPr>
              <a:t>看上他的就是他的性格，活泼，有亲和力，能够为痛苦工作的员工带了一点乐趣，我想暂时这就够了。</a:t>
            </a:r>
            <a:endParaRPr lang="en-US" altLang="zh-CN" sz="2000" b="1" dirty="0" smtClean="0">
              <a:latin typeface="楷体" pitchFamily="49" charset="-122"/>
              <a:ea typeface="楷体" pitchFamily="49" charset="-122"/>
            </a:endParaRPr>
          </a:p>
          <a:p>
            <a:endParaRPr lang="en-US" altLang="zh-CN" b="1" dirty="0" smtClean="0"/>
          </a:p>
          <a:p>
            <a:endParaRPr lang="zh-CN" altLang="en-US" dirty="0"/>
          </a:p>
        </p:txBody>
      </p:sp>
      <p:pic>
        <p:nvPicPr>
          <p:cNvPr id="4" name="图片 3" descr="96906279.jpg"/>
          <p:cNvPicPr>
            <a:picLocks noChangeAspect="1"/>
          </p:cNvPicPr>
          <p:nvPr/>
        </p:nvPicPr>
        <p:blipFill>
          <a:blip r:embed="rId2"/>
          <a:stretch>
            <a:fillRect/>
          </a:stretch>
        </p:blipFill>
        <p:spPr>
          <a:xfrm>
            <a:off x="786038" y="1963396"/>
            <a:ext cx="7146851" cy="3951767"/>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446567"/>
            <a:ext cx="7886700" cy="5730396"/>
          </a:xfrm>
        </p:spPr>
        <p:txBody>
          <a:bodyPr/>
          <a:lstStyle/>
          <a:p>
            <a:r>
              <a:rPr lang="zh-CN" altLang="en-US" b="1" dirty="0" smtClean="0"/>
              <a:t>市场推销型：韦小宝</a:t>
            </a:r>
            <a:endParaRPr lang="en-US" altLang="zh-CN" b="1" dirty="0" smtClean="0"/>
          </a:p>
          <a:p>
            <a:r>
              <a:rPr lang="zh-CN" altLang="en-US" sz="2000" b="1" dirty="0" smtClean="0">
                <a:latin typeface="楷体" pitchFamily="49" charset="-122"/>
                <a:ea typeface="楷体" pitchFamily="49" charset="-122"/>
              </a:rPr>
              <a:t>招他过来就是看中他花言巧语、巧舌如簧、卑鄙无耻、却又机灵善变、乐观向上、重情义。韦小宝见什么人说什么话，无论在任何人面前都能迅速找到对方痛点，并且熟练的用不同的态度对待之；韦小宝做什么事之前都会确定目标，坚忍不拔，有“客户虐我千百遍，我待客户如初恋”的职业心态如对于阿珂，韦小宝的目标就是一定娶到她为止。</a:t>
            </a:r>
            <a:endParaRPr lang="zh-CN" altLang="en-US" sz="2000" b="1" dirty="0">
              <a:latin typeface="楷体" pitchFamily="49" charset="-122"/>
              <a:ea typeface="楷体" pitchFamily="49" charset="-122"/>
            </a:endParaRPr>
          </a:p>
        </p:txBody>
      </p:sp>
      <p:pic>
        <p:nvPicPr>
          <p:cNvPr id="4" name="图片 3" descr="20151018132235227.jpg"/>
          <p:cNvPicPr>
            <a:picLocks noChangeAspect="1"/>
          </p:cNvPicPr>
          <p:nvPr/>
        </p:nvPicPr>
        <p:blipFill>
          <a:blip r:embed="rId2"/>
          <a:stretch>
            <a:fillRect/>
          </a:stretch>
        </p:blipFill>
        <p:spPr>
          <a:xfrm>
            <a:off x="4775051" y="2923670"/>
            <a:ext cx="4229100" cy="3105150"/>
          </a:xfrm>
          <a:prstGeom prst="rect">
            <a:avLst/>
          </a:prstGeom>
        </p:spPr>
      </p:pic>
      <p:pic>
        <p:nvPicPr>
          <p:cNvPr id="5" name="图片 4" descr="20130830151820-382427095.jpg"/>
          <p:cNvPicPr>
            <a:picLocks noChangeAspect="1"/>
          </p:cNvPicPr>
          <p:nvPr/>
        </p:nvPicPr>
        <p:blipFill>
          <a:blip r:embed="rId3"/>
          <a:stretch>
            <a:fillRect/>
          </a:stretch>
        </p:blipFill>
        <p:spPr>
          <a:xfrm>
            <a:off x="133223" y="3141984"/>
            <a:ext cx="4628414" cy="260874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82772"/>
            <a:ext cx="7886700" cy="5794191"/>
          </a:xfrm>
        </p:spPr>
        <p:txBody>
          <a:bodyPr>
            <a:normAutofit fontScale="92500" lnSpcReduction="10000"/>
          </a:bodyPr>
          <a:lstStyle/>
          <a:p>
            <a:r>
              <a:rPr lang="zh-CN" altLang="en-US" b="1" dirty="0" smtClean="0"/>
              <a:t>产品研发型：张三丰</a:t>
            </a:r>
            <a:endParaRPr lang="en-US" altLang="zh-CN" b="1" dirty="0" smtClean="0"/>
          </a:p>
          <a:p>
            <a:r>
              <a:rPr lang="zh-CN" altLang="en-US" sz="2200" b="1" dirty="0" smtClean="0">
                <a:latin typeface="楷体" pitchFamily="49" charset="-122"/>
                <a:ea typeface="楷体" pitchFamily="49" charset="-122"/>
              </a:rPr>
              <a:t>张三丰源自少林，本是图书管理员觉远大和尚的实习生，没削发，没辈分，在少林没任何编制，无人知晓的小角色。他从他老师觉远那里没学到任何招式，只学到不到三分之一的九阳真经。</a:t>
            </a:r>
            <a:endParaRPr lang="en-US" altLang="zh-CN" sz="2200" b="1" dirty="0" smtClean="0">
              <a:latin typeface="楷体" pitchFamily="49" charset="-122"/>
              <a:ea typeface="楷体" pitchFamily="49" charset="-122"/>
            </a:endParaRPr>
          </a:p>
          <a:p>
            <a:r>
              <a:rPr lang="zh-CN" altLang="en-US" sz="2200" b="1" dirty="0" smtClean="0">
                <a:latin typeface="楷体" pitchFamily="49" charset="-122"/>
                <a:ea typeface="楷体" pitchFamily="49" charset="-122"/>
              </a:rPr>
              <a:t>但就是这点东西，却被有开创和实践精神张三丰贯穿到他所有产品开发中。书中出现的第一个武功名字</a:t>
            </a:r>
            <a:r>
              <a:rPr lang="en-US" altLang="zh-CN" sz="2200" b="1" dirty="0" smtClean="0">
                <a:latin typeface="楷体" pitchFamily="49" charset="-122"/>
                <a:ea typeface="楷体" pitchFamily="49" charset="-122"/>
              </a:rPr>
              <a:t>——“</a:t>
            </a:r>
            <a:r>
              <a:rPr lang="zh-CN" altLang="en-US" sz="2200" b="1" dirty="0" smtClean="0">
                <a:latin typeface="楷体" pitchFamily="49" charset="-122"/>
                <a:ea typeface="楷体" pitchFamily="49" charset="-122"/>
              </a:rPr>
              <a:t>梯云纵”，当时绝顶的轻功。第二个看到名字的</a:t>
            </a:r>
            <a:r>
              <a:rPr lang="en-US" altLang="zh-CN" sz="2200" b="1" dirty="0" smtClean="0">
                <a:latin typeface="楷体" pitchFamily="49" charset="-122"/>
                <a:ea typeface="楷体" pitchFamily="49" charset="-122"/>
              </a:rPr>
              <a:t>——“</a:t>
            </a:r>
            <a:r>
              <a:rPr lang="zh-CN" altLang="en-US" sz="2200" b="1" dirty="0" smtClean="0">
                <a:latin typeface="楷体" pitchFamily="49" charset="-122"/>
                <a:ea typeface="楷体" pitchFamily="49" charset="-122"/>
              </a:rPr>
              <a:t>武当绵掌”，第三个看到名字的</a:t>
            </a:r>
            <a:r>
              <a:rPr lang="en-US" altLang="zh-CN" sz="2200" b="1" dirty="0" smtClean="0">
                <a:latin typeface="楷体" pitchFamily="49" charset="-122"/>
                <a:ea typeface="楷体" pitchFamily="49" charset="-122"/>
              </a:rPr>
              <a:t>——“</a:t>
            </a:r>
            <a:r>
              <a:rPr lang="zh-CN" altLang="en-US" sz="2200" b="1" dirty="0" smtClean="0">
                <a:latin typeface="楷体" pitchFamily="49" charset="-122"/>
                <a:ea typeface="楷体" pitchFamily="49" charset="-122"/>
              </a:rPr>
              <a:t>武当长拳”，以及武当的最终产品，太极剑和太极拳。无不沿袭了九阳真经中以“柔”为核心的产品</a:t>
            </a:r>
            <a:r>
              <a:rPr lang="en-US" altLang="zh-CN" sz="2200" b="1" dirty="0" smtClean="0">
                <a:latin typeface="楷体" pitchFamily="49" charset="-122"/>
                <a:ea typeface="楷体" pitchFamily="49" charset="-122"/>
              </a:rPr>
              <a:t>DNA</a:t>
            </a:r>
            <a:r>
              <a:rPr lang="zh-CN" altLang="en-US" sz="2200" b="1" dirty="0" smtClean="0">
                <a:latin typeface="楷体" pitchFamily="49" charset="-122"/>
                <a:ea typeface="楷体" pitchFamily="49" charset="-122"/>
              </a:rPr>
              <a:t>。</a:t>
            </a:r>
          </a:p>
          <a:p>
            <a:r>
              <a:rPr lang="zh-CN" altLang="en-US" sz="2200" b="1" dirty="0" smtClean="0">
                <a:latin typeface="楷体" pitchFamily="49" charset="-122"/>
                <a:ea typeface="楷体" pitchFamily="49" charset="-122"/>
              </a:rPr>
              <a:t>自从有了武当七侠，张三丰便不再做武当的</a:t>
            </a:r>
            <a:r>
              <a:rPr lang="en-US" altLang="zh-CN" sz="2200" b="1" dirty="0" smtClean="0">
                <a:latin typeface="楷体" pitchFamily="49" charset="-122"/>
                <a:ea typeface="楷体" pitchFamily="49" charset="-122"/>
              </a:rPr>
              <a:t>CEO</a:t>
            </a:r>
            <a:r>
              <a:rPr lang="zh-CN" altLang="en-US" sz="2200" b="1" dirty="0" smtClean="0">
                <a:latin typeface="楷体" pitchFamily="49" charset="-122"/>
                <a:ea typeface="楷体" pitchFamily="49" charset="-122"/>
              </a:rPr>
              <a:t>，宋远桥主持武当运营以后，张三丰便几乎每年都要闭关，做产品开发和创新。书中多次提到：“太师傅在闭关”“师尊在闭关”。书中提到闭关之后他最满意的两个产品开发，一个是由武当七侠共同施展的一个武当剑阵，另一个是直到</a:t>
            </a:r>
            <a:r>
              <a:rPr lang="en-US" altLang="zh-CN" sz="2200" b="1" dirty="0" smtClean="0">
                <a:latin typeface="楷体" pitchFamily="49" charset="-122"/>
                <a:ea typeface="楷体" pitchFamily="49" charset="-122"/>
              </a:rPr>
              <a:t>110</a:t>
            </a:r>
            <a:r>
              <a:rPr lang="zh-CN" altLang="en-US" sz="2200" b="1" dirty="0" smtClean="0">
                <a:latin typeface="楷体" pitchFamily="49" charset="-122"/>
                <a:ea typeface="楷体" pitchFamily="49" charset="-122"/>
              </a:rPr>
              <a:t>岁，他终于将“柔”的产品精神开发到了极致，创造出的太极拳和太极剑。</a:t>
            </a:r>
            <a:endParaRPr lang="en-US" altLang="zh-CN" sz="2200" b="1" dirty="0" smtClean="0">
              <a:latin typeface="楷体" pitchFamily="49" charset="-122"/>
              <a:ea typeface="楷体" pitchFamily="49" charset="-122"/>
            </a:endParaRPr>
          </a:p>
          <a:p>
            <a:r>
              <a:rPr lang="zh-CN" altLang="en-US" sz="2200" b="1" dirty="0" smtClean="0">
                <a:latin typeface="楷体" pitchFamily="49" charset="-122"/>
                <a:ea typeface="楷体" pitchFamily="49" charset="-122"/>
              </a:rPr>
              <a:t> 产品才是企业的核心，武当的产品精神源自少林，但最终开创了完全不同的武学之道。产品概念要有延续性，从梯云纵，武当绵掌，到最终的太极拳太极剑，产品的核心灵魂始终不变；创业要持续，张三丰从十多岁到</a:t>
            </a:r>
            <a:r>
              <a:rPr lang="en-US" altLang="zh-CN" sz="2200" b="1" dirty="0" smtClean="0">
                <a:latin typeface="楷体" pitchFamily="49" charset="-122"/>
                <a:ea typeface="楷体" pitchFamily="49" charset="-122"/>
              </a:rPr>
              <a:t>110</a:t>
            </a:r>
            <a:r>
              <a:rPr lang="zh-CN" altLang="en-US" sz="2200" b="1" dirty="0" smtClean="0">
                <a:latin typeface="楷体" pitchFamily="49" charset="-122"/>
                <a:ea typeface="楷体" pitchFamily="49" charset="-122"/>
              </a:rPr>
              <a:t>岁一直在做产品开发，从未间断；对与一个新企业，产品是这个企业的核心，做好产品开发比什么都重要。</a:t>
            </a:r>
          </a:p>
          <a:p>
            <a:endParaRPr lang="zh-CN" altLang="en-US" sz="2000" b="1" dirty="0" smtClean="0"/>
          </a:p>
          <a:p>
            <a:endParaRPr lang="zh-CN" altLang="en-US" sz="20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62308"/>
            <a:ext cx="7886700" cy="5973945"/>
          </a:xfrm>
        </p:spPr>
        <p:txBody>
          <a:bodyPr>
            <a:normAutofit fontScale="40000" lnSpcReduction="20000"/>
          </a:bodyPr>
          <a:lstStyle/>
          <a:p>
            <a:r>
              <a:rPr lang="zh-CN" altLang="en-US" sz="7000" b="1" dirty="0" smtClean="0"/>
              <a:t>案例：罗森布鲁斯国际旅行社注重人才选拔</a:t>
            </a:r>
            <a:endParaRPr lang="en-US" altLang="zh-CN" sz="7000" b="1" dirty="0" smtClean="0"/>
          </a:p>
          <a:p>
            <a:r>
              <a:rPr lang="zh-CN" altLang="en-US" sz="6000" b="1" dirty="0" smtClean="0">
                <a:latin typeface="楷体" pitchFamily="49" charset="-122"/>
                <a:ea typeface="楷体" pitchFamily="49" charset="-122"/>
              </a:rPr>
              <a:t>罗森布鲁斯国际旅行社是一家大规模的旅行社，在美国、英国及亚洲设有</a:t>
            </a:r>
            <a:r>
              <a:rPr lang="en-US" altLang="zh-CN" sz="6000" b="1" dirty="0" smtClean="0">
                <a:latin typeface="楷体" pitchFamily="49" charset="-122"/>
                <a:ea typeface="楷体" pitchFamily="49" charset="-122"/>
              </a:rPr>
              <a:t>582</a:t>
            </a:r>
            <a:r>
              <a:rPr lang="zh-CN" altLang="en-US" sz="6000" b="1" dirty="0" smtClean="0">
                <a:latin typeface="楷体" pitchFamily="49" charset="-122"/>
                <a:ea typeface="楷体" pitchFamily="49" charset="-122"/>
              </a:rPr>
              <a:t>个分支机构，雇用了</a:t>
            </a:r>
            <a:r>
              <a:rPr lang="en-US" altLang="zh-CN" sz="6000" b="1" dirty="0" smtClean="0">
                <a:latin typeface="楷体" pitchFamily="49" charset="-122"/>
                <a:ea typeface="楷体" pitchFamily="49" charset="-122"/>
              </a:rPr>
              <a:t>3000</a:t>
            </a:r>
            <a:r>
              <a:rPr lang="zh-CN" altLang="en-US" sz="6000" b="1" dirty="0" smtClean="0">
                <a:latin typeface="楷体" pitchFamily="49" charset="-122"/>
                <a:ea typeface="楷体" pitchFamily="49" charset="-122"/>
              </a:rPr>
              <a:t>名员工，到</a:t>
            </a:r>
            <a:r>
              <a:rPr lang="en-US" altLang="zh-CN" sz="6000" b="1" dirty="0" smtClean="0">
                <a:latin typeface="楷体" pitchFamily="49" charset="-122"/>
                <a:ea typeface="楷体" pitchFamily="49" charset="-122"/>
              </a:rPr>
              <a:t>1992</a:t>
            </a:r>
            <a:r>
              <a:rPr lang="zh-CN" altLang="en-US" sz="6000" b="1" dirty="0" smtClean="0">
                <a:latin typeface="楷体" pitchFamily="49" charset="-122"/>
                <a:ea typeface="楷体" pitchFamily="49" charset="-122"/>
              </a:rPr>
              <a:t>年，该公司的营业额上升到一百五十亿美元。</a:t>
            </a:r>
            <a:br>
              <a:rPr lang="zh-CN" altLang="en-US" sz="6000" b="1" dirty="0" smtClean="0">
                <a:latin typeface="楷体" pitchFamily="49" charset="-122"/>
                <a:ea typeface="楷体" pitchFamily="49" charset="-122"/>
              </a:rPr>
            </a:br>
            <a:r>
              <a:rPr lang="zh-CN" altLang="en-US" sz="6000" b="1" dirty="0" smtClean="0">
                <a:latin typeface="楷体" pitchFamily="49" charset="-122"/>
                <a:ea typeface="楷体" pitchFamily="49" charset="-122"/>
              </a:rPr>
              <a:t>    该公司的成功主要取决于稳定的员工队伍，在旅行社这一行里，工作强度相当大，普遍流失率高达</a:t>
            </a:r>
            <a:r>
              <a:rPr lang="en-US" altLang="zh-CN" sz="6000" b="1" dirty="0" smtClean="0">
                <a:latin typeface="楷体" pitchFamily="49" charset="-122"/>
                <a:ea typeface="楷体" pitchFamily="49" charset="-122"/>
              </a:rPr>
              <a:t>45</a:t>
            </a:r>
            <a:r>
              <a:rPr lang="zh-CN" altLang="en-US" sz="6000" b="1" dirty="0" smtClean="0">
                <a:latin typeface="楷体" pitchFamily="49" charset="-122"/>
                <a:ea typeface="楷体" pitchFamily="49" charset="-122"/>
              </a:rPr>
              <a:t>％－</a:t>
            </a:r>
            <a:r>
              <a:rPr lang="en-US" altLang="zh-CN" sz="6000" b="1" dirty="0" smtClean="0">
                <a:latin typeface="楷体" pitchFamily="49" charset="-122"/>
                <a:ea typeface="楷体" pitchFamily="49" charset="-122"/>
              </a:rPr>
              <a:t>50</a:t>
            </a:r>
            <a:r>
              <a:rPr lang="zh-CN" altLang="en-US" sz="6000" b="1" dirty="0" smtClean="0">
                <a:latin typeface="楷体" pitchFamily="49" charset="-122"/>
                <a:ea typeface="楷体" pitchFamily="49" charset="-122"/>
              </a:rPr>
              <a:t>％，而在该公司，流失率仅为</a:t>
            </a:r>
            <a:r>
              <a:rPr lang="en-US" altLang="zh-CN" sz="6000" b="1" dirty="0" smtClean="0">
                <a:latin typeface="楷体" pitchFamily="49" charset="-122"/>
                <a:ea typeface="楷体" pitchFamily="49" charset="-122"/>
              </a:rPr>
              <a:t>6</a:t>
            </a:r>
            <a:r>
              <a:rPr lang="zh-CN" altLang="en-US" sz="6000" b="1" dirty="0" smtClean="0">
                <a:latin typeface="楷体" pitchFamily="49" charset="-122"/>
                <a:ea typeface="楷体" pitchFamily="49" charset="-122"/>
              </a:rPr>
              <a:t>％。</a:t>
            </a:r>
            <a:br>
              <a:rPr lang="zh-CN" altLang="en-US" sz="6000" b="1" dirty="0" smtClean="0">
                <a:latin typeface="楷体" pitchFamily="49" charset="-122"/>
                <a:ea typeface="楷体" pitchFamily="49" charset="-122"/>
              </a:rPr>
            </a:br>
            <a:r>
              <a:rPr lang="zh-CN" altLang="en-US" sz="6000" b="1" dirty="0" smtClean="0">
                <a:latin typeface="楷体" pitchFamily="49" charset="-122"/>
                <a:ea typeface="楷体" pitchFamily="49" charset="-122"/>
              </a:rPr>
              <a:t>    公司认为，人才才是自己的竞争优势，所以员工对公司来讲至关重要。为了保留住员工，公司组建了一个</a:t>
            </a:r>
            <a:r>
              <a:rPr lang="en-US" altLang="zh-CN" sz="6000" b="1" dirty="0" smtClean="0">
                <a:latin typeface="楷体" pitchFamily="49" charset="-122"/>
                <a:ea typeface="楷体" pitchFamily="49" charset="-122"/>
              </a:rPr>
              <a:t>"</a:t>
            </a:r>
            <a:r>
              <a:rPr lang="zh-CN" altLang="en-US" sz="6000" b="1" dirty="0" smtClean="0">
                <a:latin typeface="楷体" pitchFamily="49" charset="-122"/>
                <a:ea typeface="楷体" pitchFamily="49" charset="-122"/>
              </a:rPr>
              <a:t>幸福晴雨表小组</a:t>
            </a:r>
            <a:r>
              <a:rPr lang="en-US" altLang="zh-CN" sz="6000" b="1" dirty="0" smtClean="0">
                <a:latin typeface="楷体" pitchFamily="49" charset="-122"/>
                <a:ea typeface="楷体" pitchFamily="49" charset="-122"/>
              </a:rPr>
              <a:t>"</a:t>
            </a:r>
            <a:r>
              <a:rPr lang="zh-CN" altLang="en-US" sz="6000" b="1" dirty="0" smtClean="0">
                <a:latin typeface="楷体" pitchFamily="49" charset="-122"/>
                <a:ea typeface="楷体" pitchFamily="49" charset="-122"/>
              </a:rPr>
              <a:t>。该小组由从各部门随机挑选的</a:t>
            </a:r>
            <a:r>
              <a:rPr lang="en-US" altLang="zh-CN" sz="6000" b="1" dirty="0" smtClean="0">
                <a:latin typeface="楷体" pitchFamily="49" charset="-122"/>
                <a:ea typeface="楷体" pitchFamily="49" charset="-122"/>
              </a:rPr>
              <a:t>18</a:t>
            </a:r>
            <a:r>
              <a:rPr lang="zh-CN" altLang="en-US" sz="6000" b="1" dirty="0" smtClean="0">
                <a:latin typeface="楷体" pitchFamily="49" charset="-122"/>
                <a:ea typeface="楷体" pitchFamily="49" charset="-122"/>
              </a:rPr>
              <a:t>名雇员组成，这些雇员将员工们对工作的感受反馈给总经理。调查问卷一年两次被派发给所有的员工，以了解他们对工作的喜好程度。调查问卷计算后的结果告诉给每一位员工。</a:t>
            </a:r>
            <a:br>
              <a:rPr lang="zh-CN" altLang="en-US" sz="6000" b="1" dirty="0" smtClean="0">
                <a:latin typeface="楷体" pitchFamily="49" charset="-122"/>
                <a:ea typeface="楷体" pitchFamily="49" charset="-122"/>
              </a:rPr>
            </a:br>
            <a:r>
              <a:rPr lang="zh-CN" altLang="en-US" sz="6000" b="1" dirty="0" smtClean="0">
                <a:latin typeface="楷体" pitchFamily="49" charset="-122"/>
                <a:ea typeface="楷体" pitchFamily="49" charset="-122"/>
              </a:rPr>
              <a:t>    每一位职位侯选人均被仔细审查以确保公司招聘合格的人才。公司需要的是有良好的团队协作能力的乐观积极的人才。在挑选的过程中，公司把亲和力，爱心及对工作的狂热把在比工作经验、过往薪金等更重要的位置。合资格的侯选人会有一个三至四小时的面试。对于高层位置，公司总裁会亲自同侯选人见面。</a:t>
            </a:r>
            <a:r>
              <a:rPr lang="zh-CN" altLang="en-US" sz="5500" b="1" dirty="0" smtClean="0">
                <a:latin typeface="楷体" pitchFamily="49" charset="-122"/>
                <a:ea typeface="楷体" pitchFamily="49" charset="-122"/>
              </a:rPr>
              <a:t/>
            </a:r>
            <a:br>
              <a:rPr lang="zh-CN" altLang="en-US" sz="5500" b="1" dirty="0" smtClean="0">
                <a:latin typeface="楷体" pitchFamily="49" charset="-122"/>
                <a:ea typeface="楷体" pitchFamily="49" charset="-122"/>
              </a:rPr>
            </a:br>
            <a:r>
              <a:rPr lang="zh-CN" altLang="en-US" sz="5500" b="1" dirty="0" smtClean="0">
                <a:latin typeface="楷体" pitchFamily="49" charset="-122"/>
                <a:ea typeface="楷体" pitchFamily="49" charset="-122"/>
              </a:rPr>
              <a:t>    </a:t>
            </a:r>
            <a:endParaRPr lang="zh-CN" altLang="en-US" sz="5500" b="1" dirty="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591671"/>
            <a:ext cx="7886700" cy="5585292"/>
          </a:xfrm>
        </p:spPr>
        <p:txBody>
          <a:bodyPr>
            <a:normAutofit/>
          </a:bodyPr>
          <a:lstStyle/>
          <a:p>
            <a:r>
              <a:rPr lang="zh-CN" altLang="en-US" sz="2400" b="1" dirty="0" smtClean="0">
                <a:latin typeface="楷体" pitchFamily="49" charset="-122"/>
                <a:ea typeface="楷体" pitchFamily="49" charset="-122"/>
              </a:rPr>
              <a:t>一旦被雇用，新员工会很快熟悉他的工作环境。上班第一天，新员工将在幽默剧中扮演一个角色，以让这些员工知道，公司希望他的每一位员工从工作中获得欢乐。幽默剧的扮演也同样是一个学习的过程。例如，员工会在剧中因为糟糕的服务而结束他们的事业。</a:t>
            </a:r>
            <a:br>
              <a:rPr lang="zh-CN" altLang="en-US" sz="2400" b="1" dirty="0" smtClean="0">
                <a:latin typeface="楷体" pitchFamily="49" charset="-122"/>
                <a:ea typeface="楷体" pitchFamily="49" charset="-122"/>
              </a:rPr>
            </a:br>
            <a:r>
              <a:rPr lang="zh-CN" altLang="en-US" sz="2400" b="1" dirty="0" smtClean="0">
                <a:latin typeface="楷体" pitchFamily="49" charset="-122"/>
                <a:ea typeface="楷体" pitchFamily="49" charset="-122"/>
              </a:rPr>
              <a:t>所有的新员工都会进行为其</a:t>
            </a:r>
            <a:r>
              <a:rPr lang="en-US" altLang="zh-CN" sz="2400" b="1" dirty="0" smtClean="0">
                <a:latin typeface="楷体" pitchFamily="49" charset="-122"/>
                <a:ea typeface="楷体" pitchFamily="49" charset="-122"/>
              </a:rPr>
              <a:t>2-8</a:t>
            </a:r>
            <a:r>
              <a:rPr lang="zh-CN" altLang="en-US" sz="2400" b="1" dirty="0" smtClean="0">
                <a:latin typeface="楷体" pitchFamily="49" charset="-122"/>
                <a:ea typeface="楷体" pitchFamily="49" charset="-122"/>
              </a:rPr>
              <a:t>周的培训，在培训过程中，经理人员会评估这些新员工以了解他们是否适合罗森布鲁斯公司高强度的，注重团队合作的工作气氛。那些喜欢个人英雄主义的员工将被请出公司。</a:t>
            </a:r>
            <a:endParaRPr lang="en-US" altLang="zh-CN" sz="2400" b="1" dirty="0" smtClean="0">
              <a:latin typeface="楷体" pitchFamily="49" charset="-122"/>
              <a:ea typeface="楷体" pitchFamily="49" charset="-122"/>
            </a:endParaRPr>
          </a:p>
          <a:p>
            <a:r>
              <a:rPr lang="zh-CN" altLang="en-US" sz="2400" b="1" dirty="0" smtClean="0">
                <a:latin typeface="楷体" pitchFamily="49" charset="-122"/>
                <a:ea typeface="楷体" pitchFamily="49" charset="-122"/>
              </a:rPr>
              <a:t>“惟有</a:t>
            </a:r>
            <a:r>
              <a:rPr lang="zh-CN" altLang="en-US" sz="2400" b="1" dirty="0" smtClean="0">
                <a:solidFill>
                  <a:srgbClr val="FF0000"/>
                </a:solidFill>
                <a:latin typeface="楷体" pitchFamily="49" charset="-122"/>
                <a:ea typeface="楷体" pitchFamily="49" charset="-122"/>
              </a:rPr>
              <a:t>愉快的员工</a:t>
            </a:r>
            <a:r>
              <a:rPr lang="zh-CN" altLang="en-US" sz="2400" b="1" dirty="0" smtClean="0">
                <a:latin typeface="楷体" pitchFamily="49" charset="-122"/>
                <a:ea typeface="楷体" pitchFamily="49" charset="-122"/>
              </a:rPr>
              <a:t>才能创造愉快的顾客”，</a:t>
            </a:r>
            <a:r>
              <a:rPr lang="zh-CN" altLang="en-US" sz="2400" b="1" dirty="0" smtClean="0">
                <a:latin typeface="楷体" pitchFamily="49" charset="-122"/>
                <a:ea typeface="楷体" pitchFamily="49" charset="-122"/>
              </a:rPr>
              <a:t>“员工第一，顾客第二”</a:t>
            </a:r>
            <a:r>
              <a:rPr lang="zh-CN" altLang="en-US" sz="2400" b="1" dirty="0" smtClean="0">
                <a:latin typeface="楷体" pitchFamily="49" charset="-122"/>
                <a:ea typeface="楷体" pitchFamily="49" charset="-122"/>
              </a:rPr>
              <a:t>。</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44245"/>
            <a:ext cx="7886700" cy="5832718"/>
          </a:xfrm>
        </p:spPr>
        <p:txBody>
          <a:bodyPr>
            <a:normAutofit fontScale="85000" lnSpcReduction="20000"/>
          </a:bodyPr>
          <a:lstStyle/>
          <a:p>
            <a:r>
              <a:rPr lang="zh-CN" altLang="en-US" sz="3000" b="1" dirty="0" smtClean="0">
                <a:solidFill>
                  <a:srgbClr val="FF0000"/>
                </a:solidFill>
              </a:rPr>
              <a:t>一位钟表匠大师，揭开了金字塔建造之谜</a:t>
            </a:r>
            <a:endParaRPr lang="en-US" altLang="zh-CN" sz="3000" b="1" dirty="0" smtClean="0">
              <a:solidFill>
                <a:srgbClr val="FF0000"/>
              </a:solidFill>
            </a:endParaRPr>
          </a:p>
          <a:p>
            <a:r>
              <a:rPr lang="zh-CN" altLang="en-US" sz="3000" b="1" dirty="0" smtClean="0">
                <a:latin typeface="楷体" pitchFamily="49" charset="-122"/>
                <a:ea typeface="楷体" pitchFamily="49" charset="-122"/>
              </a:rPr>
              <a:t>金字塔宏伟的外观，巨大的石块，严密到插不进刀片的缝隙，以及内部蕴含种种神奇之处，世界奇迹。</a:t>
            </a:r>
            <a:endParaRPr lang="en-US" altLang="zh-CN" sz="3000" b="1" dirty="0" smtClean="0">
              <a:latin typeface="楷体" pitchFamily="49" charset="-122"/>
              <a:ea typeface="楷体" pitchFamily="49" charset="-122"/>
            </a:endParaRPr>
          </a:p>
          <a:p>
            <a:r>
              <a:rPr lang="zh-CN" altLang="en-US" sz="3000" b="1" dirty="0" smtClean="0">
                <a:latin typeface="楷体" pitchFamily="49" charset="-122"/>
                <a:ea typeface="楷体" pitchFamily="49" charset="-122"/>
              </a:rPr>
              <a:t>布克原是法国的一名天主教信徒。</a:t>
            </a:r>
            <a:r>
              <a:rPr lang="en-US" altLang="zh-CN" sz="3000" b="1" dirty="0" smtClean="0">
                <a:latin typeface="楷体" pitchFamily="49" charset="-122"/>
                <a:ea typeface="楷体" pitchFamily="49" charset="-122"/>
              </a:rPr>
              <a:t>1536</a:t>
            </a:r>
            <a:r>
              <a:rPr lang="zh-CN" altLang="en-US" sz="3000" b="1" dirty="0" smtClean="0">
                <a:latin typeface="楷体" pitchFamily="49" charset="-122"/>
                <a:ea typeface="楷体" pitchFamily="49" charset="-122"/>
              </a:rPr>
              <a:t>年</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因反对罗马教廷的刻板教规</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被捕入狱。由于他是一位钟表大师</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入狱后</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被安排制作钟表。他发现无论狱方采取什么手段</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都不能使自己制作出日误差低于</a:t>
            </a:r>
            <a:r>
              <a:rPr lang="en-US" altLang="zh-CN" sz="3000" b="1" dirty="0" smtClean="0">
                <a:latin typeface="楷体" pitchFamily="49" charset="-122"/>
                <a:ea typeface="楷体" pitchFamily="49" charset="-122"/>
              </a:rPr>
              <a:t>1/10</a:t>
            </a:r>
            <a:r>
              <a:rPr lang="zh-CN" altLang="en-US" sz="3000" b="1" dirty="0" smtClean="0">
                <a:latin typeface="楷体" pitchFamily="49" charset="-122"/>
                <a:ea typeface="楷体" pitchFamily="49" charset="-122"/>
              </a:rPr>
              <a:t>秒的钟表。可是</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他在自己的作坊里</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却能使钟表的误差低于</a:t>
            </a:r>
            <a:r>
              <a:rPr lang="en-US" altLang="zh-CN" sz="3000" b="1" dirty="0" smtClean="0">
                <a:latin typeface="楷体" pitchFamily="49" charset="-122"/>
                <a:ea typeface="楷体" pitchFamily="49" charset="-122"/>
              </a:rPr>
              <a:t>1/100</a:t>
            </a:r>
            <a:r>
              <a:rPr lang="zh-CN" altLang="en-US" sz="3000" b="1" dirty="0" smtClean="0">
                <a:latin typeface="楷体" pitchFamily="49" charset="-122"/>
                <a:ea typeface="楷体" pitchFamily="49" charset="-122"/>
              </a:rPr>
              <a:t>秒。为什么会出现这种情况</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多玛斯在塔．布克的资料中发现了这么两段话</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一个钟表匠在不满和愤懑中</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要想圆满地完成制作钟表的</a:t>
            </a:r>
            <a:r>
              <a:rPr lang="en-US" altLang="zh-CN" sz="3000" b="1" dirty="0" smtClean="0">
                <a:latin typeface="楷体" pitchFamily="49" charset="-122"/>
                <a:ea typeface="楷体" pitchFamily="49" charset="-122"/>
              </a:rPr>
              <a:t>1200</a:t>
            </a:r>
            <a:r>
              <a:rPr lang="zh-CN" altLang="en-US" sz="3000" b="1" dirty="0" smtClean="0">
                <a:latin typeface="楷体" pitchFamily="49" charset="-122"/>
                <a:ea typeface="楷体" pitchFamily="49" charset="-122"/>
              </a:rPr>
              <a:t>道工序</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是不可能的</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在对抗和憎恨中</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要精确地磨锉出一块钟表所需要的</a:t>
            </a:r>
            <a:r>
              <a:rPr lang="en-US" altLang="zh-CN" sz="3000" b="1" dirty="0" smtClean="0">
                <a:latin typeface="楷体" pitchFamily="49" charset="-122"/>
                <a:ea typeface="楷体" pitchFamily="49" charset="-122"/>
              </a:rPr>
              <a:t>254</a:t>
            </a:r>
            <a:r>
              <a:rPr lang="zh-CN" altLang="en-US" sz="3000" b="1" dirty="0" smtClean="0">
                <a:latin typeface="楷体" pitchFamily="49" charset="-122"/>
                <a:ea typeface="楷体" pitchFamily="49" charset="-122"/>
              </a:rPr>
              <a:t>个零件</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更是比登天还难。”</a:t>
            </a:r>
            <a:endParaRPr lang="en-US" altLang="zh-CN" sz="3000" b="1" dirty="0" smtClean="0">
              <a:latin typeface="楷体" pitchFamily="49" charset="-122"/>
              <a:ea typeface="楷体" pitchFamily="49" charset="-122"/>
            </a:endParaRPr>
          </a:p>
          <a:p>
            <a:r>
              <a:rPr lang="zh-CN" altLang="en-US" sz="3000" b="1" dirty="0" smtClean="0">
                <a:latin typeface="楷体" pitchFamily="49" charset="-122"/>
                <a:ea typeface="楷体" pitchFamily="49" charset="-122"/>
              </a:rPr>
              <a:t>“金字塔这么大的工程</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被建造得那么精细</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各个环节被衔接得那么天衣无缝</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建造者必定是一批怀有虔诚之心的自由人。真难想象</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一群有懈怠行为和对抗思想的人</a:t>
            </a:r>
            <a:r>
              <a:rPr lang="en-US" altLang="zh-CN" sz="3000" b="1" dirty="0" smtClean="0">
                <a:latin typeface="楷体" pitchFamily="49" charset="-122"/>
                <a:ea typeface="楷体" pitchFamily="49" charset="-122"/>
              </a:rPr>
              <a:t>,</a:t>
            </a:r>
            <a:r>
              <a:rPr lang="zh-CN" altLang="en-US" sz="3000" b="1" dirty="0" smtClean="0">
                <a:latin typeface="楷体" pitchFamily="49" charset="-122"/>
                <a:ea typeface="楷体" pitchFamily="49" charset="-122"/>
              </a:rPr>
              <a:t>能让金字塔的巨石之间连一片刀片都插不进去。”    </a:t>
            </a:r>
            <a:endParaRPr lang="en-US" altLang="zh-CN" sz="3000" b="1" dirty="0" smtClean="0">
              <a:latin typeface="楷体" pitchFamily="49" charset="-122"/>
              <a:ea typeface="楷体" pitchFamily="49" charset="-122"/>
            </a:endParaRPr>
          </a:p>
          <a:p>
            <a:endParaRPr lang="zh-CN" altLang="en-US"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76518"/>
            <a:ext cx="7886700" cy="5800445"/>
          </a:xfrm>
        </p:spPr>
        <p:txBody>
          <a:bodyPr/>
          <a:lstStyle/>
          <a:p>
            <a:r>
              <a:rPr lang="zh-CN" altLang="en-US" sz="2600" b="1" dirty="0" smtClean="0">
                <a:latin typeface="楷体" pitchFamily="49" charset="-122"/>
                <a:ea typeface="楷体" pitchFamily="49" charset="-122"/>
              </a:rPr>
              <a:t>当瑞士钟表匠布克在游览金字塔时，结合自己遭遇做出这一石破天惊的推断。很长的时间，这个推论都被当作一个笑料。然而，</a:t>
            </a:r>
            <a:r>
              <a:rPr lang="en-US" altLang="zh-CN" sz="2600" b="1" dirty="0" smtClean="0">
                <a:latin typeface="楷体" pitchFamily="49" charset="-122"/>
                <a:ea typeface="楷体" pitchFamily="49" charset="-122"/>
              </a:rPr>
              <a:t>400</a:t>
            </a:r>
            <a:r>
              <a:rPr lang="zh-CN" altLang="en-US" sz="2600" b="1" dirty="0" smtClean="0">
                <a:latin typeface="楷体" pitchFamily="49" charset="-122"/>
                <a:ea typeface="楷体" pitchFamily="49" charset="-122"/>
              </a:rPr>
              <a:t>年之后，也即</a:t>
            </a:r>
            <a:r>
              <a:rPr lang="en-US" altLang="zh-CN" sz="2600" b="1" dirty="0" smtClean="0">
                <a:latin typeface="楷体" pitchFamily="49" charset="-122"/>
                <a:ea typeface="楷体" pitchFamily="49" charset="-122"/>
              </a:rPr>
              <a:t>2003</a:t>
            </a:r>
            <a:r>
              <a:rPr lang="zh-CN" altLang="en-US" sz="2600" b="1" dirty="0" smtClean="0">
                <a:latin typeface="楷体" pitchFamily="49" charset="-122"/>
                <a:ea typeface="楷体" pitchFamily="49" charset="-122"/>
              </a:rPr>
              <a:t>年，埃及最高文物委员会宣布：通过对吉萨附近</a:t>
            </a:r>
            <a:r>
              <a:rPr lang="en-US" altLang="zh-CN" sz="2600" b="1" dirty="0" smtClean="0">
                <a:latin typeface="楷体" pitchFamily="49" charset="-122"/>
                <a:ea typeface="楷体" pitchFamily="49" charset="-122"/>
              </a:rPr>
              <a:t>600</a:t>
            </a:r>
            <a:r>
              <a:rPr lang="zh-CN" altLang="en-US" sz="2600" b="1" dirty="0" smtClean="0">
                <a:latin typeface="楷体" pitchFamily="49" charset="-122"/>
                <a:ea typeface="楷体" pitchFamily="49" charset="-122"/>
              </a:rPr>
              <a:t>处墓葬的发掘考证，金字塔是由当地具有自由身份的农民和手工业者建造的，而非希罗多德在</a:t>
            </a:r>
            <a:r>
              <a:rPr lang="en-US" altLang="zh-CN" sz="2600" b="1" dirty="0" smtClean="0">
                <a:latin typeface="楷体" pitchFamily="49" charset="-122"/>
                <a:ea typeface="楷体" pitchFamily="49" charset="-122"/>
              </a:rPr>
              <a:t>《</a:t>
            </a:r>
            <a:r>
              <a:rPr lang="zh-CN" altLang="en-US" sz="2600" b="1" dirty="0" smtClean="0">
                <a:latin typeface="楷体" pitchFamily="49" charset="-122"/>
                <a:ea typeface="楷体" pitchFamily="49" charset="-122"/>
              </a:rPr>
              <a:t>历史</a:t>
            </a:r>
            <a:r>
              <a:rPr lang="en-US" altLang="zh-CN" sz="2600" b="1" dirty="0" smtClean="0">
                <a:latin typeface="楷体" pitchFamily="49" charset="-122"/>
                <a:ea typeface="楷体" pitchFamily="49" charset="-122"/>
              </a:rPr>
              <a:t>》</a:t>
            </a:r>
            <a:r>
              <a:rPr lang="zh-CN" altLang="en-US" sz="2600" b="1" dirty="0" smtClean="0">
                <a:latin typeface="楷体" pitchFamily="49" charset="-122"/>
                <a:ea typeface="楷体" pitchFamily="49" charset="-122"/>
              </a:rPr>
              <a:t>中所记载</a:t>
            </a:r>
            <a:r>
              <a:rPr lang="en-US" altLang="zh-CN" sz="2600" b="1" dirty="0" smtClean="0">
                <a:latin typeface="楷体" pitchFamily="49" charset="-122"/>
                <a:ea typeface="楷体" pitchFamily="49" charset="-122"/>
              </a:rPr>
              <a:t>——</a:t>
            </a:r>
            <a:r>
              <a:rPr lang="zh-CN" altLang="en-US" sz="2600" b="1" dirty="0" smtClean="0">
                <a:latin typeface="楷体" pitchFamily="49" charset="-122"/>
                <a:ea typeface="楷体" pitchFamily="49" charset="-122"/>
              </a:rPr>
              <a:t>由</a:t>
            </a:r>
            <a:r>
              <a:rPr lang="en-US" altLang="zh-CN" sz="2600" b="1" dirty="0" smtClean="0">
                <a:latin typeface="楷体" pitchFamily="49" charset="-122"/>
                <a:ea typeface="楷体" pitchFamily="49" charset="-122"/>
              </a:rPr>
              <a:t>30</a:t>
            </a:r>
            <a:r>
              <a:rPr lang="zh-CN" altLang="en-US" sz="2600" b="1" dirty="0" smtClean="0">
                <a:latin typeface="楷体" pitchFamily="49" charset="-122"/>
                <a:ea typeface="楷体" pitchFamily="49" charset="-122"/>
              </a:rPr>
              <a:t>万奴隶所建造。</a:t>
            </a:r>
            <a:endParaRPr lang="en-US" altLang="zh-CN" sz="2600" b="1" dirty="0" smtClean="0">
              <a:latin typeface="楷体" pitchFamily="49" charset="-122"/>
              <a:ea typeface="楷体" pitchFamily="49" charset="-122"/>
            </a:endParaRPr>
          </a:p>
          <a:p>
            <a:r>
              <a:rPr lang="zh-CN" altLang="en-US" sz="2600" b="1" dirty="0" smtClean="0">
                <a:latin typeface="楷体" pitchFamily="49" charset="-122"/>
                <a:ea typeface="楷体" pitchFamily="49" charset="-122"/>
              </a:rPr>
              <a:t>不管真假，暂且不说，但至少说明一个道理：</a:t>
            </a:r>
            <a:endParaRPr lang="en-US" altLang="zh-CN" sz="2600" b="1" dirty="0" smtClean="0">
              <a:latin typeface="楷体" pitchFamily="49" charset="-122"/>
              <a:ea typeface="楷体" pitchFamily="49" charset="-122"/>
            </a:endParaRPr>
          </a:p>
          <a:p>
            <a:r>
              <a:rPr lang="zh-CN" altLang="en-US" sz="2600" b="1" dirty="0" smtClean="0">
                <a:solidFill>
                  <a:srgbClr val="FF0000"/>
                </a:solidFill>
                <a:latin typeface="楷体" pitchFamily="49" charset="-122"/>
                <a:ea typeface="楷体" pitchFamily="49" charset="-122"/>
              </a:rPr>
              <a:t>人的心情好了，一切才能好。</a:t>
            </a:r>
            <a:r>
              <a:rPr lang="zh-CN" altLang="en-US" sz="2600" b="1" dirty="0" smtClean="0">
                <a:latin typeface="楷体" pitchFamily="49" charset="-122"/>
                <a:ea typeface="楷体" pitchFamily="49" charset="-122"/>
              </a:rPr>
              <a:t>在过分指导和严格监管的地方</a:t>
            </a:r>
            <a:r>
              <a:rPr lang="en-US" altLang="zh-CN" sz="2600" b="1" dirty="0" smtClean="0">
                <a:latin typeface="楷体" pitchFamily="49" charset="-122"/>
                <a:ea typeface="楷体" pitchFamily="49" charset="-122"/>
              </a:rPr>
              <a:t>,</a:t>
            </a:r>
            <a:r>
              <a:rPr lang="zh-CN" altLang="en-US" sz="2600" b="1" dirty="0" smtClean="0">
                <a:latin typeface="楷体" pitchFamily="49" charset="-122"/>
                <a:ea typeface="楷体" pitchFamily="49" charset="-122"/>
              </a:rPr>
              <a:t>别指望有奇迹发生</a:t>
            </a:r>
            <a:r>
              <a:rPr lang="en-US" altLang="zh-CN" sz="2600" b="1" dirty="0" smtClean="0">
                <a:latin typeface="楷体" pitchFamily="49" charset="-122"/>
                <a:ea typeface="楷体" pitchFamily="49" charset="-122"/>
              </a:rPr>
              <a:t>,</a:t>
            </a:r>
            <a:r>
              <a:rPr lang="zh-CN" altLang="en-US" sz="2600" b="1" dirty="0" smtClean="0">
                <a:latin typeface="楷体" pitchFamily="49" charset="-122"/>
                <a:ea typeface="楷体" pitchFamily="49" charset="-122"/>
              </a:rPr>
              <a:t>因为人的能力</a:t>
            </a:r>
            <a:r>
              <a:rPr lang="en-US" altLang="zh-CN" sz="2600" b="1" dirty="0" smtClean="0">
                <a:latin typeface="楷体" pitchFamily="49" charset="-122"/>
                <a:ea typeface="楷体" pitchFamily="49" charset="-122"/>
              </a:rPr>
              <a:t>,</a:t>
            </a:r>
            <a:r>
              <a:rPr lang="zh-CN" altLang="en-US" sz="2600" b="1" dirty="0" smtClean="0">
                <a:latin typeface="楷体" pitchFamily="49" charset="-122"/>
                <a:ea typeface="楷体" pitchFamily="49" charset="-122"/>
              </a:rPr>
              <a:t>惟有在</a:t>
            </a:r>
            <a:r>
              <a:rPr lang="zh-CN" altLang="en-US" sz="2600" b="1" dirty="0" smtClean="0">
                <a:solidFill>
                  <a:srgbClr val="FF0000"/>
                </a:solidFill>
                <a:latin typeface="楷体" pitchFamily="49" charset="-122"/>
                <a:ea typeface="楷体" pitchFamily="49" charset="-122"/>
              </a:rPr>
              <a:t>身心和谐</a:t>
            </a:r>
            <a:r>
              <a:rPr lang="zh-CN" altLang="en-US" sz="2600" b="1" dirty="0" smtClean="0">
                <a:latin typeface="楷体" pitchFamily="49" charset="-122"/>
                <a:ea typeface="楷体" pitchFamily="49" charset="-122"/>
              </a:rPr>
              <a:t>的情况下</a:t>
            </a:r>
            <a:r>
              <a:rPr lang="en-US" altLang="zh-CN" sz="2600" b="1" dirty="0" smtClean="0">
                <a:latin typeface="楷体" pitchFamily="49" charset="-122"/>
                <a:ea typeface="楷体" pitchFamily="49" charset="-122"/>
              </a:rPr>
              <a:t>,</a:t>
            </a:r>
            <a:r>
              <a:rPr lang="zh-CN" altLang="en-US" sz="2600" b="1" dirty="0" smtClean="0">
                <a:latin typeface="楷体" pitchFamily="49" charset="-122"/>
                <a:ea typeface="楷体" pitchFamily="49" charset="-122"/>
              </a:rPr>
              <a:t>才能发挥到最佳水平</a:t>
            </a:r>
            <a:r>
              <a:rPr lang="en-US" altLang="zh-CN" sz="2600" b="1" dirty="0" smtClean="0">
                <a:latin typeface="楷体" pitchFamily="49" charset="-122"/>
                <a:ea typeface="楷体" pitchFamily="49" charset="-122"/>
              </a:rPr>
              <a:t>,</a:t>
            </a:r>
            <a:r>
              <a:rPr lang="zh-CN" altLang="en-US" sz="2600" b="1" dirty="0" smtClean="0">
                <a:latin typeface="楷体" pitchFamily="49" charset="-122"/>
                <a:ea typeface="楷体" pitchFamily="49" charset="-122"/>
              </a:rPr>
              <a:t>才能创造奇迹。</a:t>
            </a:r>
          </a:p>
          <a:p>
            <a:endParaRPr lang="zh-CN" altLang="en-US" b="1" dirty="0" smtClean="0"/>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27804"/>
            <a:ext cx="7886700" cy="5849159"/>
          </a:xfrm>
        </p:spPr>
        <p:txBody>
          <a:bodyPr>
            <a:normAutofit/>
          </a:bodyPr>
          <a:lstStyle/>
          <a:p>
            <a:r>
              <a:rPr lang="zh-CN" altLang="en-US" b="1" dirty="0" smtClean="0"/>
              <a:t>本章导入：</a:t>
            </a:r>
            <a:endParaRPr lang="en-US" altLang="zh-CN" b="1" dirty="0" smtClean="0"/>
          </a:p>
          <a:p>
            <a:r>
              <a:rPr lang="en-US" altLang="zh-CN" b="1" dirty="0" smtClean="0"/>
              <a:t>2010</a:t>
            </a:r>
            <a:r>
              <a:rPr lang="zh-CN" altLang="en-US" b="1" dirty="0" smtClean="0"/>
              <a:t>年</a:t>
            </a:r>
            <a:r>
              <a:rPr lang="en-US" altLang="zh-CN" b="1" dirty="0" smtClean="0"/>
              <a:t>4</a:t>
            </a:r>
            <a:r>
              <a:rPr lang="zh-CN" altLang="en-US" b="1" dirty="0" smtClean="0"/>
              <a:t>月，</a:t>
            </a:r>
            <a:r>
              <a:rPr lang="en-US" altLang="zh-CN" b="1" dirty="0" smtClean="0"/>
              <a:t>XH</a:t>
            </a:r>
            <a:r>
              <a:rPr lang="zh-CN" altLang="en-US" b="1" dirty="0" smtClean="0"/>
              <a:t>旅行社华东部总经理上任第一天，碰到两件令其措手不及的事。先是收到一份辞职书，华东部业务经理蒋波涛及员工吴海燕等五人集体辞职。其次又接到沈阳一位朋友电话询问为什么发给</a:t>
            </a:r>
            <a:r>
              <a:rPr lang="en-US" altLang="zh-CN" b="1" dirty="0" smtClean="0"/>
              <a:t>XH</a:t>
            </a:r>
            <a:r>
              <a:rPr lang="zh-CN" altLang="en-US" b="1" dirty="0" smtClean="0"/>
              <a:t>旅行社的团让给</a:t>
            </a:r>
            <a:r>
              <a:rPr lang="en-US" altLang="zh-CN" b="1" dirty="0" smtClean="0"/>
              <a:t>HQ</a:t>
            </a:r>
            <a:r>
              <a:rPr lang="zh-CN" altLang="en-US" b="1" dirty="0" smtClean="0"/>
              <a:t>旅行社了。总经理很诧异，来到业务办公室，发现人去屋空，打开电脑发现所有信息已被删除。随后得知原业务部的五名员工全部跳槽到</a:t>
            </a:r>
            <a:r>
              <a:rPr lang="en-US" altLang="zh-CN" b="1" dirty="0" smtClean="0"/>
              <a:t>HQ</a:t>
            </a:r>
            <a:r>
              <a:rPr lang="zh-CN" altLang="en-US" b="1" dirty="0" smtClean="0"/>
              <a:t>旅行社了。</a:t>
            </a:r>
            <a:endParaRPr lang="en-US" altLang="zh-CN" b="1" dirty="0" smtClean="0"/>
          </a:p>
          <a:p>
            <a:r>
              <a:rPr lang="zh-CN" altLang="en-US" b="1" dirty="0" smtClean="0"/>
              <a:t>旅行社应该怎样留住员工？需要学习人力资源管理的相关知识。</a:t>
            </a:r>
            <a:endParaRPr lang="zh-CN" altLang="en-US"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774551"/>
            <a:ext cx="7886700" cy="279698"/>
          </a:xfrm>
        </p:spPr>
        <p:txBody>
          <a:bodyPr>
            <a:normAutofit fontScale="90000"/>
          </a:bodyPr>
          <a:lstStyle/>
          <a:p>
            <a:pPr algn="ctr"/>
            <a:r>
              <a:rPr lang="zh-CN" altLang="en-US" sz="3600" b="1" dirty="0" smtClean="0"/>
              <a:t>第二节</a:t>
            </a:r>
            <a:r>
              <a:rPr lang="en-US" sz="3600" b="1" dirty="0" smtClean="0"/>
              <a:t>  </a:t>
            </a:r>
            <a:r>
              <a:rPr lang="zh-CN" altLang="en-US" sz="3600" b="1" dirty="0" smtClean="0"/>
              <a:t>计调与外联人员的培训</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628650" y="892885"/>
            <a:ext cx="7886700" cy="5284078"/>
          </a:xfrm>
        </p:spPr>
        <p:txBody>
          <a:bodyPr>
            <a:normAutofit lnSpcReduction="10000"/>
          </a:bodyPr>
          <a:lstStyle/>
          <a:p>
            <a:r>
              <a:rPr lang="zh-CN" altLang="en-US" sz="2200" b="1" dirty="0" smtClean="0"/>
              <a:t>人员培训是旅行社人力资源管理的一项长期工作，旅行社应将员工培训工作提高到关乎旅行社生死存亡的高度加以重视，使培训工作经常地、有效地开展起来。</a:t>
            </a:r>
            <a:endParaRPr lang="en-US" altLang="zh-CN" sz="2200" b="1" dirty="0" smtClean="0"/>
          </a:p>
          <a:p>
            <a:r>
              <a:rPr lang="zh-CN" altLang="en-US" sz="2400" b="1" dirty="0" smtClean="0"/>
              <a:t>一、培训内容</a:t>
            </a:r>
          </a:p>
          <a:p>
            <a:r>
              <a:rPr lang="zh-CN" altLang="en-US" sz="2200" b="1" dirty="0" smtClean="0"/>
              <a:t>旅行社计调与外联员工培训的基本内容可以概括为</a:t>
            </a:r>
            <a:r>
              <a:rPr lang="en-US" sz="2200" b="1" dirty="0" smtClean="0"/>
              <a:t>ASK</a:t>
            </a:r>
            <a:r>
              <a:rPr lang="zh-CN" altLang="en-US" sz="2200" b="1" dirty="0" smtClean="0"/>
              <a:t>。</a:t>
            </a:r>
            <a:r>
              <a:rPr lang="en-US" sz="2200" b="1" dirty="0" smtClean="0"/>
              <a:t>A</a:t>
            </a:r>
            <a:r>
              <a:rPr lang="zh-CN" altLang="en-US" sz="2200" b="1" dirty="0" smtClean="0"/>
              <a:t>即</a:t>
            </a:r>
            <a:r>
              <a:rPr lang="en-US" sz="2200" b="1" dirty="0" smtClean="0"/>
              <a:t>attitude</a:t>
            </a:r>
            <a:r>
              <a:rPr lang="zh-CN" altLang="en-US" sz="2200" b="1" dirty="0" smtClean="0"/>
              <a:t>，指员工的工作态度，主要包括思想素质和职业道德等内容；</a:t>
            </a:r>
            <a:r>
              <a:rPr lang="en-US" sz="2200" b="1" dirty="0" smtClean="0"/>
              <a:t>S</a:t>
            </a:r>
            <a:r>
              <a:rPr lang="zh-CN" altLang="en-US" sz="2200" b="1" dirty="0" smtClean="0"/>
              <a:t>即</a:t>
            </a:r>
            <a:r>
              <a:rPr lang="en-US" sz="2200" b="1" dirty="0" smtClean="0"/>
              <a:t>skill</a:t>
            </a:r>
            <a:r>
              <a:rPr lang="zh-CN" altLang="en-US" sz="2200" b="1" dirty="0" smtClean="0"/>
              <a:t>，指员工的工作技能与技巧；</a:t>
            </a:r>
            <a:r>
              <a:rPr lang="en-US" sz="2200" b="1" dirty="0" smtClean="0"/>
              <a:t>K</a:t>
            </a:r>
            <a:r>
              <a:rPr lang="zh-CN" altLang="en-US" sz="2200" b="1" dirty="0" smtClean="0"/>
              <a:t>即</a:t>
            </a:r>
            <a:r>
              <a:rPr lang="en-US" sz="2200" b="1" dirty="0" smtClean="0"/>
              <a:t>knowledge</a:t>
            </a:r>
            <a:r>
              <a:rPr lang="zh-CN" altLang="en-US" sz="2200" b="1" dirty="0" smtClean="0"/>
              <a:t>，指计调和外联人员相关知识掌握的深度和广度。</a:t>
            </a:r>
          </a:p>
          <a:p>
            <a:r>
              <a:rPr lang="zh-CN" altLang="en-US" sz="2400" b="1" dirty="0" smtClean="0"/>
              <a:t>（一）思想觉悟和职业道德培训</a:t>
            </a:r>
            <a:endParaRPr lang="en-US" altLang="zh-CN" sz="2400" b="1" dirty="0" smtClean="0"/>
          </a:p>
          <a:p>
            <a:r>
              <a:rPr lang="zh-CN" altLang="en-US" sz="2000" b="1" dirty="0" smtClean="0">
                <a:latin typeface="楷体" pitchFamily="49" charset="-122"/>
                <a:ea typeface="楷体" pitchFamily="49" charset="-122"/>
              </a:rPr>
              <a:t>树立主人翁意识、职业荣誉感</a:t>
            </a:r>
          </a:p>
          <a:p>
            <a:r>
              <a:rPr lang="zh-CN" altLang="en-US" sz="2400" b="1" dirty="0" smtClean="0"/>
              <a:t>（二）业务技能培训</a:t>
            </a:r>
            <a:endParaRPr lang="en-US" altLang="zh-CN" sz="2400" b="1" dirty="0" smtClean="0"/>
          </a:p>
          <a:p>
            <a:r>
              <a:rPr lang="zh-CN" altLang="en-US" sz="2000" b="1" dirty="0" smtClean="0">
                <a:latin typeface="楷体" pitchFamily="49" charset="-122"/>
                <a:ea typeface="楷体" pitchFamily="49" charset="-122"/>
              </a:rPr>
              <a:t>把握成本与团队运行效果；创新与营销能力</a:t>
            </a:r>
          </a:p>
          <a:p>
            <a:r>
              <a:rPr lang="zh-CN" altLang="en-US" sz="2400" b="1" dirty="0" smtClean="0"/>
              <a:t>（三）相关业务知识培训</a:t>
            </a:r>
            <a:endParaRPr lang="en-US" altLang="zh-CN" sz="2400" b="1" dirty="0" smtClean="0"/>
          </a:p>
          <a:p>
            <a:r>
              <a:rPr lang="zh-CN" altLang="en-US" sz="2000" b="1" dirty="0" smtClean="0">
                <a:latin typeface="楷体" pitchFamily="49" charset="-122"/>
                <a:ea typeface="楷体" pitchFamily="49" charset="-122"/>
              </a:rPr>
              <a:t>其他相关学科知识、背景知识、服务知识等</a:t>
            </a:r>
          </a:p>
          <a:p>
            <a:endParaRPr lang="zh-CN" altLang="en-US" sz="24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87275"/>
            <a:ext cx="7886700" cy="5789688"/>
          </a:xfrm>
        </p:spPr>
        <p:txBody>
          <a:bodyPr>
            <a:normAutofit/>
          </a:bodyPr>
          <a:lstStyle/>
          <a:p>
            <a:r>
              <a:rPr lang="zh-CN" altLang="en-US" b="1" dirty="0" smtClean="0"/>
              <a:t>二、培训方式</a:t>
            </a:r>
          </a:p>
          <a:p>
            <a:r>
              <a:rPr lang="zh-CN" altLang="en-US" sz="2600" b="1" dirty="0" smtClean="0"/>
              <a:t>（一）岗前培训</a:t>
            </a:r>
          </a:p>
          <a:p>
            <a:pPr>
              <a:lnSpc>
                <a:spcPct val="100000"/>
              </a:lnSpc>
            </a:pPr>
            <a:r>
              <a:rPr lang="zh-CN" altLang="en-US" sz="2000" b="1" dirty="0" smtClean="0">
                <a:latin typeface="楷体" pitchFamily="49" charset="-122"/>
                <a:ea typeface="楷体" pitchFamily="49" charset="-122"/>
              </a:rPr>
              <a:t>岗前培训是提高旅行社计调与外联人员的重要措施。“先培训后上岗” ，新进旅行社员工都要进行岗前培训。</a:t>
            </a:r>
          </a:p>
          <a:p>
            <a:r>
              <a:rPr lang="zh-CN" altLang="en-US" sz="2600" b="1" dirty="0" smtClean="0"/>
              <a:t>（二）岗位培训</a:t>
            </a:r>
          </a:p>
          <a:p>
            <a:r>
              <a:rPr lang="zh-CN" altLang="en-US" sz="2000" b="1" dirty="0" smtClean="0">
                <a:latin typeface="楷体" pitchFamily="49" charset="-122"/>
                <a:ea typeface="楷体" pitchFamily="49" charset="-122"/>
              </a:rPr>
              <a:t>岗位培训，又称在职培训，重点是业务能力和应变能力的培养。培训对象一般是具有一定业务知识和实践经验的在岗人员。开展岗位培训能提升现有员工的业务素质，提高业务效率。岗位培训关键是突出实效，不能走过场。</a:t>
            </a:r>
          </a:p>
          <a:p>
            <a:r>
              <a:rPr lang="zh-CN" altLang="en-US" sz="2600" b="1" dirty="0" smtClean="0"/>
              <a:t>（三）专题性培训</a:t>
            </a:r>
          </a:p>
          <a:p>
            <a:pPr>
              <a:lnSpc>
                <a:spcPct val="100000"/>
              </a:lnSpc>
            </a:pPr>
            <a:r>
              <a:rPr lang="zh-CN" altLang="en-US" sz="2000" b="1" dirty="0" smtClean="0">
                <a:latin typeface="楷体" pitchFamily="49" charset="-122"/>
                <a:ea typeface="楷体" pitchFamily="49" charset="-122"/>
              </a:rPr>
              <a:t>这是以某一业务专题为主进行的专项业务培训。专题培训可安排在岗前或岗中进行，可以邀请专家上门授课，也可以走出去集中听课或集体观摩等，这种培训具有灵活、实用特点，易于安排调整，是旅行社主要的培训方式。</a:t>
            </a:r>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62309"/>
            <a:ext cx="7886700" cy="5814654"/>
          </a:xfrm>
        </p:spPr>
        <p:txBody>
          <a:bodyPr>
            <a:normAutofit fontScale="85000" lnSpcReduction="20000"/>
          </a:bodyPr>
          <a:lstStyle/>
          <a:p>
            <a:pPr algn="ctr"/>
            <a:r>
              <a:rPr lang="zh-CN" altLang="en-US" b="1" dirty="0" smtClean="0">
                <a:solidFill>
                  <a:srgbClr val="FF0000"/>
                </a:solidFill>
              </a:rPr>
              <a:t>奥的斯：投资员工的未来</a:t>
            </a:r>
            <a:endParaRPr lang="en-US" altLang="zh-CN" b="1" dirty="0" smtClean="0">
              <a:solidFill>
                <a:srgbClr val="FF0000"/>
              </a:solidFill>
            </a:endParaRPr>
          </a:p>
          <a:p>
            <a:r>
              <a:rPr lang="zh-CN" altLang="en-US" sz="2600" b="1" dirty="0" smtClean="0">
                <a:latin typeface="楷体" pitchFamily="49" charset="-122"/>
                <a:ea typeface="楷体" pitchFamily="49" charset="-122"/>
              </a:rPr>
              <a:t>奥的斯作为全球最大的电梯公司，从</a:t>
            </a:r>
            <a:r>
              <a:rPr lang="en-US" altLang="zh-CN" sz="2600" b="1" dirty="0" smtClean="0">
                <a:latin typeface="楷体" pitchFamily="49" charset="-122"/>
                <a:ea typeface="楷体" pitchFamily="49" charset="-122"/>
              </a:rPr>
              <a:t>2003</a:t>
            </a:r>
            <a:r>
              <a:rPr lang="zh-CN" altLang="en-US" sz="2600" b="1" dirty="0" smtClean="0">
                <a:latin typeface="楷体" pitchFamily="49" charset="-122"/>
                <a:ea typeface="楷体" pitchFamily="49" charset="-122"/>
              </a:rPr>
              <a:t>年开始校园招聘。随着中国业务的迅速增长，新招聘大学生的人数以每年</a:t>
            </a:r>
            <a:r>
              <a:rPr lang="en-US" altLang="zh-CN" sz="2600" b="1" dirty="0" smtClean="0">
                <a:latin typeface="楷体" pitchFamily="49" charset="-122"/>
                <a:ea typeface="楷体" pitchFamily="49" charset="-122"/>
              </a:rPr>
              <a:t>100%</a:t>
            </a:r>
            <a:r>
              <a:rPr lang="zh-CN" altLang="en-US" sz="2600" b="1" dirty="0" smtClean="0">
                <a:latin typeface="楷体" pitchFamily="49" charset="-122"/>
                <a:ea typeface="楷体" pitchFamily="49" charset="-122"/>
              </a:rPr>
              <a:t>的速度增长，仅</a:t>
            </a:r>
            <a:r>
              <a:rPr lang="en-US" altLang="zh-CN" sz="2600" b="1" dirty="0" smtClean="0">
                <a:latin typeface="楷体" pitchFamily="49" charset="-122"/>
                <a:ea typeface="楷体" pitchFamily="49" charset="-122"/>
              </a:rPr>
              <a:t>2005</a:t>
            </a:r>
            <a:r>
              <a:rPr lang="zh-CN" altLang="en-US" sz="2600" b="1" dirty="0" smtClean="0">
                <a:latin typeface="楷体" pitchFamily="49" charset="-122"/>
                <a:ea typeface="楷体" pitchFamily="49" charset="-122"/>
              </a:rPr>
              <a:t>年新入职的大学生就达到</a:t>
            </a:r>
            <a:r>
              <a:rPr lang="en-US" altLang="zh-CN" sz="2600" b="1" dirty="0" smtClean="0">
                <a:latin typeface="楷体" pitchFamily="49" charset="-122"/>
                <a:ea typeface="楷体" pitchFamily="49" charset="-122"/>
              </a:rPr>
              <a:t>400</a:t>
            </a:r>
            <a:r>
              <a:rPr lang="zh-CN" altLang="en-US" sz="2600" b="1" dirty="0" smtClean="0">
                <a:latin typeface="楷体" pitchFamily="49" charset="-122"/>
                <a:ea typeface="楷体" pitchFamily="49" charset="-122"/>
              </a:rPr>
              <a:t>余人。为了使这些新人尽快适应公司业务发展，同时也使这些大学生们在职业生涯的起步阶段走得更稳，奥的斯实施了系统的新员工发展培训计划，全面培养应届毕业生的技能及素质。公司的新员工培训分为：</a:t>
            </a:r>
            <a:endParaRPr lang="en-US" altLang="zh-CN" sz="2600" b="1" dirty="0" smtClean="0">
              <a:latin typeface="楷体" pitchFamily="49" charset="-122"/>
              <a:ea typeface="楷体" pitchFamily="49" charset="-122"/>
            </a:endParaRPr>
          </a:p>
          <a:p>
            <a:r>
              <a:rPr lang="zh-CN" altLang="en-US" sz="2600" b="1" dirty="0" smtClean="0">
                <a:latin typeface="楷体" pitchFamily="49" charset="-122"/>
                <a:ea typeface="楷体" pitchFamily="49" charset="-122"/>
              </a:rPr>
              <a:t>来自全国各地学生入职后，首先聚到天津总部参加</a:t>
            </a:r>
            <a:r>
              <a:rPr lang="zh-CN" altLang="en-US" sz="2600" b="1" dirty="0" smtClean="0">
                <a:solidFill>
                  <a:srgbClr val="FF0000"/>
                </a:solidFill>
                <a:latin typeface="楷体" pitchFamily="49" charset="-122"/>
                <a:ea typeface="楷体" pitchFamily="49" charset="-122"/>
              </a:rPr>
              <a:t>为期半月的入职培训</a:t>
            </a:r>
            <a:r>
              <a:rPr lang="zh-CN" altLang="en-US" sz="2600" b="1" dirty="0" smtClean="0">
                <a:latin typeface="楷体" pitchFamily="49" charset="-122"/>
                <a:ea typeface="楷体" pitchFamily="49" charset="-122"/>
              </a:rPr>
              <a:t>，之后会被分到各分支机构和职能部门。为了在日常工作中对新毕业的学生们给予持续的激励和辅导，培训中心通过每月编辑的电子培训刊物不断向他们</a:t>
            </a:r>
            <a:r>
              <a:rPr lang="zh-CN" altLang="en-US" sz="2600" b="1" dirty="0" smtClean="0">
                <a:solidFill>
                  <a:srgbClr val="FF0000"/>
                </a:solidFill>
                <a:latin typeface="楷体" pitchFamily="49" charset="-122"/>
                <a:ea typeface="楷体" pitchFamily="49" charset="-122"/>
              </a:rPr>
              <a:t>传递工作方法和自我激励与发展的信息</a:t>
            </a:r>
            <a:r>
              <a:rPr lang="zh-CN" altLang="en-US" sz="2600" b="1" dirty="0" smtClean="0">
                <a:latin typeface="楷体" pitchFamily="49" charset="-122"/>
                <a:ea typeface="楷体" pitchFamily="49" charset="-122"/>
              </a:rPr>
              <a:t>，协助他们稳步地完成从学生到公司所需要的职业员工的角色转换。</a:t>
            </a:r>
          </a:p>
          <a:p>
            <a:r>
              <a:rPr lang="zh-CN" altLang="en-US" sz="2600" b="1" dirty="0" smtClean="0">
                <a:latin typeface="楷体" pitchFamily="49" charset="-122"/>
                <a:ea typeface="楷体" pitchFamily="49" charset="-122"/>
              </a:rPr>
              <a:t>奥的斯在帮助毕业生尽快适应新环境、快速成长而提供各种学习与发展机会的同时，也对他们的</a:t>
            </a:r>
            <a:r>
              <a:rPr lang="zh-CN" altLang="en-US" sz="2600" b="1" dirty="0" smtClean="0">
                <a:solidFill>
                  <a:srgbClr val="FF0000"/>
                </a:solidFill>
                <a:latin typeface="楷体" pitchFamily="49" charset="-122"/>
                <a:ea typeface="楷体" pitchFamily="49" charset="-122"/>
              </a:rPr>
              <a:t>工作技能和业绩表现进行紧密地跟踪与评估</a:t>
            </a:r>
            <a:r>
              <a:rPr lang="zh-CN" altLang="en-US" sz="2600" b="1" dirty="0" smtClean="0">
                <a:latin typeface="楷体" pitchFamily="49" charset="-122"/>
                <a:ea typeface="楷体" pitchFamily="49" charset="-122"/>
              </a:rPr>
              <a:t>，从而确保培养和保留符合公司发展需要的具有胜任能力的人才。</a:t>
            </a:r>
          </a:p>
          <a:p>
            <a:r>
              <a:rPr lang="zh-CN" altLang="en-US" sz="2600" b="1" dirty="0" smtClean="0">
                <a:latin typeface="楷体" pitchFamily="49" charset="-122"/>
                <a:ea typeface="楷体" pitchFamily="49" charset="-122"/>
              </a:rPr>
              <a:t>奥的斯认为，使员工去留的原因有很多，建立员工的忠诚度是重要原因之一，因此公司必须对员工有所投资，即投资员工的未来，帮助员工实现梦想。奥的斯就能因此吸引到最好的员工，这也是奥的斯在市场竞争中占有更大优势的奥秘。</a:t>
            </a:r>
          </a:p>
          <a:p>
            <a:endParaRPr lang="zh-CN" altLang="en-US" sz="2600" b="1" dirty="0" smtClean="0">
              <a:latin typeface="楷体" pitchFamily="49" charset="-122"/>
              <a:ea typeface="楷体" pitchFamily="49"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3600" b="1" dirty="0" smtClean="0"/>
              <a:t>第三节</a:t>
            </a:r>
            <a:r>
              <a:rPr lang="en-US" sz="3600" b="1" dirty="0" smtClean="0"/>
              <a:t>  </a:t>
            </a:r>
            <a:r>
              <a:rPr lang="zh-CN" altLang="en-US" sz="3600" b="1" dirty="0" smtClean="0"/>
              <a:t>计调与外联人员的绩效考评</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628650" y="1086522"/>
            <a:ext cx="7886700" cy="5090441"/>
          </a:xfrm>
        </p:spPr>
        <p:txBody>
          <a:bodyPr/>
          <a:lstStyle/>
          <a:p>
            <a:r>
              <a:rPr lang="zh-CN" altLang="en-US" sz="2000" b="1" dirty="0" smtClean="0"/>
              <a:t>绩效考评是依据一定标准对员工工作表现进行的衡量与评价。恰当的绩效可以督促员工改进工作方法，提高工作效率。评估结果可作为对员工进行奖惩的客观依据。</a:t>
            </a:r>
            <a:endParaRPr lang="en-US" altLang="zh-CN" sz="2000" b="1" dirty="0" smtClean="0"/>
          </a:p>
          <a:p>
            <a:r>
              <a:rPr lang="zh-CN" altLang="en-US" sz="2400" b="1" dirty="0" smtClean="0"/>
              <a:t>一、绩效考评的作用</a:t>
            </a:r>
          </a:p>
          <a:p>
            <a:r>
              <a:rPr lang="zh-CN" altLang="en-US" sz="2000" b="1" dirty="0" smtClean="0">
                <a:latin typeface="楷体" pitchFamily="49" charset="-122"/>
                <a:ea typeface="楷体" pitchFamily="49" charset="-122"/>
              </a:rPr>
              <a:t>（一）绩效考评是维持和提高工作效率的重要手段</a:t>
            </a:r>
          </a:p>
          <a:p>
            <a:r>
              <a:rPr lang="zh-CN" altLang="en-US" sz="2000" b="1" dirty="0" smtClean="0">
                <a:latin typeface="楷体" pitchFamily="49" charset="-122"/>
                <a:ea typeface="楷体" pitchFamily="49" charset="-122"/>
              </a:rPr>
              <a:t>（二）绩效考评为计调与外联人员职务和薪酬调整提供了客观依据</a:t>
            </a:r>
          </a:p>
          <a:p>
            <a:r>
              <a:rPr lang="zh-CN" altLang="en-US" sz="2000" b="1" dirty="0" smtClean="0">
                <a:latin typeface="楷体" pitchFamily="49" charset="-122"/>
                <a:ea typeface="楷体" pitchFamily="49" charset="-122"/>
              </a:rPr>
              <a:t>（三）绩效考评为管理者与员工的沟通搭建了最佳平台</a:t>
            </a:r>
          </a:p>
          <a:p>
            <a:r>
              <a:rPr lang="zh-CN" altLang="en-US" sz="2000" b="1" dirty="0" smtClean="0">
                <a:latin typeface="楷体" pitchFamily="49" charset="-122"/>
                <a:ea typeface="楷体" pitchFamily="49" charset="-122"/>
              </a:rPr>
              <a:t>（四）绩效考评可为企业调整人才经营战略提供参考</a:t>
            </a:r>
            <a:endParaRPr lang="en-US" altLang="zh-CN" sz="2000" b="1" dirty="0" smtClean="0">
              <a:latin typeface="楷体" pitchFamily="49" charset="-122"/>
              <a:ea typeface="楷体" pitchFamily="49" charset="-122"/>
            </a:endParaRPr>
          </a:p>
          <a:p>
            <a:r>
              <a:rPr lang="zh-CN" altLang="en-US" sz="2400" b="1" dirty="0" smtClean="0"/>
              <a:t>二、绩效考评的种类</a:t>
            </a:r>
            <a:endParaRPr lang="en-US" altLang="zh-CN" sz="2400" b="1" dirty="0" smtClean="0"/>
          </a:p>
          <a:p>
            <a:r>
              <a:rPr lang="zh-CN" altLang="en-US" sz="2000" b="1" dirty="0" smtClean="0">
                <a:latin typeface="楷体" pitchFamily="49" charset="-122"/>
                <a:ea typeface="楷体" pitchFamily="49" charset="-122"/>
              </a:rPr>
              <a:t>职务考评</a:t>
            </a:r>
            <a:endParaRPr lang="en-US" altLang="zh-CN" sz="2000" b="1" dirty="0" smtClean="0">
              <a:latin typeface="楷体" pitchFamily="49" charset="-122"/>
              <a:ea typeface="楷体" pitchFamily="49" charset="-122"/>
            </a:endParaRPr>
          </a:p>
          <a:p>
            <a:r>
              <a:rPr lang="zh-CN" altLang="en-US" sz="2000" b="1" dirty="0" smtClean="0">
                <a:latin typeface="楷体" pitchFamily="49" charset="-122"/>
                <a:ea typeface="楷体" pitchFamily="49" charset="-122"/>
              </a:rPr>
              <a:t>奖金考评</a:t>
            </a:r>
            <a:endParaRPr lang="en-US" altLang="zh-CN" sz="2000" b="1" dirty="0" smtClean="0">
              <a:latin typeface="楷体" pitchFamily="49" charset="-122"/>
              <a:ea typeface="楷体" pitchFamily="49" charset="-122"/>
            </a:endParaRPr>
          </a:p>
          <a:p>
            <a:r>
              <a:rPr lang="zh-CN" altLang="en-US" sz="2000" b="1" dirty="0" smtClean="0">
                <a:latin typeface="楷体" pitchFamily="49" charset="-122"/>
                <a:ea typeface="楷体" pitchFamily="49" charset="-122"/>
              </a:rPr>
              <a:t>提薪考评</a:t>
            </a:r>
            <a:endParaRPr lang="en-US" altLang="zh-CN" sz="2000" b="1" dirty="0" smtClean="0">
              <a:latin typeface="楷体" pitchFamily="49" charset="-122"/>
              <a:ea typeface="楷体" pitchFamily="49" charset="-122"/>
            </a:endParaRPr>
          </a:p>
          <a:p>
            <a:r>
              <a:rPr lang="zh-CN" altLang="en-US" sz="2000" b="1" dirty="0" smtClean="0">
                <a:latin typeface="楷体" pitchFamily="49" charset="-122"/>
                <a:ea typeface="楷体" pitchFamily="49" charset="-122"/>
              </a:rPr>
              <a:t>晋升考评</a:t>
            </a:r>
          </a:p>
          <a:p>
            <a:endParaRPr lang="zh-CN" altLang="en-US" sz="2000" b="1" dirty="0" smtClean="0"/>
          </a:p>
          <a:p>
            <a:endParaRPr lang="zh-CN" altLang="en-US" sz="2000" b="1" dirty="0" smtClean="0"/>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76518"/>
            <a:ext cx="7886700" cy="5800445"/>
          </a:xfrm>
        </p:spPr>
        <p:txBody>
          <a:bodyPr>
            <a:normAutofit/>
          </a:bodyPr>
          <a:lstStyle/>
          <a:p>
            <a:r>
              <a:rPr lang="zh-CN" altLang="en-US" sz="2400" b="1" dirty="0" smtClean="0"/>
              <a:t>三、绩效考评的程序</a:t>
            </a:r>
          </a:p>
          <a:p>
            <a:r>
              <a:rPr lang="zh-CN" altLang="en-US" sz="2000" b="1" dirty="0" smtClean="0">
                <a:latin typeface="楷体" pitchFamily="49" charset="-122"/>
                <a:ea typeface="楷体" pitchFamily="49" charset="-122"/>
              </a:rPr>
              <a:t>（一）规划、设计</a:t>
            </a:r>
          </a:p>
          <a:p>
            <a:r>
              <a:rPr lang="zh-CN" altLang="en-US" sz="2000" b="1" dirty="0" smtClean="0">
                <a:latin typeface="楷体" pitchFamily="49" charset="-122"/>
                <a:ea typeface="楷体" pitchFamily="49" charset="-122"/>
              </a:rPr>
              <a:t>（二）组织、动员</a:t>
            </a:r>
            <a:r>
              <a:rPr lang="en-US" altLang="en-US" sz="2000" b="1" dirty="0" smtClean="0">
                <a:latin typeface="楷体" pitchFamily="49" charset="-122"/>
                <a:ea typeface="楷体" pitchFamily="49" charset="-122"/>
              </a:rPr>
              <a:t>    </a:t>
            </a:r>
            <a:endParaRPr lang="zh-CN" altLang="en-US" sz="2000" b="1" dirty="0" smtClean="0">
              <a:latin typeface="楷体" pitchFamily="49" charset="-122"/>
              <a:ea typeface="楷体" pitchFamily="49" charset="-122"/>
            </a:endParaRPr>
          </a:p>
          <a:p>
            <a:r>
              <a:rPr lang="zh-CN" altLang="en-US" sz="2000" b="1" dirty="0" smtClean="0">
                <a:latin typeface="楷体" pitchFamily="49" charset="-122"/>
                <a:ea typeface="楷体" pitchFamily="49" charset="-122"/>
              </a:rPr>
              <a:t>（三）技术准备</a:t>
            </a:r>
            <a:r>
              <a:rPr lang="en-US" altLang="en-US" sz="2000" b="1" dirty="0" smtClean="0">
                <a:latin typeface="楷体" pitchFamily="49" charset="-122"/>
                <a:ea typeface="楷体" pitchFamily="49" charset="-122"/>
              </a:rPr>
              <a:t>	</a:t>
            </a:r>
            <a:endParaRPr lang="zh-CN" altLang="en-US" sz="2000" b="1" dirty="0" smtClean="0">
              <a:latin typeface="楷体" pitchFamily="49" charset="-122"/>
              <a:ea typeface="楷体" pitchFamily="49" charset="-122"/>
            </a:endParaRPr>
          </a:p>
          <a:p>
            <a:r>
              <a:rPr lang="zh-CN" altLang="en-US" sz="2000" b="1" dirty="0" smtClean="0">
                <a:latin typeface="楷体" pitchFamily="49" charset="-122"/>
                <a:ea typeface="楷体" pitchFamily="49" charset="-122"/>
              </a:rPr>
              <a:t>（四）收集绩效信息、填报表格</a:t>
            </a:r>
          </a:p>
          <a:p>
            <a:r>
              <a:rPr lang="zh-CN" altLang="en-US" sz="2000" b="1" dirty="0" smtClean="0">
                <a:latin typeface="楷体" pitchFamily="49" charset="-122"/>
                <a:ea typeface="楷体" pitchFamily="49" charset="-122"/>
              </a:rPr>
              <a:t>（五）审核</a:t>
            </a:r>
          </a:p>
          <a:p>
            <a:r>
              <a:rPr lang="zh-CN" altLang="en-US" sz="2000" b="1" dirty="0" smtClean="0">
                <a:latin typeface="楷体" pitchFamily="49" charset="-122"/>
                <a:ea typeface="楷体" pitchFamily="49" charset="-122"/>
              </a:rPr>
              <a:t>（六）分项统计与评定</a:t>
            </a:r>
          </a:p>
          <a:p>
            <a:r>
              <a:rPr lang="zh-CN" altLang="en-US" sz="2000" b="1" dirty="0" smtClean="0">
                <a:latin typeface="楷体" pitchFamily="49" charset="-122"/>
                <a:ea typeface="楷体" pitchFamily="49" charset="-122"/>
              </a:rPr>
              <a:t>（七）信度检验</a:t>
            </a:r>
          </a:p>
          <a:p>
            <a:r>
              <a:rPr lang="zh-CN" altLang="en-US" sz="2000" b="1" dirty="0" smtClean="0">
                <a:latin typeface="楷体" pitchFamily="49" charset="-122"/>
                <a:ea typeface="楷体" pitchFamily="49" charset="-122"/>
              </a:rPr>
              <a:t>（八）处理与排序</a:t>
            </a:r>
          </a:p>
          <a:p>
            <a:r>
              <a:rPr lang="zh-CN" altLang="en-US" sz="2000" b="1" dirty="0" smtClean="0">
                <a:latin typeface="楷体" pitchFamily="49" charset="-122"/>
                <a:ea typeface="楷体" pitchFamily="49" charset="-122"/>
              </a:rPr>
              <a:t>（九）考评结果的确认和通告</a:t>
            </a:r>
          </a:p>
          <a:p>
            <a:r>
              <a:rPr lang="zh-CN" altLang="en-US" sz="2000" b="1" dirty="0" smtClean="0">
                <a:latin typeface="楷体" pitchFamily="49" charset="-122"/>
                <a:ea typeface="楷体" pitchFamily="49" charset="-122"/>
              </a:rPr>
              <a:t>（十）结果运用</a:t>
            </a:r>
            <a:endParaRPr lang="en-US" altLang="zh-CN" sz="2000" b="1" dirty="0" smtClean="0">
              <a:latin typeface="楷体" pitchFamily="49" charset="-122"/>
              <a:ea typeface="楷体" pitchFamily="49" charset="-122"/>
            </a:endParaRPr>
          </a:p>
          <a:p>
            <a:r>
              <a:rPr lang="zh-CN" altLang="en-US" sz="2400" b="1" dirty="0" smtClean="0"/>
              <a:t>四、绩效考评的实际运作</a:t>
            </a:r>
          </a:p>
          <a:p>
            <a:r>
              <a:rPr lang="zh-CN" altLang="en-US" sz="2000" b="1" dirty="0" smtClean="0">
                <a:latin typeface="楷体" pitchFamily="49" charset="-122"/>
                <a:ea typeface="楷体" pitchFamily="49" charset="-122"/>
              </a:rPr>
              <a:t>计调人员的绩效考评：指数评估</a:t>
            </a:r>
            <a:endParaRPr lang="en-US" altLang="zh-CN" sz="2000" b="1" dirty="0" smtClean="0">
              <a:latin typeface="楷体" pitchFamily="49" charset="-122"/>
              <a:ea typeface="楷体" pitchFamily="49" charset="-122"/>
            </a:endParaRPr>
          </a:p>
          <a:p>
            <a:r>
              <a:rPr lang="zh-CN" altLang="en-US" sz="2000" b="1" dirty="0" smtClean="0">
                <a:latin typeface="楷体" pitchFamily="49" charset="-122"/>
                <a:ea typeface="楷体" pitchFamily="49" charset="-122"/>
              </a:rPr>
              <a:t>外联人员的绩效考评：量化评估</a:t>
            </a:r>
          </a:p>
          <a:p>
            <a:endParaRPr lang="zh-CN" altLang="en-US" sz="2000" b="1" dirty="0" smtClean="0"/>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ctr"/>
            <a:r>
              <a:rPr lang="zh-CN" altLang="en-US" sz="4000" b="1" dirty="0" smtClean="0"/>
              <a:t>第四节</a:t>
            </a:r>
            <a:r>
              <a:rPr lang="en-US" sz="4000" b="1" dirty="0" smtClean="0"/>
              <a:t>  </a:t>
            </a:r>
            <a:r>
              <a:rPr lang="zh-CN" altLang="en-US" sz="4000" b="1" dirty="0" smtClean="0"/>
              <a:t>计调与外联人员的薪酬管理</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628650" y="1011219"/>
            <a:ext cx="7886700" cy="5165744"/>
          </a:xfrm>
        </p:spPr>
        <p:txBody>
          <a:bodyPr>
            <a:normAutofit/>
          </a:bodyPr>
          <a:lstStyle/>
          <a:p>
            <a:r>
              <a:rPr lang="zh-CN" altLang="en-US" sz="2400" b="1" dirty="0" smtClean="0"/>
              <a:t>薪酬是激励员工卓有成效地工作、最终达到企业目标的主要手段。</a:t>
            </a:r>
            <a:endParaRPr lang="en-US" altLang="zh-CN" sz="2400" b="1" dirty="0" smtClean="0"/>
          </a:p>
          <a:p>
            <a:r>
              <a:rPr lang="zh-CN" altLang="en-US" sz="2400" b="1" dirty="0" smtClean="0"/>
              <a:t>一、 旅行社确定员工薪酬制度的依据</a:t>
            </a:r>
          </a:p>
          <a:p>
            <a:r>
              <a:rPr lang="zh-CN" altLang="en-US" sz="2000" b="1" dirty="0" smtClean="0">
                <a:latin typeface="楷体" pitchFamily="49" charset="-122"/>
                <a:ea typeface="楷体" pitchFamily="49" charset="-122"/>
              </a:rPr>
              <a:t>（一）遵守法律法规的相关规定</a:t>
            </a:r>
          </a:p>
          <a:p>
            <a:r>
              <a:rPr lang="zh-CN" altLang="en-US" sz="2000" b="1" dirty="0" smtClean="0">
                <a:latin typeface="楷体" pitchFamily="49" charset="-122"/>
                <a:ea typeface="楷体" pitchFamily="49" charset="-122"/>
              </a:rPr>
              <a:t>（二）劳动力市场的供求状况</a:t>
            </a:r>
          </a:p>
          <a:p>
            <a:r>
              <a:rPr lang="zh-CN" altLang="en-US" sz="2000" b="1" dirty="0" smtClean="0">
                <a:latin typeface="楷体" pitchFamily="49" charset="-122"/>
                <a:ea typeface="楷体" pitchFamily="49" charset="-122"/>
              </a:rPr>
              <a:t>（二）职位的相对价值</a:t>
            </a:r>
          </a:p>
          <a:p>
            <a:r>
              <a:rPr lang="zh-CN" altLang="en-US" sz="2000" b="1" dirty="0" smtClean="0">
                <a:latin typeface="楷体" pitchFamily="49" charset="-122"/>
                <a:ea typeface="楷体" pitchFamily="49" charset="-122"/>
              </a:rPr>
              <a:t>（三）绩效考评的结果</a:t>
            </a:r>
          </a:p>
          <a:p>
            <a:r>
              <a:rPr lang="zh-CN" altLang="en-US" sz="2000" b="1" dirty="0" smtClean="0">
                <a:latin typeface="楷体" pitchFamily="49" charset="-122"/>
                <a:ea typeface="楷体" pitchFamily="49" charset="-122"/>
              </a:rPr>
              <a:t>（四）旅行社的财务状况</a:t>
            </a:r>
            <a:endParaRPr lang="en-US" altLang="zh-CN" sz="2000" b="1" dirty="0" smtClean="0">
              <a:latin typeface="楷体" pitchFamily="49" charset="-122"/>
              <a:ea typeface="楷体" pitchFamily="49" charset="-122"/>
            </a:endParaRPr>
          </a:p>
          <a:p>
            <a:r>
              <a:rPr lang="zh-CN" altLang="en-US" sz="2400" b="1" dirty="0" smtClean="0"/>
              <a:t>二、计调与外联人员的薪酬管理</a:t>
            </a:r>
          </a:p>
          <a:p>
            <a:r>
              <a:rPr lang="zh-CN" altLang="en-US" sz="2000" b="1" dirty="0" smtClean="0">
                <a:latin typeface="楷体" pitchFamily="49" charset="-122"/>
                <a:ea typeface="楷体" pitchFamily="49" charset="-122"/>
              </a:rPr>
              <a:t>（一）旅行社常用的工资制度：基本工资（工龄、岗位）、激励工资（类似奖金，计件、提出）；奖金（超出劳动的奖励性薪酬）；津贴（或补助，额外的补偿）；福利（除金钱外的物质待遇）</a:t>
            </a:r>
            <a:endParaRPr lang="en-US" altLang="zh-CN" sz="2000" b="1" dirty="0" smtClean="0">
              <a:latin typeface="楷体" pitchFamily="49" charset="-122"/>
              <a:ea typeface="楷体" pitchFamily="49" charset="-122"/>
            </a:endParaRPr>
          </a:p>
          <a:p>
            <a:r>
              <a:rPr lang="zh-CN" altLang="en-US" sz="2000" b="1" dirty="0" smtClean="0">
                <a:latin typeface="楷体" pitchFamily="49" charset="-122"/>
                <a:ea typeface="楷体" pitchFamily="49" charset="-122"/>
              </a:rPr>
              <a:t>（二）计调与外联人员适用的薪酬制度</a:t>
            </a:r>
          </a:p>
          <a:p>
            <a:endParaRPr lang="zh-CN" altLang="en-US" sz="2000" b="1" dirty="0" smtClean="0"/>
          </a:p>
          <a:p>
            <a:endParaRPr lang="zh-CN" altLang="en-US" sz="2000" b="1" dirty="0" smtClean="0"/>
          </a:p>
          <a:p>
            <a:endParaRPr lang="zh-CN" altLang="en-US" sz="2400"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44245"/>
            <a:ext cx="7886700" cy="5832718"/>
          </a:xfrm>
        </p:spPr>
        <p:txBody>
          <a:bodyPr>
            <a:normAutofit/>
          </a:bodyPr>
          <a:lstStyle/>
          <a:p>
            <a:r>
              <a:rPr lang="zh-CN" altLang="en-US" sz="2400" b="1" dirty="0" smtClean="0"/>
              <a:t>三、计调与外联人员的激励</a:t>
            </a:r>
          </a:p>
          <a:p>
            <a:r>
              <a:rPr lang="zh-CN" altLang="en-US" sz="2000" b="1" dirty="0" smtClean="0"/>
              <a:t>旅行社建立激励机制，目的是促进计调和外联人员更加努力的工作，提高经营业绩。</a:t>
            </a:r>
          </a:p>
          <a:p>
            <a:r>
              <a:rPr lang="en-US" b="1" dirty="0" smtClean="0"/>
              <a:t> </a:t>
            </a:r>
            <a:r>
              <a:rPr lang="zh-CN" altLang="en-US" sz="2400" b="1" dirty="0" smtClean="0"/>
              <a:t>（一）旅行社常用的激励手段</a:t>
            </a:r>
          </a:p>
          <a:p>
            <a:r>
              <a:rPr lang="en-US" altLang="en-US" sz="2000" b="1" dirty="0" smtClean="0">
                <a:latin typeface="楷体" pitchFamily="49" charset="-122"/>
                <a:ea typeface="楷体" pitchFamily="49" charset="-122"/>
              </a:rPr>
              <a:t>1.</a:t>
            </a:r>
            <a:r>
              <a:rPr lang="zh-CN" altLang="en-US" sz="2000" b="1" dirty="0" smtClean="0">
                <a:latin typeface="楷体" pitchFamily="49" charset="-122"/>
                <a:ea typeface="楷体" pitchFamily="49" charset="-122"/>
              </a:rPr>
              <a:t>薪酬激励：吸引、激励、鼓舞</a:t>
            </a:r>
          </a:p>
          <a:p>
            <a:r>
              <a:rPr lang="en-US" altLang="en-US" sz="2000" b="1" dirty="0" smtClean="0">
                <a:latin typeface="楷体" pitchFamily="49" charset="-122"/>
                <a:ea typeface="楷体" pitchFamily="49" charset="-122"/>
              </a:rPr>
              <a:t>2.</a:t>
            </a:r>
            <a:r>
              <a:rPr lang="zh-CN" altLang="en-US" sz="2000" b="1" dirty="0" smtClean="0">
                <a:latin typeface="楷体" pitchFamily="49" charset="-122"/>
                <a:ea typeface="楷体" pitchFamily="49" charset="-122"/>
              </a:rPr>
              <a:t>榜样激励：目标动力</a:t>
            </a:r>
          </a:p>
          <a:p>
            <a:r>
              <a:rPr lang="en-US" altLang="en-US" sz="2000" b="1" dirty="0" smtClean="0">
                <a:latin typeface="楷体" pitchFamily="49" charset="-122"/>
                <a:ea typeface="楷体" pitchFamily="49" charset="-122"/>
              </a:rPr>
              <a:t>3.</a:t>
            </a:r>
            <a:r>
              <a:rPr lang="zh-CN" altLang="en-US" sz="2000" b="1" dirty="0" smtClean="0">
                <a:latin typeface="楷体" pitchFamily="49" charset="-122"/>
                <a:ea typeface="楷体" pitchFamily="49" charset="-122"/>
              </a:rPr>
              <a:t>培训激励</a:t>
            </a:r>
          </a:p>
          <a:p>
            <a:r>
              <a:rPr lang="en-US" altLang="en-US" sz="2000" b="1" dirty="0" smtClean="0">
                <a:latin typeface="楷体" pitchFamily="49" charset="-122"/>
                <a:ea typeface="楷体" pitchFamily="49" charset="-122"/>
              </a:rPr>
              <a:t>4.</a:t>
            </a:r>
            <a:r>
              <a:rPr lang="zh-CN" altLang="en-US" sz="2000" b="1" dirty="0" smtClean="0">
                <a:latin typeface="楷体" pitchFamily="49" charset="-122"/>
                <a:ea typeface="楷体" pitchFamily="49" charset="-122"/>
              </a:rPr>
              <a:t>制度激励</a:t>
            </a:r>
          </a:p>
          <a:p>
            <a:r>
              <a:rPr lang="en-US" altLang="en-US" sz="2000" b="1" dirty="0" smtClean="0">
                <a:latin typeface="楷体" pitchFamily="49" charset="-122"/>
                <a:ea typeface="楷体" pitchFamily="49" charset="-122"/>
              </a:rPr>
              <a:t>5.</a:t>
            </a:r>
            <a:r>
              <a:rPr lang="zh-CN" altLang="en-US" sz="2000" b="1" dirty="0" smtClean="0">
                <a:latin typeface="楷体" pitchFamily="49" charset="-122"/>
                <a:ea typeface="楷体" pitchFamily="49" charset="-122"/>
              </a:rPr>
              <a:t>荣誉激励</a:t>
            </a:r>
          </a:p>
          <a:p>
            <a:r>
              <a:rPr lang="zh-CN" altLang="en-US" sz="2400" b="1" dirty="0" smtClean="0"/>
              <a:t>（二）激励计调与外联人员时应注意的事项</a:t>
            </a:r>
            <a:endParaRPr lang="en-US" altLang="zh-CN" sz="2400" b="1" dirty="0" smtClean="0"/>
          </a:p>
          <a:p>
            <a:r>
              <a:rPr lang="en-US" altLang="en-US" sz="2000" b="1" dirty="0" smtClean="0">
                <a:latin typeface="楷体" pitchFamily="49" charset="-122"/>
                <a:ea typeface="楷体" pitchFamily="49" charset="-122"/>
              </a:rPr>
              <a:t>1.</a:t>
            </a:r>
            <a:r>
              <a:rPr lang="zh-CN" altLang="en-US" sz="2000" b="1" dirty="0" smtClean="0">
                <a:latin typeface="楷体" pitchFamily="49" charset="-122"/>
                <a:ea typeface="楷体" pitchFamily="49" charset="-122"/>
              </a:rPr>
              <a:t>物质激励不是万能的</a:t>
            </a:r>
            <a:endParaRPr lang="en-US" altLang="zh-CN" sz="2000" b="1" dirty="0" smtClean="0">
              <a:latin typeface="楷体" pitchFamily="49" charset="-122"/>
              <a:ea typeface="楷体" pitchFamily="49" charset="-122"/>
            </a:endParaRPr>
          </a:p>
          <a:p>
            <a:r>
              <a:rPr lang="en-US" altLang="zh-CN" sz="2000" b="1" dirty="0" smtClean="0">
                <a:latin typeface="楷体" pitchFamily="49" charset="-122"/>
                <a:ea typeface="楷体" pitchFamily="49" charset="-122"/>
              </a:rPr>
              <a:t>2.</a:t>
            </a:r>
            <a:r>
              <a:rPr lang="zh-CN" altLang="en-US" sz="2000" b="1" dirty="0" smtClean="0">
                <a:latin typeface="楷体" pitchFamily="49" charset="-122"/>
                <a:ea typeface="楷体" pitchFamily="49" charset="-122"/>
              </a:rPr>
              <a:t>遵循业绩与回报成正比的原则</a:t>
            </a:r>
          </a:p>
          <a:p>
            <a:r>
              <a:rPr lang="en-US" altLang="zh-CN" sz="2000" b="1" dirty="0" smtClean="0">
                <a:latin typeface="楷体" pitchFamily="49" charset="-122"/>
                <a:ea typeface="楷体" pitchFamily="49" charset="-122"/>
              </a:rPr>
              <a:t>3.</a:t>
            </a:r>
            <a:r>
              <a:rPr lang="zh-CN" altLang="en-US" sz="2000" b="1" dirty="0" smtClean="0">
                <a:latin typeface="楷体" pitchFamily="49" charset="-122"/>
                <a:ea typeface="楷体" pitchFamily="49" charset="-122"/>
              </a:rPr>
              <a:t>关注被激励者的个性需求</a:t>
            </a:r>
          </a:p>
          <a:p>
            <a:r>
              <a:rPr lang="en-US" altLang="zh-CN" sz="2000" b="1" dirty="0" smtClean="0">
                <a:latin typeface="楷体" pitchFamily="49" charset="-122"/>
                <a:ea typeface="楷体" pitchFamily="49" charset="-122"/>
              </a:rPr>
              <a:t>4.</a:t>
            </a:r>
            <a:r>
              <a:rPr lang="zh-CN" altLang="en-US" sz="2000" b="1" dirty="0" smtClean="0">
                <a:latin typeface="楷体" pitchFamily="49" charset="-122"/>
                <a:ea typeface="楷体" pitchFamily="49" charset="-122"/>
              </a:rPr>
              <a:t>注重激励条件的合理性</a:t>
            </a:r>
          </a:p>
          <a:p>
            <a:endParaRPr lang="zh-CN" altLang="en-US" sz="2000" b="1" dirty="0" smtClean="0"/>
          </a:p>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628650" y="376518"/>
            <a:ext cx="7886700" cy="5800445"/>
          </a:xfrm>
        </p:spPr>
        <p:txBody>
          <a:bodyPr>
            <a:normAutofit/>
          </a:bodyPr>
          <a:lstStyle/>
          <a:p>
            <a:r>
              <a:rPr lang="zh-CN" altLang="en-US" sz="2480" b="1" dirty="0" smtClean="0">
                <a:latin typeface="楷体" pitchFamily="49" charset="-122"/>
                <a:ea typeface="楷体" pitchFamily="49" charset="-122"/>
              </a:rPr>
              <a:t>众所周知，旅行社员工跳槽事件相当频繁。如</a:t>
            </a:r>
            <a:r>
              <a:rPr lang="en-US" altLang="zh-CN" sz="2480" b="1" dirty="0" smtClean="0">
                <a:latin typeface="楷体" pitchFamily="49" charset="-122"/>
                <a:ea typeface="楷体" pitchFamily="49" charset="-122"/>
              </a:rPr>
              <a:t>1995</a:t>
            </a:r>
            <a:r>
              <a:rPr lang="zh-CN" altLang="en-US" sz="2480" b="1" dirty="0" smtClean="0">
                <a:latin typeface="楷体" pitchFamily="49" charset="-122"/>
                <a:ea typeface="楷体" pitchFamily="49" charset="-122"/>
              </a:rPr>
              <a:t>年</a:t>
            </a:r>
            <a:r>
              <a:rPr lang="en-US" altLang="zh-CN" sz="2480" b="1" dirty="0" smtClean="0">
                <a:latin typeface="楷体" pitchFamily="49" charset="-122"/>
                <a:ea typeface="楷体" pitchFamily="49" charset="-122"/>
              </a:rPr>
              <a:t>7</a:t>
            </a:r>
            <a:r>
              <a:rPr lang="zh-CN" altLang="en-US" sz="2480" b="1" dirty="0" smtClean="0">
                <a:latin typeface="楷体" pitchFamily="49" charset="-122"/>
                <a:ea typeface="楷体" pitchFamily="49" charset="-122"/>
              </a:rPr>
              <a:t>、</a:t>
            </a:r>
            <a:r>
              <a:rPr lang="en-US" altLang="zh-CN" sz="2480" b="1" dirty="0" smtClean="0">
                <a:latin typeface="楷体" pitchFamily="49" charset="-122"/>
                <a:ea typeface="楷体" pitchFamily="49" charset="-122"/>
              </a:rPr>
              <a:t>8</a:t>
            </a:r>
            <a:r>
              <a:rPr lang="zh-CN" altLang="en-US" sz="2480" b="1" dirty="0" smtClean="0">
                <a:latin typeface="楷体" pitchFamily="49" charset="-122"/>
                <a:ea typeface="楷体" pitchFamily="49" charset="-122"/>
              </a:rPr>
              <a:t>月，国内某大型旅行社总社欧美部</a:t>
            </a:r>
            <a:r>
              <a:rPr lang="en-US" altLang="zh-CN" sz="2480" b="1" dirty="0" smtClean="0">
                <a:latin typeface="楷体" pitchFamily="49" charset="-122"/>
                <a:ea typeface="楷体" pitchFamily="49" charset="-122"/>
              </a:rPr>
              <a:t>10</a:t>
            </a:r>
            <a:r>
              <a:rPr lang="zh-CN" altLang="en-US" sz="2480" b="1" dirty="0" smtClean="0">
                <a:latin typeface="楷体" pitchFamily="49" charset="-122"/>
                <a:ea typeface="楷体" pitchFamily="49" charset="-122"/>
              </a:rPr>
              <a:t>余名业务骨干，未经批准和办理相关手续，便集体跳槽到另一旅行社总社，并将其在工作中使用、保管的原先旅行社的客户档案大部分带走，同时在新单位组建欧美二部，致使原旅行社国外客户在短期内纷纷以各种理由取消原定下半年的旅游团队</a:t>
            </a:r>
            <a:r>
              <a:rPr lang="en-US" altLang="zh-CN" sz="2480" b="1" dirty="0" smtClean="0">
                <a:latin typeface="楷体" pitchFamily="49" charset="-122"/>
                <a:ea typeface="楷体" pitchFamily="49" charset="-122"/>
              </a:rPr>
              <a:t>151</a:t>
            </a:r>
            <a:r>
              <a:rPr lang="zh-CN" altLang="en-US" sz="2480" b="1" dirty="0" smtClean="0">
                <a:latin typeface="楷体" pitchFamily="49" charset="-122"/>
                <a:ea typeface="楷体" pitchFamily="49" charset="-122"/>
              </a:rPr>
              <a:t>个，此举令原旅行社减少计划收入两千余万，损失利润三百多万。在旅行社行业中，此类集体或重要员工跳槽事件时有发生，许多旅行社因此遭受重要损失。</a:t>
            </a:r>
            <a:endParaRPr lang="en-US" altLang="zh-CN" sz="2480" b="1" dirty="0" smtClean="0">
              <a:latin typeface="楷体" pitchFamily="49" charset="-122"/>
              <a:ea typeface="楷体" pitchFamily="49" charset="-122"/>
            </a:endParaRPr>
          </a:p>
          <a:p>
            <a:r>
              <a:rPr lang="en-US" altLang="zh-CN" sz="2480" b="1" dirty="0" smtClean="0">
                <a:latin typeface="楷体" pitchFamily="49" charset="-122"/>
                <a:ea typeface="楷体" pitchFamily="49" charset="-122"/>
              </a:rPr>
              <a:t>1.</a:t>
            </a:r>
            <a:r>
              <a:rPr lang="zh-CN" altLang="en-US" sz="2480" b="1" dirty="0" smtClean="0">
                <a:latin typeface="楷体" pitchFamily="49" charset="-122"/>
                <a:ea typeface="楷体" pitchFamily="49" charset="-122"/>
              </a:rPr>
              <a:t>你认为旅行社员工跳槽现象主要原因是什么？</a:t>
            </a:r>
            <a:endParaRPr lang="en-US" altLang="zh-CN" sz="2480" b="1" dirty="0" smtClean="0">
              <a:latin typeface="楷体" pitchFamily="49" charset="-122"/>
              <a:ea typeface="楷体" pitchFamily="49" charset="-122"/>
            </a:endParaRPr>
          </a:p>
          <a:p>
            <a:r>
              <a:rPr lang="en-US" altLang="zh-CN" sz="2480" b="1" dirty="0" smtClean="0">
                <a:latin typeface="楷体" pitchFamily="49" charset="-122"/>
                <a:ea typeface="楷体" pitchFamily="49" charset="-122"/>
              </a:rPr>
              <a:t>2.</a:t>
            </a:r>
            <a:r>
              <a:rPr lang="zh-CN" altLang="en-US" sz="2480" b="1" dirty="0" smtClean="0">
                <a:latin typeface="楷体" pitchFamily="49" charset="-122"/>
                <a:ea typeface="楷体" pitchFamily="49" charset="-122"/>
              </a:rPr>
              <a:t>要减少本企业员工跳槽现象，你认为旅行社应从哪几个方面加强工作。</a:t>
            </a:r>
            <a:endParaRPr lang="zh-CN" altLang="en-US" sz="2480" b="1" dirty="0">
              <a:latin typeface="楷体" pitchFamily="49" charset="-122"/>
              <a:ea typeface="楷体" pitchFamily="49"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98033"/>
            <a:ext cx="7886700" cy="5778930"/>
          </a:xfrm>
        </p:spPr>
        <p:txBody>
          <a:bodyPr>
            <a:normAutofit/>
          </a:bodyPr>
          <a:lstStyle/>
          <a:p>
            <a:r>
              <a:rPr lang="en-US" altLang="zh-CN" b="1" dirty="0" smtClean="0"/>
              <a:t>1.</a:t>
            </a:r>
            <a:r>
              <a:rPr lang="zh-CN" altLang="en-US" b="1" dirty="0" smtClean="0"/>
              <a:t>员工跳槽大体上是</a:t>
            </a:r>
            <a:r>
              <a:rPr lang="zh-CN" altLang="en-US" b="1" dirty="0" smtClean="0">
                <a:solidFill>
                  <a:srgbClr val="FF0000"/>
                </a:solidFill>
              </a:rPr>
              <a:t>个人</a:t>
            </a:r>
            <a:r>
              <a:rPr lang="zh-CN" altLang="en-US" b="1" dirty="0" smtClean="0"/>
              <a:t>因素（经济利益，不公正待遇</a:t>
            </a:r>
            <a:r>
              <a:rPr lang="zh-CN" altLang="en-US" sz="2000" b="1" dirty="0" smtClean="0"/>
              <a:t>起得比鸡早，睡得比狗晚，吃得比猪差，干得比驴多，压力无限大，收入无限少</a:t>
            </a:r>
            <a:r>
              <a:rPr lang="zh-CN" altLang="en-US" b="1" dirty="0" smtClean="0"/>
              <a:t>）和</a:t>
            </a:r>
            <a:r>
              <a:rPr lang="zh-CN" altLang="en-US" b="1" dirty="0" smtClean="0">
                <a:solidFill>
                  <a:srgbClr val="FF0000"/>
                </a:solidFill>
              </a:rPr>
              <a:t>组织</a:t>
            </a:r>
            <a:r>
              <a:rPr lang="zh-CN" altLang="en-US" b="1" dirty="0" smtClean="0"/>
              <a:t>因素（工作环境，不重视人才；无有效激励机制）两方面问题</a:t>
            </a:r>
            <a:r>
              <a:rPr lang="zh-CN" altLang="en-US" b="1" dirty="0" smtClean="0"/>
              <a:t>。然后</a:t>
            </a:r>
            <a:r>
              <a:rPr lang="zh-CN" altLang="en-US" b="1" dirty="0" smtClean="0"/>
              <a:t>去其他单位适时的</a:t>
            </a:r>
            <a:r>
              <a:rPr lang="zh-CN" altLang="en-US" b="1" dirty="0" smtClean="0">
                <a:solidFill>
                  <a:srgbClr val="FF0000"/>
                </a:solidFill>
              </a:rPr>
              <a:t>挖墙脚</a:t>
            </a:r>
            <a:endParaRPr lang="en-US" altLang="zh-CN" b="1" dirty="0" smtClean="0">
              <a:solidFill>
                <a:srgbClr val="FF0000"/>
              </a:solidFill>
            </a:endParaRPr>
          </a:p>
          <a:p>
            <a:r>
              <a:rPr lang="en-US" altLang="zh-CN" b="1" dirty="0" smtClean="0"/>
              <a:t>2.</a:t>
            </a:r>
          </a:p>
          <a:p>
            <a:r>
              <a:rPr lang="zh-CN" altLang="en-US" b="1" dirty="0" smtClean="0"/>
              <a:t>优化工作报酬，完善福利保障制度</a:t>
            </a:r>
            <a:endParaRPr lang="en-US" altLang="zh-CN" b="1" dirty="0" smtClean="0"/>
          </a:p>
          <a:p>
            <a:r>
              <a:rPr lang="zh-CN" altLang="en-US" b="1" dirty="0" smtClean="0"/>
              <a:t>以人为本，重视人才，加强企业文化建设，提高企业凝聚力，优化人力资源建立合理奖惩制度</a:t>
            </a:r>
            <a:endParaRPr lang="en-US" altLang="zh-CN" b="1" dirty="0" smtClean="0"/>
          </a:p>
          <a:p>
            <a:r>
              <a:rPr lang="zh-CN" altLang="en-US" b="1" dirty="0" smtClean="0"/>
              <a:t>工作本身和将来发展晋升机会。</a:t>
            </a:r>
            <a:endParaRPr lang="zh-CN" alt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44245"/>
            <a:ext cx="7886700" cy="5832718"/>
          </a:xfrm>
        </p:spPr>
        <p:txBody>
          <a:bodyPr>
            <a:normAutofit/>
          </a:bodyPr>
          <a:lstStyle/>
          <a:p>
            <a:endParaRPr lang="en-US" altLang="zh-CN" b="1" dirty="0" smtClean="0"/>
          </a:p>
          <a:p>
            <a:r>
              <a:rPr lang="zh-CN" altLang="en-US" sz="2200" b="1" dirty="0" smtClean="0">
                <a:latin typeface="楷体" pitchFamily="49" charset="-122"/>
                <a:ea typeface="楷体" pitchFamily="49" charset="-122"/>
              </a:rPr>
              <a:t>旅行社是旅游产业三大支柱之一，属于人才密集型企业，其经营活动以员工的旅游服务为主，其经济效益的获得主要靠员工的自身投入在企业经营中发挥主导作用，人是旅行社的核心，是整个企业的精髓和支柱，是企业中唯一的能动因素，也是最积极和基本的要素。在市场竞争越来越激烈的今天，旅行社要想立于不败之地，加强对人力资源管理，积极改进工作，极其重要的一环。</a:t>
            </a:r>
            <a:endParaRPr lang="en-US" altLang="zh-CN" sz="2200" b="1" dirty="0" smtClean="0">
              <a:latin typeface="楷体" pitchFamily="49" charset="-122"/>
              <a:ea typeface="楷体" pitchFamily="49" charset="-122"/>
            </a:endParaRPr>
          </a:p>
          <a:p>
            <a:r>
              <a:rPr lang="zh-CN" altLang="en-US" sz="2200" b="1" dirty="0" smtClean="0">
                <a:latin typeface="楷体" pitchFamily="49" charset="-122"/>
                <a:ea typeface="楷体" pitchFamily="49" charset="-122"/>
              </a:rPr>
              <a:t>如何管理好旅行社的人？</a:t>
            </a:r>
            <a:endParaRPr lang="en-US" altLang="zh-CN" sz="2200" b="1" dirty="0" smtClean="0">
              <a:latin typeface="楷体" pitchFamily="49" charset="-122"/>
              <a:ea typeface="楷体" pitchFamily="49" charset="-122"/>
            </a:endParaRPr>
          </a:p>
          <a:p>
            <a:r>
              <a:rPr lang="zh-CN" altLang="en-US" sz="2200" b="1" dirty="0" smtClean="0">
                <a:latin typeface="楷体" pitchFamily="49" charset="-122"/>
                <a:ea typeface="楷体" pitchFamily="49" charset="-122"/>
              </a:rPr>
              <a:t>良好的人力资源管理，主要包括：</a:t>
            </a:r>
            <a:endParaRPr lang="en-US" altLang="zh-CN" sz="2200" b="1" dirty="0" smtClean="0">
              <a:latin typeface="楷体" pitchFamily="49" charset="-122"/>
              <a:ea typeface="楷体" pitchFamily="49" charset="-122"/>
            </a:endParaRPr>
          </a:p>
          <a:p>
            <a:r>
              <a:rPr lang="zh-CN" altLang="en-US" sz="2200" b="1" dirty="0" smtClean="0">
                <a:latin typeface="楷体" pitchFamily="49" charset="-122"/>
                <a:ea typeface="楷体" pitchFamily="49" charset="-122"/>
              </a:rPr>
              <a:t>人员的招聘、培训、绩效考评、</a:t>
            </a:r>
            <a:endParaRPr lang="en-US" altLang="zh-CN" sz="2200" b="1" dirty="0" smtClean="0">
              <a:latin typeface="楷体" pitchFamily="49" charset="-122"/>
              <a:ea typeface="楷体" pitchFamily="49" charset="-122"/>
            </a:endParaRPr>
          </a:p>
          <a:p>
            <a:r>
              <a:rPr lang="zh-CN" altLang="en-US" sz="2200" b="1" dirty="0" smtClean="0">
                <a:latin typeface="楷体" pitchFamily="49" charset="-122"/>
                <a:ea typeface="楷体" pitchFamily="49" charset="-122"/>
              </a:rPr>
              <a:t>报酬与激励等。</a:t>
            </a:r>
            <a:endParaRPr lang="en-US" altLang="zh-CN" sz="2200" b="1" dirty="0" smtClean="0">
              <a:latin typeface="楷体" pitchFamily="49" charset="-122"/>
              <a:ea typeface="楷体" pitchFamily="49" charset="-122"/>
            </a:endParaRPr>
          </a:p>
          <a:p>
            <a:r>
              <a:rPr lang="en-US" altLang="zh-CN" dirty="0" smtClean="0"/>
              <a:t>      </a:t>
            </a:r>
            <a:endParaRPr lang="zh-CN" altLang="en-US" dirty="0"/>
          </a:p>
        </p:txBody>
      </p:sp>
      <p:sp>
        <p:nvSpPr>
          <p:cNvPr id="4" name="椭圆 3"/>
          <p:cNvSpPr/>
          <p:nvPr/>
        </p:nvSpPr>
        <p:spPr>
          <a:xfrm>
            <a:off x="5573882" y="3009503"/>
            <a:ext cx="3053751" cy="27604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0000"/>
                </a:solidFill>
              </a:rPr>
              <a:t>美国管理学家德鲁克说过：人是企业最大的资本。</a:t>
            </a:r>
            <a:endParaRPr lang="zh-CN"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2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2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20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2000"/>
                                        <p:tgtEl>
                                          <p:spTgt spid="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724619"/>
            <a:ext cx="7886700" cy="655607"/>
          </a:xfrm>
        </p:spPr>
        <p:txBody>
          <a:bodyPr>
            <a:normAutofit fontScale="90000"/>
          </a:bodyPr>
          <a:lstStyle/>
          <a:p>
            <a:r>
              <a:rPr lang="zh-CN" altLang="en-US" dirty="0" smtClean="0"/>
              <a:t>（二）作为老板，你选择鹰还是鸭子</a:t>
            </a:r>
            <a:endParaRPr lang="zh-CN" altLang="en-US" dirty="0"/>
          </a:p>
        </p:txBody>
      </p:sp>
      <p:pic>
        <p:nvPicPr>
          <p:cNvPr id="4" name="内容占位符 3" descr="200911220741718_2.jpg"/>
          <p:cNvPicPr>
            <a:picLocks noGrp="1" noChangeAspect="1"/>
          </p:cNvPicPr>
          <p:nvPr>
            <p:ph idx="1"/>
          </p:nvPr>
        </p:nvPicPr>
        <p:blipFill>
          <a:blip r:embed="rId2"/>
          <a:stretch>
            <a:fillRect/>
          </a:stretch>
        </p:blipFill>
        <p:spPr>
          <a:xfrm>
            <a:off x="-161365" y="1544581"/>
            <a:ext cx="4292301" cy="4947659"/>
          </a:xfrm>
        </p:spPr>
      </p:pic>
      <p:pic>
        <p:nvPicPr>
          <p:cNvPr id="5" name="图片 4" descr="1229266026902.jpg"/>
          <p:cNvPicPr>
            <a:picLocks noChangeAspect="1"/>
          </p:cNvPicPr>
          <p:nvPr/>
        </p:nvPicPr>
        <p:blipFill>
          <a:blip r:embed="rId3" cstate="print"/>
          <a:stretch>
            <a:fillRect/>
          </a:stretch>
        </p:blipFill>
        <p:spPr>
          <a:xfrm>
            <a:off x="4321986" y="1538343"/>
            <a:ext cx="4822014" cy="480866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414068"/>
            <a:ext cx="7886700" cy="5762895"/>
          </a:xfrm>
        </p:spPr>
        <p:txBody>
          <a:bodyPr>
            <a:normAutofit/>
          </a:bodyPr>
          <a:lstStyle/>
          <a:p>
            <a:r>
              <a:rPr lang="zh-CN" altLang="en-US" b="1" dirty="0" smtClean="0"/>
              <a:t>鹰和鸭子虽然从表面上有许多相似的地方，但从本质上它们却是两种截然不同的动物。</a:t>
            </a:r>
            <a:endParaRPr lang="en-US" altLang="zh-CN" b="1" dirty="0" smtClean="0"/>
          </a:p>
          <a:p>
            <a:r>
              <a:rPr lang="zh-CN" altLang="en-US" b="1" dirty="0" smtClean="0"/>
              <a:t>鹰不会有太多的鸣叫，它们一般在高空盘旋，注视四面八方，用犀利的目光搜索地面目标，并以最快的速度捕获猎物。而鸭子整天都会嘎嘎叫，换句话说，除了只会嘎嘎叫以外，它们几乎没有任何能力去争取什么。</a:t>
            </a:r>
            <a:endParaRPr lang="en-US" altLang="zh-CN" b="1" dirty="0" smtClean="0"/>
          </a:p>
          <a:p>
            <a:r>
              <a:rPr lang="zh-CN" altLang="en-US" b="1" dirty="0" smtClean="0"/>
              <a:t>在你的公司里，你要懂得辨识鹰和鸭子，只会嘎嘎叫的鸭子，通常都会找一些理由及借口来掩饰自己的失误及无能，好一点的鸭子会将问题反映出来。鹰不仅会主动发掘问题，而且还会主动寻求最有效解决问题方法，所以对公司的贡献也最大。因此对于识货的老板来说，拥有一只老鹰远胜过十只甚至更多的鸭子。</a:t>
            </a:r>
            <a:endParaRPr lang="en-US" altLang="zh-CN" b="1" dirty="0" smtClean="0"/>
          </a:p>
          <a:p>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621102"/>
            <a:ext cx="7886700" cy="1069587"/>
          </a:xfrm>
        </p:spPr>
        <p:txBody>
          <a:bodyPr>
            <a:normAutofit fontScale="90000"/>
          </a:bodyPr>
          <a:lstStyle/>
          <a:p>
            <a:r>
              <a:rPr lang="zh-CN" altLang="en-US" sz="4000" b="1" dirty="0" smtClean="0"/>
              <a:t>第一节</a:t>
            </a:r>
            <a:r>
              <a:rPr lang="en-US" sz="4000" b="1" dirty="0" smtClean="0"/>
              <a:t>  </a:t>
            </a:r>
            <a:r>
              <a:rPr lang="zh-CN" altLang="en-US" sz="4000" b="1" dirty="0" smtClean="0"/>
              <a:t>旅行社计调与外联人员的招聘</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628650" y="1190445"/>
            <a:ext cx="7886700" cy="4986518"/>
          </a:xfrm>
        </p:spPr>
        <p:txBody>
          <a:bodyPr>
            <a:normAutofit/>
          </a:bodyPr>
          <a:lstStyle/>
          <a:p>
            <a:r>
              <a:rPr lang="zh-CN" altLang="en-US" b="1" dirty="0" smtClean="0"/>
              <a:t>一、制定招聘计划</a:t>
            </a:r>
          </a:p>
          <a:p>
            <a:r>
              <a:rPr lang="zh-CN" altLang="en-US" sz="2400" b="1" dirty="0" smtClean="0"/>
              <a:t>旅行社人力资源管理部门首先应根据旅行社</a:t>
            </a:r>
            <a:r>
              <a:rPr lang="zh-CN" altLang="en-US" sz="2400" b="1" dirty="0" smtClean="0">
                <a:solidFill>
                  <a:srgbClr val="FF0000"/>
                </a:solidFill>
              </a:rPr>
              <a:t>经营目标</a:t>
            </a:r>
            <a:r>
              <a:rPr lang="zh-CN" altLang="en-US" sz="2400" b="1" dirty="0" smtClean="0"/>
              <a:t>，确定计调与外联人员的需求数量应具有的岗位素质，据此制定详尽的招聘计划。</a:t>
            </a:r>
            <a:endParaRPr lang="en-US" altLang="zh-CN" sz="2400" b="1" dirty="0" smtClean="0"/>
          </a:p>
          <a:p>
            <a:r>
              <a:rPr lang="zh-CN" altLang="en-US" sz="2400" b="1" dirty="0" smtClean="0"/>
              <a:t>（一）岗位设计与职位分析：岗位分类、职位分析</a:t>
            </a:r>
            <a:endParaRPr lang="en-US" altLang="zh-CN" sz="2400" b="1" dirty="0" smtClean="0"/>
          </a:p>
          <a:p>
            <a:r>
              <a:rPr lang="zh-CN" altLang="en-US" sz="2400" b="1" dirty="0" smtClean="0"/>
              <a:t>（二）制定招聘计划</a:t>
            </a:r>
            <a:endParaRPr lang="en-US" altLang="zh-CN" sz="2400" b="1" dirty="0" smtClean="0"/>
          </a:p>
          <a:p>
            <a:r>
              <a:rPr lang="zh-CN" altLang="en-US" b="1" dirty="0" smtClean="0"/>
              <a:t>二、挑选招聘人员</a:t>
            </a:r>
            <a:endParaRPr lang="en-US" altLang="zh-CN" b="1" dirty="0" smtClean="0"/>
          </a:p>
          <a:p>
            <a:r>
              <a:rPr lang="zh-CN" altLang="en-US" sz="2400" b="1" dirty="0" smtClean="0"/>
              <a:t>（一）挑选的方式</a:t>
            </a:r>
          </a:p>
          <a:p>
            <a:r>
              <a:rPr lang="en-US" sz="2400" b="1" dirty="0" smtClean="0"/>
              <a:t>1.</a:t>
            </a:r>
            <a:r>
              <a:rPr lang="zh-CN" altLang="en-US" sz="2400" b="1" dirty="0" smtClean="0"/>
              <a:t>履历表挑选</a:t>
            </a:r>
          </a:p>
          <a:p>
            <a:r>
              <a:rPr lang="en-US" sz="2400" b="1" dirty="0" smtClean="0"/>
              <a:t>2.</a:t>
            </a:r>
            <a:r>
              <a:rPr lang="zh-CN" altLang="en-US" sz="2400" b="1" dirty="0" smtClean="0"/>
              <a:t>直接挑选方式：</a:t>
            </a:r>
            <a:endParaRPr lang="en-US" altLang="zh-CN" sz="2400" b="1" dirty="0" smtClean="0"/>
          </a:p>
          <a:p>
            <a:r>
              <a:rPr lang="zh-CN" altLang="en-US" sz="2000" b="1" dirty="0" smtClean="0"/>
              <a:t>笔试、面试和综合测试，进行全面深入考察再决定</a:t>
            </a:r>
          </a:p>
          <a:p>
            <a:endParaRPr lang="zh-CN" altLang="en-US" b="1" dirty="0" smtClean="0"/>
          </a:p>
          <a:p>
            <a:endParaRPr lang="zh-CN" altLang="en-US" sz="2400" b="1" dirty="0" smtClean="0"/>
          </a:p>
          <a:p>
            <a:endParaRPr lang="zh-CN" altLang="en-US" sz="2400" b="1" dirty="0" smtClean="0"/>
          </a:p>
          <a:p>
            <a:endParaRPr lang="zh-CN" altLang="en-US" sz="2400" b="1" dirty="0" smtClean="0"/>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628650" y="396815"/>
            <a:ext cx="7886700" cy="5780148"/>
          </a:xfrm>
        </p:spPr>
        <p:txBody>
          <a:bodyPr>
            <a:normAutofit/>
          </a:bodyPr>
          <a:lstStyle/>
          <a:p>
            <a:r>
              <a:rPr lang="zh-CN" altLang="en-US" b="1" dirty="0" smtClean="0"/>
              <a:t>（二）计调人员的选用</a:t>
            </a:r>
          </a:p>
          <a:p>
            <a:r>
              <a:rPr lang="en-US" sz="2400" b="1" dirty="0" smtClean="0"/>
              <a:t>1.</a:t>
            </a:r>
            <a:r>
              <a:rPr lang="zh-CN" altLang="en-US" sz="2400" b="1" dirty="0" smtClean="0"/>
              <a:t>明确担任计调工作人员的必备条件</a:t>
            </a:r>
          </a:p>
          <a:p>
            <a:r>
              <a:rPr lang="en-US" sz="2400" b="1" dirty="0" smtClean="0"/>
              <a:t>2.</a:t>
            </a:r>
            <a:r>
              <a:rPr lang="zh-CN" altLang="en-US" sz="2400" b="1" dirty="0" smtClean="0"/>
              <a:t>重视业务能力的选拔</a:t>
            </a:r>
          </a:p>
          <a:p>
            <a:r>
              <a:rPr lang="en-US" sz="2400" b="1" dirty="0" smtClean="0"/>
              <a:t>3.</a:t>
            </a:r>
            <a:r>
              <a:rPr lang="zh-CN" altLang="en-US" sz="2400" b="1" dirty="0" smtClean="0"/>
              <a:t>根据测试结果确定最佳人选</a:t>
            </a:r>
            <a:endParaRPr lang="en-US" altLang="zh-CN" sz="2400" b="1" dirty="0" smtClean="0"/>
          </a:p>
          <a:p>
            <a:r>
              <a:rPr lang="zh-CN" altLang="en-US" b="1" dirty="0" smtClean="0"/>
              <a:t>（三）外联人员的选用</a:t>
            </a:r>
            <a:endParaRPr lang="en-US" altLang="zh-CN" b="1" dirty="0" smtClean="0"/>
          </a:p>
          <a:p>
            <a:r>
              <a:rPr lang="en-US" sz="2400" b="1" dirty="0" smtClean="0"/>
              <a:t>1.</a:t>
            </a:r>
            <a:r>
              <a:rPr lang="zh-CN" altLang="en-US" sz="2400" b="1" dirty="0" smtClean="0"/>
              <a:t>确定外联人员的岗位要求</a:t>
            </a:r>
          </a:p>
          <a:p>
            <a:r>
              <a:rPr lang="en-US" sz="2400" b="1" dirty="0" smtClean="0"/>
              <a:t>2.</a:t>
            </a:r>
            <a:r>
              <a:rPr lang="zh-CN" altLang="en-US" sz="2400" b="1" dirty="0" smtClean="0"/>
              <a:t>确定招聘方式</a:t>
            </a:r>
          </a:p>
          <a:p>
            <a:r>
              <a:rPr lang="en-US" sz="2400" b="1" dirty="0" smtClean="0"/>
              <a:t>3.</a:t>
            </a:r>
            <a:r>
              <a:rPr lang="zh-CN" altLang="en-US" sz="2400" b="1" dirty="0" smtClean="0"/>
              <a:t>评估并确定最终人选</a:t>
            </a:r>
          </a:p>
          <a:p>
            <a:endParaRPr lang="zh-CN" altLang="en-US" b="1" dirty="0" smtClean="0"/>
          </a:p>
          <a:p>
            <a:endParaRPr lang="zh-CN" altLang="en-US" sz="2400" b="1" dirty="0" smtClean="0"/>
          </a:p>
          <a:p>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412955"/>
            <a:ext cx="7886700" cy="5764008"/>
          </a:xfrm>
        </p:spPr>
        <p:txBody>
          <a:bodyPr>
            <a:normAutofit fontScale="92500"/>
          </a:bodyPr>
          <a:lstStyle/>
          <a:p>
            <a:r>
              <a:rPr lang="zh-CN" altLang="en-US" b="1" dirty="0" smtClean="0">
                <a:solidFill>
                  <a:srgbClr val="FF0000"/>
                </a:solidFill>
              </a:rPr>
              <a:t>旅行社各类人才特点及适宜的岗位：</a:t>
            </a:r>
            <a:endParaRPr lang="en-US" altLang="zh-CN" b="1" dirty="0" smtClean="0">
              <a:solidFill>
                <a:srgbClr val="FF0000"/>
              </a:solidFill>
            </a:endParaRPr>
          </a:p>
          <a:p>
            <a:r>
              <a:rPr lang="zh-CN" altLang="en-US" b="1" dirty="0" smtClean="0"/>
              <a:t>领导型人才   ：             </a:t>
            </a:r>
            <a:endParaRPr lang="en-US" altLang="zh-CN" b="1" dirty="0" smtClean="0"/>
          </a:p>
          <a:p>
            <a:r>
              <a:rPr lang="zh-CN" altLang="en-US" sz="2200" b="1" dirty="0" smtClean="0">
                <a:latin typeface="楷体" pitchFamily="49" charset="-122"/>
                <a:ea typeface="楷体" pitchFamily="49" charset="-122"/>
              </a:rPr>
              <a:t>知识全面、能力突出、品   </a:t>
            </a:r>
            <a:r>
              <a:rPr lang="en-US" altLang="zh-CN" sz="2200" b="1" dirty="0" smtClean="0">
                <a:latin typeface="楷体" pitchFamily="49" charset="-122"/>
                <a:ea typeface="楷体" pitchFamily="49" charset="-122"/>
              </a:rPr>
              <a:t> </a:t>
            </a:r>
            <a:r>
              <a:rPr lang="zh-CN" altLang="en-US" sz="2200" b="1" dirty="0" smtClean="0">
                <a:latin typeface="楷体" pitchFamily="49" charset="-122"/>
                <a:ea typeface="楷体" pitchFamily="49" charset="-122"/>
              </a:rPr>
              <a:t>优秀，具有较强的决策、领导、组织、协调能力，适宜担任高层管理者。</a:t>
            </a:r>
            <a:endParaRPr lang="en-US" altLang="zh-CN" sz="2200" b="1" dirty="0" smtClean="0">
              <a:latin typeface="楷体" pitchFamily="49" charset="-122"/>
              <a:ea typeface="楷体" pitchFamily="49" charset="-122"/>
            </a:endParaRPr>
          </a:p>
          <a:p>
            <a:r>
              <a:rPr lang="zh-CN" altLang="en-US" b="1" dirty="0" smtClean="0"/>
              <a:t>参谋型人才：</a:t>
            </a:r>
            <a:endParaRPr lang="en-US" altLang="zh-CN" b="1" dirty="0" smtClean="0"/>
          </a:p>
          <a:p>
            <a:r>
              <a:rPr lang="zh-CN" altLang="en-US" sz="2200" b="1" dirty="0" smtClean="0">
                <a:latin typeface="楷体" pitchFamily="49" charset="-122"/>
                <a:ea typeface="楷体" pitchFamily="49" charset="-122"/>
              </a:rPr>
              <a:t>专业知识丰富、分析能力强、说服能力强，具有比较丰富的理论知识和实践经验，能为旅行社发展出谋划策，适宜充当总经理的咨询顾问。</a:t>
            </a:r>
            <a:endParaRPr lang="en-US" altLang="zh-CN" sz="2200" b="1" dirty="0" smtClean="0">
              <a:latin typeface="楷体" pitchFamily="49" charset="-122"/>
              <a:ea typeface="楷体" pitchFamily="49" charset="-122"/>
            </a:endParaRPr>
          </a:p>
          <a:p>
            <a:r>
              <a:rPr lang="zh-CN" altLang="en-US" b="1" dirty="0" smtClean="0"/>
              <a:t>开拓新人才：</a:t>
            </a:r>
            <a:endParaRPr lang="en-US" altLang="zh-CN" b="1" dirty="0" smtClean="0"/>
          </a:p>
          <a:p>
            <a:r>
              <a:rPr lang="zh-CN" altLang="en-US" sz="2200" b="1" dirty="0" smtClean="0">
                <a:latin typeface="楷体" pitchFamily="49" charset="-122"/>
                <a:ea typeface="楷体" pitchFamily="49" charset="-122"/>
              </a:rPr>
              <a:t>预测能力强，兴趣变化快、个性鲜明，勇于善于探索，能不断发现新的机会，积极进行开拓，适宜担任市场开发和产品开发</a:t>
            </a:r>
            <a:r>
              <a:rPr lang="zh-CN" altLang="en-US" sz="2200" b="1" dirty="0" smtClean="0">
                <a:latin typeface="楷体" pitchFamily="49" charset="-122"/>
                <a:ea typeface="楷体" pitchFamily="49" charset="-122"/>
              </a:rPr>
              <a:t>人选</a:t>
            </a:r>
            <a:r>
              <a:rPr lang="en-US" altLang="zh-CN" sz="2200" b="1" dirty="0" smtClean="0">
                <a:latin typeface="楷体" pitchFamily="49" charset="-122"/>
                <a:ea typeface="楷体" pitchFamily="49" charset="-122"/>
              </a:rPr>
              <a:t>.</a:t>
            </a:r>
            <a:endParaRPr lang="en-US" altLang="zh-CN" sz="2200" b="1" dirty="0" smtClean="0">
              <a:latin typeface="楷体" pitchFamily="49" charset="-122"/>
              <a:ea typeface="楷体" pitchFamily="49" charset="-122"/>
            </a:endParaRPr>
          </a:p>
          <a:p>
            <a:r>
              <a:rPr lang="zh-CN" altLang="en-US" b="1" dirty="0" smtClean="0"/>
              <a:t>交际型人才：</a:t>
            </a:r>
            <a:endParaRPr lang="en-US" altLang="zh-CN" b="1" dirty="0" smtClean="0"/>
          </a:p>
          <a:p>
            <a:r>
              <a:rPr lang="zh-CN" altLang="en-US" sz="2200" b="1" dirty="0" smtClean="0">
                <a:latin typeface="楷体" pitchFamily="49" charset="-122"/>
                <a:ea typeface="楷体" pitchFamily="49" charset="-122"/>
              </a:rPr>
              <a:t>乐于求同，善于协调、广泛交往，善于与各种人打交道，能利用各种关系为单位解决问题，适宜担任旅行社公关、旅游服务采购、游客投诉等方面工作</a:t>
            </a:r>
            <a:r>
              <a:rPr lang="zh-CN" altLang="en-US" b="1" dirty="0" smtClean="0"/>
              <a:t>。</a:t>
            </a:r>
            <a:endParaRPr lang="zh-CN" altLang="en-US"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76518"/>
            <a:ext cx="7886700" cy="5800445"/>
          </a:xfrm>
        </p:spPr>
        <p:txBody>
          <a:bodyPr>
            <a:normAutofit/>
          </a:bodyPr>
          <a:lstStyle/>
          <a:p>
            <a:r>
              <a:rPr lang="zh-CN" altLang="en-US" b="1" dirty="0" smtClean="0"/>
              <a:t>管家型人才：</a:t>
            </a:r>
            <a:endParaRPr lang="en-US" altLang="zh-CN" b="1" dirty="0" smtClean="0"/>
          </a:p>
          <a:p>
            <a:r>
              <a:rPr lang="zh-CN" altLang="en-US" sz="2000" b="1" dirty="0" smtClean="0">
                <a:latin typeface="楷体" pitchFamily="49" charset="-122"/>
                <a:ea typeface="楷体" pitchFamily="49" charset="-122"/>
              </a:rPr>
              <a:t>业务知识丰富、管理能力较强，部门意识浓厚，具有较强的专业知识和管理能力，善于团结本员工，维护本部利益，是部门经理合适人选。</a:t>
            </a:r>
            <a:endParaRPr lang="en-US" altLang="zh-CN" sz="2000" b="1" dirty="0" smtClean="0">
              <a:latin typeface="楷体" pitchFamily="49" charset="-122"/>
              <a:ea typeface="楷体" pitchFamily="49" charset="-122"/>
            </a:endParaRPr>
          </a:p>
          <a:p>
            <a:r>
              <a:rPr lang="zh-CN" altLang="en-US" b="1" dirty="0" smtClean="0"/>
              <a:t>原则型人才：</a:t>
            </a:r>
            <a:endParaRPr lang="en-US" altLang="zh-CN" b="1" dirty="0" smtClean="0"/>
          </a:p>
          <a:p>
            <a:pPr>
              <a:lnSpc>
                <a:spcPct val="100000"/>
              </a:lnSpc>
            </a:pPr>
            <a:r>
              <a:rPr lang="zh-CN" altLang="en-US" sz="2000" b="1" dirty="0" smtClean="0">
                <a:latin typeface="楷体" pitchFamily="49" charset="-122"/>
                <a:ea typeface="楷体" pitchFamily="49" charset="-122"/>
              </a:rPr>
              <a:t>原则性强，灵活性差，严格按照制度办事，不肯通融，适宜担当财务、纪律、人事方面工作。</a:t>
            </a:r>
            <a:endParaRPr lang="en-US" altLang="zh-CN" sz="2000" b="1" dirty="0" smtClean="0">
              <a:latin typeface="楷体" pitchFamily="49" charset="-122"/>
              <a:ea typeface="楷体" pitchFamily="49" charset="-122"/>
            </a:endParaRPr>
          </a:p>
          <a:p>
            <a:r>
              <a:rPr lang="zh-CN" altLang="en-US" b="1" dirty="0" smtClean="0"/>
              <a:t>监督型人才：</a:t>
            </a:r>
            <a:endParaRPr lang="en-US" altLang="zh-CN" b="1" dirty="0" smtClean="0"/>
          </a:p>
          <a:p>
            <a:pPr>
              <a:lnSpc>
                <a:spcPct val="110000"/>
              </a:lnSpc>
            </a:pPr>
            <a:r>
              <a:rPr lang="zh-CN" altLang="en-US" sz="2000" b="1" dirty="0" smtClean="0">
                <a:latin typeface="楷体" pitchFamily="49" charset="-122"/>
                <a:ea typeface="楷体" pitchFamily="49" charset="-122"/>
              </a:rPr>
              <a:t>习惯从悲观角度看问题，对人和事十分挑剔</a:t>
            </a:r>
            <a:r>
              <a:rPr lang="zh-CN" altLang="en-US" sz="2000" b="1" dirty="0" smtClean="0">
                <a:latin typeface="楷体" pitchFamily="49" charset="-122"/>
                <a:ea typeface="楷体" pitchFamily="49" charset="-122"/>
              </a:rPr>
              <a:t>，爱</a:t>
            </a:r>
            <a:r>
              <a:rPr lang="zh-CN" altLang="en-US" sz="2000" b="1" dirty="0" smtClean="0">
                <a:latin typeface="楷体" pitchFamily="49" charset="-122"/>
                <a:ea typeface="楷体" pitchFamily="49" charset="-122"/>
              </a:rPr>
              <a:t>发表批判言论，适宜从事质量监督工作。</a:t>
            </a:r>
            <a:endParaRPr lang="en-US" altLang="zh-CN" sz="2000" b="1" dirty="0" smtClean="0">
              <a:latin typeface="楷体" pitchFamily="49" charset="-122"/>
              <a:ea typeface="楷体" pitchFamily="49" charset="-122"/>
            </a:endParaRPr>
          </a:p>
          <a:p>
            <a:r>
              <a:rPr lang="zh-CN" altLang="en-US" b="1" dirty="0" smtClean="0"/>
              <a:t>技术型人才：</a:t>
            </a:r>
            <a:endParaRPr lang="en-US" altLang="zh-CN" b="1" dirty="0" smtClean="0"/>
          </a:p>
          <a:p>
            <a:pPr>
              <a:lnSpc>
                <a:spcPct val="110000"/>
              </a:lnSpc>
            </a:pPr>
            <a:r>
              <a:rPr lang="zh-CN" altLang="en-US" sz="2000" b="1" dirty="0" smtClean="0">
                <a:latin typeface="楷体" pitchFamily="49" charset="-122"/>
                <a:ea typeface="楷体" pitchFamily="49" charset="-122"/>
              </a:rPr>
              <a:t>专业技能强，敬业精神好，喜欢钻研本专业知识技能，是旅行社导游接待、旅游产品设计等岗位人选。</a:t>
            </a:r>
            <a:endParaRPr lang="zh-CN" altLang="en-US" sz="2000" b="1" dirty="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3962</TotalTime>
  <Words>3509</Words>
  <Application>Microsoft Office PowerPoint</Application>
  <PresentationFormat>全屏显示(4:3)</PresentationFormat>
  <Paragraphs>167</Paragraphs>
  <Slides>28</Slides>
  <Notes>1</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幻灯片 1</vt:lpstr>
      <vt:lpstr>幻灯片 2</vt:lpstr>
      <vt:lpstr>幻灯片 3</vt:lpstr>
      <vt:lpstr>（二）作为老板，你选择鹰还是鸭子</vt:lpstr>
      <vt:lpstr>幻灯片 5</vt:lpstr>
      <vt:lpstr>第一节  旅行社计调与外联人员的招聘 </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第二节  计调与外联人员的培训 </vt:lpstr>
      <vt:lpstr>幻灯片 21</vt:lpstr>
      <vt:lpstr>幻灯片 22</vt:lpstr>
      <vt:lpstr>第三节  计调与外联人员的绩效考评 </vt:lpstr>
      <vt:lpstr>幻灯片 24</vt:lpstr>
      <vt:lpstr>第四节  计调与外联人员的薪酬管理 </vt:lpstr>
      <vt:lpstr>幻灯片 26</vt:lpstr>
      <vt:lpstr>幻灯片 27</vt:lpstr>
      <vt:lpstr>幻灯片 28</vt:lpstr>
    </vt:vector>
  </TitlesOfParts>
  <Company>lzu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Guokui Wang</dc:creator>
  <cp:lastModifiedBy>1</cp:lastModifiedBy>
  <cp:revision>463</cp:revision>
  <dcterms:created xsi:type="dcterms:W3CDTF">2016-11-28T15:33:21Z</dcterms:created>
  <dcterms:modified xsi:type="dcterms:W3CDTF">2017-12-17T03:58:07Z</dcterms:modified>
</cp:coreProperties>
</file>