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6" r:id="rId3"/>
    <p:sldId id="261" r:id="rId4"/>
    <p:sldId id="262" r:id="rId5"/>
    <p:sldId id="263" r:id="rId6"/>
    <p:sldId id="257" r:id="rId7"/>
    <p:sldId id="268" r:id="rId8"/>
    <p:sldId id="267" r:id="rId9"/>
    <p:sldId id="270" r:id="rId10"/>
    <p:sldId id="269" r:id="rId11"/>
    <p:sldId id="275" r:id="rId12"/>
    <p:sldId id="266" r:id="rId13"/>
    <p:sldId id="271" r:id="rId14"/>
    <p:sldId id="276" r:id="rId15"/>
    <p:sldId id="272" r:id="rId16"/>
    <p:sldId id="258" r:id="rId17"/>
    <p:sldId id="283" r:id="rId18"/>
    <p:sldId id="273" r:id="rId19"/>
    <p:sldId id="274" r:id="rId20"/>
    <p:sldId id="297" r:id="rId21"/>
    <p:sldId id="259" r:id="rId22"/>
    <p:sldId id="277" r:id="rId23"/>
    <p:sldId id="278" r:id="rId24"/>
    <p:sldId id="279" r:id="rId25"/>
    <p:sldId id="280" r:id="rId26"/>
    <p:sldId id="260" r:id="rId27"/>
    <p:sldId id="281" r:id="rId28"/>
    <p:sldId id="282" r:id="rId29"/>
    <p:sldId id="264" r:id="rId30"/>
    <p:sldId id="265" r:id="rId31"/>
    <p:sldId id="284" r:id="rId32"/>
    <p:sldId id="285" r:id="rId33"/>
    <p:sldId id="286" r:id="rId34"/>
    <p:sldId id="287" r:id="rId35"/>
    <p:sldId id="289" r:id="rId36"/>
    <p:sldId id="290" r:id="rId37"/>
    <p:sldId id="292" r:id="rId38"/>
    <p:sldId id="293" r:id="rId39"/>
    <p:sldId id="294" r:id="rId40"/>
    <p:sldId id="291" r:id="rId41"/>
    <p:sldId id="295"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4" d="100"/>
          <a:sy n="54" d="100"/>
        </p:scale>
        <p:origin x="-13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2017/11/19</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a:xfrm>
            <a:off x="571472" y="1571612"/>
            <a:ext cx="8267728" cy="1714512"/>
          </a:xfrm>
        </p:spPr>
        <p:txBody>
          <a:bodyPr>
            <a:normAutofit/>
          </a:bodyPr>
          <a:lstStyle/>
          <a:p>
            <a:pPr algn="ctr"/>
            <a:r>
              <a:rPr lang="zh-CN" altLang="en-US" sz="5400" b="1" dirty="0" smtClean="0"/>
              <a:t>第八章    计调采购业务</a:t>
            </a:r>
            <a:endParaRPr lang="zh-CN" altLang="en-US" sz="5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357166"/>
            <a:ext cx="8686800" cy="6000792"/>
          </a:xfrm>
        </p:spPr>
        <p:txBody>
          <a:bodyPr>
            <a:normAutofit lnSpcReduction="10000"/>
          </a:bodyPr>
          <a:lstStyle/>
          <a:p>
            <a:r>
              <a:rPr lang="en-US" altLang="zh-CN" b="1" dirty="0" smtClean="0"/>
              <a:t>3.</a:t>
            </a:r>
            <a:r>
              <a:rPr lang="zh-CN" altLang="en-US" b="1" dirty="0" smtClean="0"/>
              <a:t>公路交通服务</a:t>
            </a:r>
          </a:p>
          <a:p>
            <a:r>
              <a:rPr lang="zh-CN" altLang="en-US" b="1" dirty="0" smtClean="0"/>
              <a:t>主要用于市内游览和近距离旅游目的地直接旅行，最大优点是方便，较少受出发时间限制。</a:t>
            </a:r>
            <a:endParaRPr lang="en-US" altLang="zh-CN" b="1" dirty="0" smtClean="0"/>
          </a:p>
          <a:p>
            <a:r>
              <a:rPr lang="zh-CN" altLang="en-US" b="1" dirty="0" smtClean="0"/>
              <a:t>不足是不适应长时间、远距离旅行；载客数量有限；安全性能差；污染严重。</a:t>
            </a:r>
            <a:endParaRPr lang="en-US" altLang="zh-CN" b="1" dirty="0" smtClean="0"/>
          </a:p>
          <a:p>
            <a:r>
              <a:rPr lang="en-US" altLang="zh-CN" b="1" dirty="0" smtClean="0"/>
              <a:t>4.</a:t>
            </a:r>
            <a:r>
              <a:rPr lang="zh-CN" altLang="en-US" b="1" dirty="0" smtClean="0"/>
              <a:t>水运交通服务</a:t>
            </a:r>
            <a:endParaRPr lang="en-US" altLang="zh-CN" b="1" dirty="0" smtClean="0"/>
          </a:p>
          <a:p>
            <a:r>
              <a:rPr lang="zh-CN" altLang="en-US" b="1" dirty="0" smtClean="0"/>
              <a:t>特点：运载量大；</a:t>
            </a:r>
            <a:endParaRPr lang="en-US" altLang="zh-CN" b="1" dirty="0" smtClean="0"/>
          </a:p>
          <a:p>
            <a:r>
              <a:rPr lang="zh-CN" altLang="en-US" b="1" dirty="0" smtClean="0"/>
              <a:t>舒适；价格便宜</a:t>
            </a:r>
            <a:endParaRPr lang="en-US" altLang="zh-CN" b="1" dirty="0" smtClean="0"/>
          </a:p>
          <a:p>
            <a:r>
              <a:rPr lang="zh-CN" altLang="en-US" b="1" dirty="0" smtClean="0"/>
              <a:t>不足：速度慢；</a:t>
            </a:r>
            <a:endParaRPr lang="en-US" altLang="zh-CN" b="1" dirty="0" smtClean="0"/>
          </a:p>
          <a:p>
            <a:r>
              <a:rPr lang="zh-CN" altLang="en-US" b="1" dirty="0" smtClean="0"/>
              <a:t>受河海吃水深度限制</a:t>
            </a:r>
            <a:endParaRPr lang="en-US" altLang="zh-CN" b="1" dirty="0" smtClean="0"/>
          </a:p>
          <a:p>
            <a:r>
              <a:rPr lang="zh-CN" altLang="en-US" b="1" dirty="0" smtClean="0">
                <a:solidFill>
                  <a:srgbClr val="FF0000"/>
                </a:solidFill>
              </a:rPr>
              <a:t>引申思考：目前最安全的交通工具是？</a:t>
            </a:r>
            <a:endParaRPr lang="en-US" altLang="zh-CN" b="1" dirty="0" smtClean="0">
              <a:solidFill>
                <a:srgbClr val="FF0000"/>
              </a:solidFill>
            </a:endParaRPr>
          </a:p>
          <a:p>
            <a:endParaRPr lang="zh-CN" altLang="en-US" dirty="0"/>
          </a:p>
        </p:txBody>
      </p:sp>
      <p:pic>
        <p:nvPicPr>
          <p:cNvPr id="4" name="图片 3" descr="1721-1103040T05510.jpg"/>
          <p:cNvPicPr>
            <a:picLocks noChangeAspect="1"/>
          </p:cNvPicPr>
          <p:nvPr/>
        </p:nvPicPr>
        <p:blipFill>
          <a:blip r:embed="rId2"/>
          <a:stretch>
            <a:fillRect/>
          </a:stretch>
        </p:blipFill>
        <p:spPr>
          <a:xfrm>
            <a:off x="4929190" y="2714620"/>
            <a:ext cx="3785833" cy="284316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85720" y="428604"/>
            <a:ext cx="8686800" cy="5580083"/>
          </a:xfrm>
        </p:spPr>
        <p:txBody>
          <a:bodyPr>
            <a:normAutofit fontScale="85000" lnSpcReduction="20000"/>
          </a:bodyPr>
          <a:lstStyle/>
          <a:p>
            <a:pPr>
              <a:buNone/>
            </a:pPr>
            <a:r>
              <a:rPr lang="zh-CN" altLang="en-US" sz="2400" b="1" dirty="0" smtClean="0"/>
              <a:t>据大数据统计，</a:t>
            </a:r>
            <a:r>
              <a:rPr lang="en-US" altLang="zh-CN" sz="2400" b="1" dirty="0" smtClean="0"/>
              <a:t>2013</a:t>
            </a:r>
            <a:r>
              <a:rPr lang="zh-CN" altLang="en-US" sz="2400" b="1" dirty="0" smtClean="0"/>
              <a:t>年全球死于空难的人数共</a:t>
            </a:r>
            <a:r>
              <a:rPr lang="en-US" altLang="zh-CN" sz="2400" b="1" dirty="0" smtClean="0"/>
              <a:t>224</a:t>
            </a:r>
            <a:r>
              <a:rPr lang="zh-CN" altLang="en-US" sz="2400" b="1" dirty="0" smtClean="0"/>
              <a:t>人。但共有</a:t>
            </a:r>
            <a:r>
              <a:rPr lang="en-US" altLang="zh-CN" sz="2400" b="1" dirty="0" smtClean="0"/>
              <a:t>30</a:t>
            </a:r>
            <a:r>
              <a:rPr lang="zh-CN" altLang="en-US" sz="2400" b="1" dirty="0" smtClean="0"/>
              <a:t>亿人次，搭乘</a:t>
            </a:r>
            <a:r>
              <a:rPr lang="en-US" altLang="zh-CN" sz="2400" b="1" dirty="0" smtClean="0"/>
              <a:t>3500</a:t>
            </a:r>
            <a:r>
              <a:rPr lang="zh-CN" altLang="en-US" sz="2400" b="1" dirty="0" smtClean="0"/>
              <a:t>万次航班，在距离地面</a:t>
            </a:r>
            <a:r>
              <a:rPr lang="en-US" altLang="zh-CN" sz="2400" b="1" dirty="0" smtClean="0"/>
              <a:t>7</a:t>
            </a:r>
            <a:r>
              <a:rPr lang="zh-CN" altLang="en-US" sz="2400" b="1" dirty="0" smtClean="0"/>
              <a:t>英里</a:t>
            </a:r>
            <a:r>
              <a:rPr lang="en-US" altLang="zh-CN" sz="2400" b="1" dirty="0" smtClean="0"/>
              <a:t>(</a:t>
            </a:r>
            <a:r>
              <a:rPr lang="zh-CN" altLang="en-US" sz="2400" b="1" dirty="0" smtClean="0"/>
              <a:t>约</a:t>
            </a:r>
            <a:r>
              <a:rPr lang="en-US" altLang="zh-CN" sz="2400" b="1" dirty="0" smtClean="0"/>
              <a:t>10</a:t>
            </a:r>
            <a:r>
              <a:rPr lang="zh-CN" altLang="en-US" sz="2400" b="1" dirty="0" smtClean="0"/>
              <a:t>公里</a:t>
            </a:r>
            <a:r>
              <a:rPr lang="en-US" altLang="zh-CN" sz="2400" b="1" dirty="0" smtClean="0"/>
              <a:t>)</a:t>
            </a:r>
            <a:r>
              <a:rPr lang="zh-CN" altLang="en-US" sz="2400" b="1" dirty="0" smtClean="0"/>
              <a:t>的铝制机舱里以每小时</a:t>
            </a:r>
            <a:r>
              <a:rPr lang="en-US" altLang="zh-CN" sz="2400" b="1" dirty="0" smtClean="0"/>
              <a:t>500</a:t>
            </a:r>
            <a:r>
              <a:rPr lang="zh-CN" altLang="en-US" sz="2400" b="1" dirty="0" smtClean="0"/>
              <a:t>英里</a:t>
            </a:r>
            <a:r>
              <a:rPr lang="en-US" altLang="zh-CN" sz="2400" b="1" dirty="0" smtClean="0"/>
              <a:t>(804</a:t>
            </a:r>
            <a:r>
              <a:rPr lang="zh-CN" altLang="en-US" sz="2400" b="1" dirty="0" smtClean="0"/>
              <a:t>公里</a:t>
            </a:r>
            <a:r>
              <a:rPr lang="en-US" altLang="zh-CN" sz="2400" b="1" dirty="0" smtClean="0"/>
              <a:t>)</a:t>
            </a:r>
            <a:r>
              <a:rPr lang="zh-CN" altLang="en-US" sz="2400" b="1" dirty="0" smtClean="0"/>
              <a:t>的速度飞行。这么庞大的交通量只有</a:t>
            </a:r>
            <a:r>
              <a:rPr lang="en-US" altLang="zh-CN" sz="2400" b="1" dirty="0" smtClean="0"/>
              <a:t>224</a:t>
            </a:r>
            <a:r>
              <a:rPr lang="zh-CN" altLang="en-US" sz="2400" b="1" dirty="0" smtClean="0"/>
              <a:t>人死亡，仅凭这个数字就让人不可思议。美国</a:t>
            </a:r>
            <a:r>
              <a:rPr lang="en-US" altLang="zh-CN" sz="2400" b="1" dirty="0" smtClean="0"/>
              <a:t>400</a:t>
            </a:r>
            <a:r>
              <a:rPr lang="zh-CN" altLang="en-US" sz="2400" b="1" dirty="0" smtClean="0"/>
              <a:t>多人死于从床上跌落；每年</a:t>
            </a:r>
            <a:r>
              <a:rPr lang="en-US" altLang="zh-CN" sz="2400" b="1" dirty="0" smtClean="0"/>
              <a:t>300</a:t>
            </a:r>
            <a:r>
              <a:rPr lang="zh-CN" altLang="en-US" sz="2400" b="1" dirty="0" smtClean="0"/>
              <a:t>多人溺死在浴缸里；平均每年死于河马的人数约为</a:t>
            </a:r>
            <a:r>
              <a:rPr lang="en-US" altLang="zh-CN" sz="2400" b="1" dirty="0" smtClean="0"/>
              <a:t>2900</a:t>
            </a:r>
            <a:r>
              <a:rPr lang="zh-CN" altLang="en-US" sz="2400" b="1" dirty="0" smtClean="0"/>
              <a:t>人。</a:t>
            </a:r>
            <a:r>
              <a:rPr lang="en-US" altLang="zh-CN" sz="2400" b="1" dirty="0" smtClean="0"/>
              <a:t>2013</a:t>
            </a:r>
            <a:r>
              <a:rPr lang="zh-CN" altLang="en-US" sz="2400" b="1" dirty="0" smtClean="0"/>
              <a:t>年，中国铁路交通事故死亡人数</a:t>
            </a:r>
            <a:r>
              <a:rPr lang="en-US" altLang="zh-CN" sz="2400" b="1" dirty="0" smtClean="0"/>
              <a:t>1336</a:t>
            </a:r>
            <a:r>
              <a:rPr lang="zh-CN" altLang="en-US" sz="2400" b="1" dirty="0" smtClean="0"/>
              <a:t>人，</a:t>
            </a:r>
            <a:r>
              <a:rPr lang="en-US" altLang="zh-CN" sz="2400" b="1" dirty="0" smtClean="0"/>
              <a:t>2014</a:t>
            </a:r>
            <a:r>
              <a:rPr lang="zh-CN" altLang="en-US" sz="2400" b="1" dirty="0" smtClean="0"/>
              <a:t>年死亡</a:t>
            </a:r>
            <a:r>
              <a:rPr lang="en-US" altLang="zh-CN" sz="2400" b="1" dirty="0" smtClean="0"/>
              <a:t>1232</a:t>
            </a:r>
            <a:r>
              <a:rPr lang="zh-CN" altLang="en-US" sz="2400" b="1" dirty="0" smtClean="0"/>
              <a:t>人，</a:t>
            </a:r>
            <a:r>
              <a:rPr lang="en-US" altLang="zh-CN" sz="2400" b="1" dirty="0" smtClean="0"/>
              <a:t>2015</a:t>
            </a:r>
            <a:r>
              <a:rPr lang="zh-CN" altLang="en-US" sz="2400" b="1" dirty="0" smtClean="0"/>
              <a:t>年死亡人数</a:t>
            </a:r>
            <a:r>
              <a:rPr lang="en-US" altLang="zh-CN" sz="2400" b="1" dirty="0" smtClean="0"/>
              <a:t>1037</a:t>
            </a:r>
            <a:r>
              <a:rPr lang="zh-CN" altLang="en-US" sz="2400" b="1" dirty="0" smtClean="0"/>
              <a:t>人。汽车事故就更不用说了</a:t>
            </a:r>
            <a:r>
              <a:rPr lang="en-US" altLang="zh-CN" sz="2400" b="1" dirty="0" smtClean="0"/>
              <a:t>……</a:t>
            </a:r>
            <a:r>
              <a:rPr lang="zh-CN" altLang="en-US" sz="2400" b="1" dirty="0" smtClean="0">
                <a:solidFill>
                  <a:srgbClr val="FF0000"/>
                </a:solidFill>
              </a:rPr>
              <a:t>飞机事故死亡数量比死在浴缸中都低！</a:t>
            </a:r>
            <a:endParaRPr lang="en-US" altLang="zh-CN" sz="2400" b="1" dirty="0" smtClean="0">
              <a:solidFill>
                <a:srgbClr val="FF0000"/>
              </a:solidFill>
            </a:endParaRPr>
          </a:p>
          <a:p>
            <a:pPr>
              <a:buNone/>
            </a:pPr>
            <a:r>
              <a:rPr lang="zh-CN" altLang="en-US" sz="2400" b="1" dirty="0" smtClean="0"/>
              <a:t>如果用死亡率</a:t>
            </a:r>
            <a:r>
              <a:rPr lang="en-US" altLang="zh-CN" sz="2400" b="1" dirty="0" smtClean="0"/>
              <a:t>/</a:t>
            </a:r>
            <a:r>
              <a:rPr lang="zh-CN" altLang="en-US" sz="2400" b="1" dirty="0" smtClean="0"/>
              <a:t>单位距离人次的方法来比较，根据美国交通部的官方统计，常规旅途民航飞机的死亡率是</a:t>
            </a:r>
            <a:r>
              <a:rPr lang="en-US" altLang="zh-CN" sz="2400" b="1" dirty="0" smtClean="0">
                <a:solidFill>
                  <a:srgbClr val="FF0000"/>
                </a:solidFill>
              </a:rPr>
              <a:t>0.003</a:t>
            </a:r>
            <a:r>
              <a:rPr lang="zh-CN" altLang="en-US" sz="2400" b="1" dirty="0" smtClean="0">
                <a:solidFill>
                  <a:srgbClr val="FF0000"/>
                </a:solidFill>
              </a:rPr>
              <a:t>人</a:t>
            </a:r>
            <a:r>
              <a:rPr lang="en-US" altLang="zh-CN" sz="2400" b="1" dirty="0" smtClean="0"/>
              <a:t>/</a:t>
            </a:r>
            <a:r>
              <a:rPr lang="zh-CN" altLang="en-US" sz="2400" b="1" dirty="0" smtClean="0"/>
              <a:t>亿英里，</a:t>
            </a:r>
            <a:br>
              <a:rPr lang="zh-CN" altLang="en-US" sz="2400" b="1" dirty="0" smtClean="0"/>
            </a:br>
            <a:r>
              <a:rPr lang="zh-CN" altLang="en-US" sz="2400" b="1" dirty="0" smtClean="0"/>
              <a:t>商用大巴是</a:t>
            </a:r>
            <a:r>
              <a:rPr lang="en-US" altLang="zh-CN" sz="2400" b="1" dirty="0" smtClean="0"/>
              <a:t>0.05</a:t>
            </a:r>
            <a:r>
              <a:rPr lang="zh-CN" altLang="en-US" sz="2400" b="1" dirty="0" smtClean="0"/>
              <a:t>人</a:t>
            </a:r>
            <a:r>
              <a:rPr lang="en-US" altLang="zh-CN" sz="2400" b="1" dirty="0" smtClean="0"/>
              <a:t>/</a:t>
            </a:r>
            <a:r>
              <a:rPr lang="zh-CN" altLang="en-US" sz="2400" b="1" dirty="0" smtClean="0"/>
              <a:t>亿英里；铁路是</a:t>
            </a:r>
            <a:r>
              <a:rPr lang="en-US" altLang="zh-CN" sz="2400" b="1" dirty="0" smtClean="0"/>
              <a:t>0.06</a:t>
            </a:r>
            <a:r>
              <a:rPr lang="zh-CN" altLang="en-US" sz="2400" b="1" dirty="0" smtClean="0"/>
              <a:t>人</a:t>
            </a:r>
            <a:r>
              <a:rPr lang="en-US" altLang="zh-CN" sz="2400" b="1" dirty="0" smtClean="0"/>
              <a:t>/</a:t>
            </a:r>
            <a:r>
              <a:rPr lang="zh-CN" altLang="en-US" sz="2400" b="1" dirty="0" smtClean="0"/>
              <a:t>亿英里；汽车（包括出租车）是</a:t>
            </a:r>
            <a:r>
              <a:rPr lang="en-US" altLang="zh-CN" sz="2400" b="1" dirty="0" smtClean="0"/>
              <a:t>0.61</a:t>
            </a:r>
            <a:r>
              <a:rPr lang="zh-CN" altLang="en-US" sz="2400" b="1" dirty="0" smtClean="0"/>
              <a:t>人</a:t>
            </a:r>
            <a:r>
              <a:rPr lang="en-US" altLang="zh-CN" sz="2400" b="1" dirty="0" smtClean="0"/>
              <a:t>/</a:t>
            </a:r>
            <a:r>
              <a:rPr lang="zh-CN" altLang="en-US" sz="2400" b="1" dirty="0" smtClean="0"/>
              <a:t>亿英里。航空是所有交通模式中事故发生率最低</a:t>
            </a:r>
            <a:r>
              <a:rPr lang="en-US" altLang="zh-CN" sz="2400" b="1" dirty="0" smtClean="0"/>
              <a:t>——</a:t>
            </a:r>
            <a:r>
              <a:rPr lang="zh-CN" altLang="en-US" sz="2400" b="1" dirty="0" smtClean="0"/>
              <a:t>即便是一个人天天坐飞机，也要一万四千年才有可能遇上一个航空事故。但有人反对这种极端而单纯的按照里程数来统计，如果这样的话，那么走路其实才是最危险的出行方式。以单人计算的出行中，要走到一万公里，不知道要花多少时间、遇到多少的危险、遭遇多少的可能，事故率会变得异常之高。</a:t>
            </a:r>
            <a:endParaRPr lang="en-US" altLang="zh-CN" sz="2400" b="1" dirty="0" smtClean="0"/>
          </a:p>
          <a:p>
            <a:pPr>
              <a:buNone/>
            </a:pPr>
            <a:r>
              <a:rPr lang="en-US" altLang="zh-CN" sz="2400" b="1" dirty="0" smtClean="0"/>
              <a:t>     </a:t>
            </a:r>
            <a:r>
              <a:rPr lang="zh-CN" altLang="en-US" sz="2400" b="1" dirty="0" smtClean="0"/>
              <a:t>据美国全国安委会对</a:t>
            </a:r>
            <a:r>
              <a:rPr lang="en-US" altLang="zh-CN" sz="2400" b="1" dirty="0" smtClean="0"/>
              <a:t>1993</a:t>
            </a:r>
            <a:r>
              <a:rPr lang="zh-CN" altLang="en-US" sz="2400" b="1" dirty="0" smtClean="0"/>
              <a:t>～</a:t>
            </a:r>
            <a:r>
              <a:rPr lang="en-US" altLang="zh-CN" sz="2400" b="1" dirty="0" smtClean="0"/>
              <a:t>1995</a:t>
            </a:r>
            <a:r>
              <a:rPr lang="zh-CN" altLang="en-US" sz="2400" b="1" dirty="0" smtClean="0"/>
              <a:t>年间所发生的伤亡事故的比较研究，坐飞机比坐汽车要安全</a:t>
            </a:r>
            <a:r>
              <a:rPr lang="en-US" altLang="zh-CN" sz="2400" b="1" dirty="0" smtClean="0"/>
              <a:t>22</a:t>
            </a:r>
            <a:r>
              <a:rPr lang="zh-CN" altLang="en-US" sz="2400" b="1" dirty="0" smtClean="0"/>
              <a:t>倍。在美国过去的</a:t>
            </a:r>
            <a:r>
              <a:rPr lang="en-US" altLang="zh-CN" sz="2400" b="1" dirty="0" smtClean="0"/>
              <a:t>60</a:t>
            </a:r>
            <a:r>
              <a:rPr lang="zh-CN" altLang="en-US" sz="2400" b="1" dirty="0" smtClean="0"/>
              <a:t>年里，飞机失事所造成的死亡人数比在有代表性的</a:t>
            </a:r>
            <a:r>
              <a:rPr lang="en-US" altLang="zh-CN" sz="2400" b="1" dirty="0" smtClean="0"/>
              <a:t>3</a:t>
            </a:r>
            <a:r>
              <a:rPr lang="zh-CN" altLang="en-US" sz="2400" b="1" dirty="0" smtClean="0"/>
              <a:t>个月里汽车事故所造成的死亡人数还要少。</a:t>
            </a:r>
            <a:endParaRPr lang="en-US" altLang="zh-CN" sz="2400" b="1" dirty="0" smtClean="0"/>
          </a:p>
          <a:p>
            <a:pPr>
              <a:buNone/>
            </a:pPr>
            <a:r>
              <a:rPr lang="zh-CN" altLang="en-US" sz="2400" b="1" dirty="0" smtClean="0"/>
              <a:t>飞机事故造成的社会影响却比其他事故更大，原因是事故少但严重程度高，受关注度大。</a:t>
            </a:r>
            <a:r>
              <a:rPr lang="en-US" altLang="zh-CN" sz="2400" b="1" dirty="0" smtClean="0"/>
              <a:t>2014</a:t>
            </a:r>
            <a:r>
              <a:rPr lang="zh-CN" altLang="en-US" sz="2400" b="1" dirty="0" smtClean="0"/>
              <a:t>马航</a:t>
            </a:r>
            <a:r>
              <a:rPr lang="en-US" altLang="zh-CN" sz="2400" b="1" dirty="0" smtClean="0"/>
              <a:t>mh370</a:t>
            </a:r>
            <a:r>
              <a:rPr lang="zh-CN" altLang="en-US" sz="2400" b="1" dirty="0" smtClean="0"/>
              <a:t>航班</a:t>
            </a:r>
            <a:r>
              <a:rPr lang="en-US" altLang="zh-CN" sz="2400" b="1" dirty="0" smtClean="0"/>
              <a:t>239</a:t>
            </a:r>
            <a:r>
              <a:rPr lang="zh-CN" altLang="en-US" sz="2400" b="1" dirty="0" smtClean="0"/>
              <a:t>人。  </a:t>
            </a:r>
            <a:endParaRPr lang="en-US" altLang="zh-CN" sz="2400" b="1" dirty="0" smtClean="0"/>
          </a:p>
          <a:p>
            <a:pPr>
              <a:buNone/>
            </a:pPr>
            <a:r>
              <a:rPr lang="en-US" altLang="zh-CN" sz="2400" b="1" dirty="0" smtClean="0"/>
              <a:t>                                                        </a:t>
            </a:r>
            <a:endParaRPr lang="zh-CN" alt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a:bodyPr>
          <a:lstStyle/>
          <a:p>
            <a:pPr>
              <a:lnSpc>
                <a:spcPct val="90000"/>
              </a:lnSpc>
              <a:defRPr/>
            </a:pPr>
            <a:r>
              <a:rPr lang="zh-CN" altLang="en-US" b="1" dirty="0" smtClean="0"/>
              <a:t>（二）旅游住宿服务</a:t>
            </a:r>
          </a:p>
          <a:p>
            <a:pPr>
              <a:lnSpc>
                <a:spcPct val="90000"/>
              </a:lnSpc>
              <a:defRPr/>
            </a:pPr>
            <a:r>
              <a:rPr lang="zh-CN" altLang="en-US" sz="2800" b="1" dirty="0" smtClean="0"/>
              <a:t>包括饭店、旅馆、招待所等基本住宿设施和露营、度假村、公寓等辅助性旅游住宿设施。饭店是最基本住宿设施之一。</a:t>
            </a:r>
            <a:endParaRPr lang="en-US" altLang="zh-CN" sz="2800" b="1" dirty="0" smtClean="0"/>
          </a:p>
          <a:p>
            <a:pPr>
              <a:lnSpc>
                <a:spcPct val="90000"/>
              </a:lnSpc>
              <a:defRPr/>
            </a:pPr>
            <a:r>
              <a:rPr lang="zh-CN" altLang="en-US" sz="2800" b="1" dirty="0" smtClean="0"/>
              <a:t>饭店类型：</a:t>
            </a:r>
            <a:r>
              <a:rPr lang="en-US" altLang="zh-CN" sz="2800" b="1" dirty="0" smtClean="0"/>
              <a:t/>
            </a:r>
            <a:br>
              <a:rPr lang="en-US" altLang="zh-CN" sz="2800" b="1" dirty="0" smtClean="0"/>
            </a:br>
            <a:r>
              <a:rPr lang="zh-CN" altLang="en-US" sz="2800" b="1" dirty="0" smtClean="0"/>
              <a:t>商务型</a:t>
            </a:r>
            <a:endParaRPr lang="en-US" altLang="zh-CN" sz="2800" b="1" dirty="0" smtClean="0"/>
          </a:p>
          <a:p>
            <a:pPr>
              <a:lnSpc>
                <a:spcPct val="90000"/>
              </a:lnSpc>
              <a:defRPr/>
            </a:pPr>
            <a:r>
              <a:rPr lang="zh-CN" altLang="en-US" sz="2800" b="1" dirty="0" smtClean="0"/>
              <a:t>长住型</a:t>
            </a:r>
            <a:endParaRPr lang="en-US" altLang="zh-CN" sz="2800" b="1" dirty="0" smtClean="0"/>
          </a:p>
          <a:p>
            <a:pPr>
              <a:lnSpc>
                <a:spcPct val="90000"/>
              </a:lnSpc>
              <a:defRPr/>
            </a:pPr>
            <a:r>
              <a:rPr lang="zh-CN" altLang="en-US" sz="2800" b="1" dirty="0" smtClean="0"/>
              <a:t>度假型</a:t>
            </a:r>
            <a:endParaRPr lang="en-US" altLang="zh-CN" sz="2800" b="1" dirty="0" smtClean="0"/>
          </a:p>
          <a:p>
            <a:pPr>
              <a:lnSpc>
                <a:spcPct val="90000"/>
              </a:lnSpc>
              <a:defRPr/>
            </a:pPr>
            <a:r>
              <a:rPr lang="zh-CN" altLang="en-US" sz="2800" b="1" dirty="0" smtClean="0"/>
              <a:t>会议型</a:t>
            </a:r>
            <a:endParaRPr lang="en-US" altLang="zh-CN" sz="2800" b="1" dirty="0" smtClean="0"/>
          </a:p>
          <a:p>
            <a:pPr>
              <a:lnSpc>
                <a:spcPct val="90000"/>
              </a:lnSpc>
              <a:defRPr/>
            </a:pPr>
            <a:r>
              <a:rPr lang="zh-CN" altLang="en-US" sz="2800" b="1" dirty="0" smtClean="0"/>
              <a:t>公寓型</a:t>
            </a:r>
            <a:endParaRPr lang="en-US" altLang="zh-CN" sz="2800" b="1" dirty="0" smtClean="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92500" lnSpcReduction="10000"/>
          </a:bodyPr>
          <a:lstStyle/>
          <a:p>
            <a:pPr>
              <a:lnSpc>
                <a:spcPct val="90000"/>
              </a:lnSpc>
              <a:defRPr/>
            </a:pPr>
            <a:r>
              <a:rPr lang="zh-CN" altLang="en-US" b="1" dirty="0" smtClean="0"/>
              <a:t>（三）旅游餐饮服务</a:t>
            </a:r>
          </a:p>
          <a:p>
            <a:pPr>
              <a:lnSpc>
                <a:spcPct val="90000"/>
              </a:lnSpc>
              <a:defRPr/>
            </a:pPr>
            <a:r>
              <a:rPr lang="zh-CN" altLang="en-US" sz="3000" b="1" dirty="0" smtClean="0"/>
              <a:t>旅游者通常对餐饮服务评价因素包括：餐饮质量、服务水平、卫生条件、价格与价值、就餐环境等。</a:t>
            </a:r>
            <a:endParaRPr lang="en-US" altLang="zh-CN" sz="3000" b="1" dirty="0" smtClean="0"/>
          </a:p>
          <a:p>
            <a:pPr>
              <a:lnSpc>
                <a:spcPct val="90000"/>
              </a:lnSpc>
              <a:defRPr/>
            </a:pPr>
            <a:r>
              <a:rPr lang="zh-CN" altLang="en-US" sz="3000" b="1" dirty="0" smtClean="0"/>
              <a:t>目前中国有哪些特色餐饮企业：北京禅酷监狱主题餐厅，招牌菜有刑满释放（海螺肉串）、狱中老大（千岛湖大鱼头）、牢房相思肉、黑手党、杀头菜。</a:t>
            </a:r>
            <a:endParaRPr lang="en-US" altLang="zh-CN" sz="3000" b="1" dirty="0" smtClean="0"/>
          </a:p>
          <a:p>
            <a:pPr>
              <a:lnSpc>
                <a:spcPct val="90000"/>
              </a:lnSpc>
              <a:defRPr/>
            </a:pPr>
            <a:r>
              <a:rPr lang="zh-CN" altLang="en-US" sz="3000" b="1" dirty="0" smtClean="0"/>
              <a:t>风波庄江湖文化主题餐厅，招牌菜有大力丸（肉丸）、黯然销魂汤（菌菇汤）、九阴白骨爪（鸡爪）、大力金刚腿（猪蹄）。</a:t>
            </a:r>
            <a:endParaRPr lang="en-US" altLang="zh-CN" sz="3000" b="1" dirty="0" smtClean="0"/>
          </a:p>
          <a:p>
            <a:pPr>
              <a:lnSpc>
                <a:spcPct val="90000"/>
              </a:lnSpc>
              <a:defRPr/>
            </a:pPr>
            <a:r>
              <a:rPr lang="zh-CN" altLang="en-US" sz="3000" b="1" dirty="0" smtClean="0"/>
              <a:t>北京红色经典激情岁月主题餐厅，以红色年代为主题，“为人民服务”、“共产党万岁”、“上山下乡”等语句充斥整个餐厅。</a:t>
            </a:r>
            <a:endParaRPr lang="en-US" altLang="zh-CN" sz="3000" b="1" dirty="0" smtClean="0"/>
          </a:p>
          <a:p>
            <a:pPr>
              <a:lnSpc>
                <a:spcPct val="90000"/>
              </a:lnSpc>
              <a:defRPr/>
            </a:pPr>
            <a:r>
              <a:rPr lang="zh-CN" altLang="en-US" sz="3000" b="1" dirty="0" smtClean="0"/>
              <a:t>世界最变态的主题餐厅</a:t>
            </a:r>
            <a:r>
              <a:rPr lang="en-US" altLang="zh-CN" sz="3000" b="1" dirty="0" smtClean="0"/>
              <a:t>——</a:t>
            </a:r>
            <a:r>
              <a:rPr lang="zh-CN" altLang="en-US" sz="3000" b="1" dirty="0" smtClean="0"/>
              <a:t>台湾马桶餐厅，马桶火锅、便式冰淇淋。</a:t>
            </a:r>
            <a:endParaRPr lang="en-US" altLang="zh-CN" sz="3000" b="1" dirty="0" smtClean="0"/>
          </a:p>
          <a:p>
            <a:pPr>
              <a:lnSpc>
                <a:spcPct val="90000"/>
              </a:lnSpc>
              <a:defRPr/>
            </a:pPr>
            <a:endParaRPr lang="en-US" altLang="zh-CN" sz="2800" b="1" dirty="0" smtClean="0"/>
          </a:p>
          <a:p>
            <a:pPr>
              <a:lnSpc>
                <a:spcPct val="90000"/>
              </a:lnSpc>
              <a:defRPr/>
            </a:pPr>
            <a:endParaRPr lang="en-US" altLang="zh-CN" b="1" dirty="0" smtClean="0"/>
          </a:p>
          <a:p>
            <a:pPr>
              <a:lnSpc>
                <a:spcPct val="90000"/>
              </a:lnSpc>
              <a:defRPr/>
            </a:pPr>
            <a:endParaRPr lang="en-US" altLang="zh-CN" b="1"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151012151710_0161.jpg"/>
          <p:cNvPicPr>
            <a:picLocks noGrp="1" noChangeAspect="1"/>
          </p:cNvPicPr>
          <p:nvPr>
            <p:ph idx="1"/>
          </p:nvPr>
        </p:nvPicPr>
        <p:blipFill>
          <a:blip r:embed="rId2"/>
          <a:stretch>
            <a:fillRect/>
          </a:stretch>
        </p:blipFill>
        <p:spPr>
          <a:xfrm>
            <a:off x="428596" y="500042"/>
            <a:ext cx="3214693" cy="2591311"/>
          </a:xfrm>
        </p:spPr>
      </p:pic>
      <p:pic>
        <p:nvPicPr>
          <p:cNvPr id="5" name="图片 4" descr="051313563M3.jpg"/>
          <p:cNvPicPr>
            <a:picLocks noChangeAspect="1"/>
          </p:cNvPicPr>
          <p:nvPr/>
        </p:nvPicPr>
        <p:blipFill>
          <a:blip r:embed="rId3"/>
          <a:stretch>
            <a:fillRect/>
          </a:stretch>
        </p:blipFill>
        <p:spPr>
          <a:xfrm>
            <a:off x="4714876" y="571480"/>
            <a:ext cx="3500461" cy="2625347"/>
          </a:xfrm>
          <a:prstGeom prst="rect">
            <a:avLst/>
          </a:prstGeom>
        </p:spPr>
      </p:pic>
      <p:pic>
        <p:nvPicPr>
          <p:cNvPr id="6" name="图片 5" descr="Img241106414.jpg"/>
          <p:cNvPicPr>
            <a:picLocks noChangeAspect="1"/>
          </p:cNvPicPr>
          <p:nvPr/>
        </p:nvPicPr>
        <p:blipFill>
          <a:blip r:embed="rId4"/>
          <a:stretch>
            <a:fillRect/>
          </a:stretch>
        </p:blipFill>
        <p:spPr>
          <a:xfrm>
            <a:off x="500034" y="3643314"/>
            <a:ext cx="4286250" cy="2867025"/>
          </a:xfrm>
          <a:prstGeom prst="rect">
            <a:avLst/>
          </a:prstGeom>
        </p:spPr>
      </p:pic>
      <p:pic>
        <p:nvPicPr>
          <p:cNvPr id="7" name="图片 6" descr="530c99c74552d10fd8e89.jpg"/>
          <p:cNvPicPr>
            <a:picLocks noChangeAspect="1"/>
          </p:cNvPicPr>
          <p:nvPr/>
        </p:nvPicPr>
        <p:blipFill>
          <a:blip r:embed="rId5"/>
          <a:stretch>
            <a:fillRect/>
          </a:stretch>
        </p:blipFill>
        <p:spPr>
          <a:xfrm>
            <a:off x="5000628" y="3714752"/>
            <a:ext cx="3815217" cy="285752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a:bodyPr>
          <a:lstStyle/>
          <a:p>
            <a:pPr>
              <a:lnSpc>
                <a:spcPct val="90000"/>
              </a:lnSpc>
              <a:defRPr/>
            </a:pPr>
            <a:r>
              <a:rPr lang="zh-CN" altLang="en-US" b="1" dirty="0" smtClean="0"/>
              <a:t>（四）旅行社接待服务</a:t>
            </a:r>
          </a:p>
          <a:p>
            <a:pPr>
              <a:lnSpc>
                <a:spcPct val="90000"/>
              </a:lnSpc>
              <a:defRPr/>
            </a:pPr>
            <a:r>
              <a:rPr lang="zh-CN" altLang="en-US" sz="2800" b="1" dirty="0" smtClean="0"/>
              <a:t>服务，是旅行社的无形产品。接待服务的内容：接送站、导游、代订食宿、票务、安排文娱活动、行李运送和托运等。</a:t>
            </a:r>
            <a:endParaRPr lang="en-US" altLang="zh-CN" sz="2800" b="1" dirty="0" smtClean="0"/>
          </a:p>
          <a:p>
            <a:pPr>
              <a:lnSpc>
                <a:spcPct val="90000"/>
              </a:lnSpc>
              <a:defRPr/>
            </a:pPr>
            <a:r>
              <a:rPr lang="zh-CN" altLang="en-US" b="1" dirty="0" smtClean="0"/>
              <a:t>（五）旅游吸引物服务</a:t>
            </a:r>
          </a:p>
          <a:p>
            <a:pPr>
              <a:lnSpc>
                <a:spcPct val="90000"/>
              </a:lnSpc>
              <a:defRPr/>
            </a:pPr>
            <a:r>
              <a:rPr lang="zh-CN" altLang="en-US" sz="2800" b="1" dirty="0" smtClean="0"/>
              <a:t>是旅行社产品的核心。</a:t>
            </a:r>
            <a:endParaRPr lang="en-US" altLang="zh-CN" sz="2800" b="1" dirty="0" smtClean="0"/>
          </a:p>
          <a:p>
            <a:pPr>
              <a:lnSpc>
                <a:spcPct val="90000"/>
              </a:lnSpc>
              <a:defRPr/>
            </a:pPr>
            <a:r>
              <a:rPr lang="zh-CN" altLang="en-US" sz="2800" b="1" dirty="0" smtClean="0"/>
              <a:t>旅游景点</a:t>
            </a:r>
            <a:endParaRPr lang="en-US" altLang="zh-CN" sz="2800" b="1" dirty="0" smtClean="0"/>
          </a:p>
          <a:p>
            <a:pPr>
              <a:lnSpc>
                <a:spcPct val="90000"/>
              </a:lnSpc>
              <a:defRPr/>
            </a:pPr>
            <a:r>
              <a:rPr lang="zh-CN" altLang="en-US" sz="2800" b="1" dirty="0" smtClean="0"/>
              <a:t>购物场所</a:t>
            </a:r>
            <a:endParaRPr lang="en-US" altLang="zh-CN" sz="2800" b="1" dirty="0" smtClean="0"/>
          </a:p>
          <a:p>
            <a:pPr>
              <a:lnSpc>
                <a:spcPct val="90000"/>
              </a:lnSpc>
              <a:defRPr/>
            </a:pPr>
            <a:r>
              <a:rPr lang="zh-CN" altLang="en-US" b="1" dirty="0" smtClean="0"/>
              <a:t>（六）其他旅游服务</a:t>
            </a:r>
            <a:endParaRPr lang="zh-CN" altLang="en-US" dirty="0" smtClean="0"/>
          </a:p>
          <a:p>
            <a:r>
              <a:rPr lang="zh-CN" altLang="en-US" sz="2800" b="1" dirty="0" smtClean="0"/>
              <a:t>其他代办业务。</a:t>
            </a:r>
            <a:endParaRPr lang="zh-CN" altLang="en-US" sz="28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4800" y="571480"/>
            <a:ext cx="8686800" cy="5508645"/>
          </a:xfrm>
        </p:spPr>
        <p:txBody>
          <a:bodyPr>
            <a:normAutofit/>
          </a:bodyPr>
          <a:lstStyle/>
          <a:p>
            <a:r>
              <a:rPr lang="zh-CN" altLang="en-US" b="1" dirty="0" smtClean="0"/>
              <a:t>二、协作网络的建立</a:t>
            </a:r>
            <a:endParaRPr lang="en-US" altLang="zh-CN" sz="2400" b="1" dirty="0" smtClean="0"/>
          </a:p>
          <a:p>
            <a:r>
              <a:rPr lang="zh-CN" altLang="en-US" sz="2800" b="1" dirty="0" smtClean="0"/>
              <a:t> </a:t>
            </a:r>
            <a:r>
              <a:rPr lang="en-US" altLang="zh-CN" sz="2800" b="1" dirty="0" smtClean="0"/>
              <a:t>1.</a:t>
            </a:r>
            <a:r>
              <a:rPr lang="zh-CN" altLang="en-US" sz="2800" b="1" dirty="0" smtClean="0"/>
              <a:t>如某公司在十一期间组织员工到云南旅游，与云南当地甲旅行社联系，然而甲旅行社却因订不上飞机票而无法承接；公司又与当地乙旅行社联系，乙顺利地承接此项业务。</a:t>
            </a:r>
            <a:endParaRPr lang="en-US" altLang="zh-CN" sz="2800" b="1" dirty="0" smtClean="0"/>
          </a:p>
          <a:p>
            <a:r>
              <a:rPr lang="zh-CN" altLang="en-US" sz="2800" b="1" dirty="0" smtClean="0"/>
              <a:t>思考：为什么甲旅行社不能承接而乙旅行社可以呢？</a:t>
            </a:r>
            <a:endParaRPr lang="en-US" altLang="zh-CN" sz="2800" b="1" dirty="0" smtClean="0"/>
          </a:p>
          <a:p>
            <a:r>
              <a:rPr lang="en-US" altLang="zh-CN" sz="2800" b="1" dirty="0" smtClean="0"/>
              <a:t>2.</a:t>
            </a:r>
            <a:r>
              <a:rPr lang="zh-CN" altLang="en-US" sz="2800" b="1" dirty="0" smtClean="0"/>
              <a:t>教材第</a:t>
            </a:r>
            <a:r>
              <a:rPr lang="en-US" altLang="zh-CN" sz="2800" b="1" dirty="0" smtClean="0"/>
              <a:t>114</a:t>
            </a:r>
            <a:r>
              <a:rPr lang="zh-CN" altLang="en-US" sz="2800" b="1" dirty="0" smtClean="0"/>
              <a:t>页，案例三“礼物”。</a:t>
            </a:r>
            <a:endParaRPr lang="zh-CN" altLang="en-US" sz="2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92500"/>
          </a:bodyPr>
          <a:lstStyle/>
          <a:p>
            <a:r>
              <a:rPr lang="zh-CN" altLang="en-US" sz="3000" b="1" dirty="0" smtClean="0"/>
              <a:t>为保证旅行社所需的旅游服务的供给，旅行社必须与旅游相关行业建立广泛的高质量的采购协作网络，能保证旅游产品旺季时也能以合理价格拿到车票、客房等。这也是计调部门工作重点之一。</a:t>
            </a:r>
            <a:endParaRPr lang="en-US" altLang="zh-CN" sz="3000" b="1" dirty="0" smtClean="0"/>
          </a:p>
          <a:p>
            <a:r>
              <a:rPr lang="zh-CN" altLang="en-US" sz="3000" b="1" dirty="0" smtClean="0"/>
              <a:t>旅游协作网络建立是</a:t>
            </a:r>
            <a:r>
              <a:rPr lang="zh-CN" altLang="en-US" sz="3000" b="1" dirty="0" smtClean="0">
                <a:solidFill>
                  <a:srgbClr val="FF0000"/>
                </a:solidFill>
              </a:rPr>
              <a:t>旅游服务采购的基础工作</a:t>
            </a:r>
            <a:r>
              <a:rPr lang="zh-CN" altLang="en-US" sz="3000" b="1" dirty="0" smtClean="0"/>
              <a:t>，具体是旅行社通过与其他旅游相关部门洽谈合作内容与合作方式，签订合同或协议书，明确双方权利、义务及责任，从而保证所需的供给。</a:t>
            </a:r>
            <a:endParaRPr lang="en-US" altLang="zh-CN" sz="3000" b="1" dirty="0" smtClean="0"/>
          </a:p>
          <a:p>
            <a:pPr>
              <a:defRPr/>
            </a:pPr>
            <a:r>
              <a:rPr lang="zh-CN" altLang="en-US" b="1" dirty="0" smtClean="0"/>
              <a:t>（一）与交通运输部门建立协作关系</a:t>
            </a:r>
          </a:p>
          <a:p>
            <a:r>
              <a:rPr lang="zh-CN" altLang="en-US" sz="2800" b="1" dirty="0" smtClean="0"/>
              <a:t>交通运输是旅游业发展的命脉，对旅游日程实施、旅行社信誉至关重要影响。所以必须与交通部门建立亲密的合作关系，并争取</a:t>
            </a:r>
            <a:r>
              <a:rPr lang="zh-CN" altLang="en-US" sz="2800" b="1" dirty="0" smtClean="0">
                <a:solidFill>
                  <a:srgbClr val="FF0000"/>
                </a:solidFill>
              </a:rPr>
              <a:t>建立代理</a:t>
            </a:r>
            <a:r>
              <a:rPr lang="zh-CN" altLang="en-US" sz="2800" b="1" dirty="0" smtClean="0"/>
              <a:t>关系，经营联网代销业务。</a:t>
            </a:r>
            <a:endParaRPr lang="en-US" altLang="zh-CN" sz="2800" b="1" dirty="0" smtClean="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lstStyle/>
          <a:p>
            <a:r>
              <a:rPr lang="zh-CN" altLang="en-US" sz="2800" b="1" dirty="0" smtClean="0"/>
              <a:t>（二）与住宿部门建立协作关系</a:t>
            </a:r>
          </a:p>
          <a:p>
            <a:r>
              <a:rPr lang="zh-CN" altLang="en-US" sz="2400" b="1" dirty="0" smtClean="0"/>
              <a:t>饭店是旅游业三大支柱之一。饭店安排成功与否，将直接影响接待工作质量。因此旅行社计调部必须与饭店等住宿部门建立长久、稳定的合作关系。</a:t>
            </a:r>
            <a:endParaRPr lang="en-US" altLang="zh-CN" sz="2400" b="1" dirty="0" smtClean="0"/>
          </a:p>
          <a:p>
            <a:r>
              <a:rPr lang="zh-CN" altLang="en-US" sz="2400" b="1" dirty="0" smtClean="0"/>
              <a:t>旅行社与饭店等住宿单位是一种</a:t>
            </a:r>
            <a:r>
              <a:rPr lang="zh-CN" altLang="en-US" sz="2400" b="1" dirty="0" smtClean="0">
                <a:solidFill>
                  <a:srgbClr val="FF0000"/>
                </a:solidFill>
              </a:rPr>
              <a:t>经济合同</a:t>
            </a:r>
            <a:r>
              <a:rPr lang="zh-CN" altLang="en-US" sz="2400" b="1" dirty="0" smtClean="0"/>
              <a:t>关系。饭店的产品不可贮存，成本很高；饭店的服务又是旅行社必须需要的。</a:t>
            </a:r>
            <a:endParaRPr lang="en-US" altLang="zh-CN" sz="2400" b="1" dirty="0" smtClean="0"/>
          </a:p>
          <a:p>
            <a:r>
              <a:rPr lang="zh-CN" altLang="en-US" sz="2800" b="1" dirty="0" smtClean="0"/>
              <a:t>（三）与餐饮部门建立协作关系</a:t>
            </a:r>
          </a:p>
          <a:p>
            <a:r>
              <a:rPr lang="zh-CN" altLang="en-US" sz="2400" b="1" dirty="0" smtClean="0"/>
              <a:t>餐饮服务是旅游供给必不可少一部分。餐饮服务水平好坏直接影响对旅行社产品的最终评价。所以，旅行社计调部门必须想方设法与餐饮部门建立合作关系。</a:t>
            </a:r>
            <a:endParaRPr lang="en-US" altLang="zh-CN" sz="2400" b="1" dirty="0" smtClean="0"/>
          </a:p>
          <a:p>
            <a:r>
              <a:rPr lang="zh-CN" altLang="en-US" sz="2800" b="1" dirty="0" smtClean="0"/>
              <a:t>（四）与景区景点建立协作关系</a:t>
            </a:r>
          </a:p>
          <a:p>
            <a:r>
              <a:rPr lang="zh-CN" altLang="en-US" sz="2400" b="1" dirty="0" smtClean="0"/>
              <a:t>旅游资源是发展旅游业的物质基础，参观游览是旅游活动最基本和最重要的内容。</a:t>
            </a:r>
            <a:endParaRPr lang="en-US" altLang="zh-CN" sz="2400" b="1" dirty="0" smtClean="0"/>
          </a:p>
          <a:p>
            <a:endParaRPr lang="zh-CN" altLang="en-US" sz="24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a:bodyPr>
          <a:lstStyle/>
          <a:p>
            <a:pPr>
              <a:buNone/>
              <a:defRPr/>
            </a:pPr>
            <a:r>
              <a:rPr lang="zh-CN" altLang="en-US" b="1" dirty="0" smtClean="0"/>
              <a:t>   （五）与购物商店建立协作关系</a:t>
            </a:r>
          </a:p>
          <a:p>
            <a:pPr>
              <a:defRPr/>
            </a:pPr>
            <a:r>
              <a:rPr lang="zh-CN" altLang="en-US" sz="2800" b="1" dirty="0" smtClean="0"/>
              <a:t>旅游购物虽不是旅游者的非基本需求，但购物也成为旅游活动丰富多彩、不可缺少一部分。所以旅行社有必要与购物单位建立相对稳定的合作关系，保证旅游者利益不受损坏。</a:t>
            </a:r>
            <a:endParaRPr lang="en-US" altLang="zh-CN" sz="2800" b="1" dirty="0" smtClean="0"/>
          </a:p>
          <a:p>
            <a:r>
              <a:rPr lang="zh-CN" altLang="en-US" sz="2800" b="1" dirty="0" smtClean="0"/>
              <a:t>选择购物商店合作</a:t>
            </a:r>
            <a:r>
              <a:rPr lang="zh-CN" altLang="en-US" sz="2800" b="1" dirty="0" smtClean="0"/>
              <a:t>注意事项：适量；信誉好；严防二者勾结，坑害消费者。</a:t>
            </a:r>
            <a:endParaRPr lang="en-US" altLang="zh-CN" sz="2800" b="1" dirty="0" smtClean="0"/>
          </a:p>
          <a:p>
            <a:r>
              <a:rPr lang="zh-CN" altLang="en-US" sz="2400" b="1" dirty="0" smtClean="0"/>
              <a:t>玉器店串通小旅行社骗游客买假玉石获利</a:t>
            </a:r>
            <a:r>
              <a:rPr lang="en-US" altLang="zh-CN" sz="2400" b="1" dirty="0" smtClean="0"/>
              <a:t>400</a:t>
            </a:r>
            <a:r>
              <a:rPr lang="zh-CN" altLang="en-US" sz="2400" b="1" dirty="0" smtClean="0"/>
              <a:t>万</a:t>
            </a:r>
            <a:r>
              <a:rPr lang="zh-CN" altLang="en-US" sz="2400" b="1" dirty="0" smtClean="0"/>
              <a:t>元；</a:t>
            </a:r>
            <a:endParaRPr lang="zh-CN" altLang="en-US" sz="2400" b="1" dirty="0" smtClean="0"/>
          </a:p>
          <a:p>
            <a:r>
              <a:rPr lang="zh-CN" altLang="en-US" sz="2400" b="1" dirty="0" smtClean="0"/>
              <a:t>揭四川</a:t>
            </a:r>
            <a:r>
              <a:rPr lang="zh-CN" altLang="en-US" sz="2400" b="1" dirty="0" smtClean="0"/>
              <a:t>“低价游”</a:t>
            </a:r>
            <a:r>
              <a:rPr lang="zh-CN" altLang="en-US" sz="2400" b="1" dirty="0" smtClean="0"/>
              <a:t>黑幕：旅游购物回扣多达</a:t>
            </a:r>
            <a:r>
              <a:rPr lang="en-US" altLang="zh-CN" sz="2400" b="1" dirty="0" smtClean="0"/>
              <a:t>50</a:t>
            </a:r>
            <a:r>
              <a:rPr lang="en-US" altLang="zh-CN" sz="2400" b="1" dirty="0" smtClean="0"/>
              <a:t>%</a:t>
            </a:r>
            <a:r>
              <a:rPr lang="zh-CN" altLang="en-US" sz="2400" b="1" dirty="0" smtClean="0"/>
              <a:t>；</a:t>
            </a:r>
            <a:endParaRPr lang="en-US" altLang="zh-CN" sz="2400" b="1" dirty="0" smtClean="0"/>
          </a:p>
          <a:p>
            <a:r>
              <a:rPr lang="zh-CN" altLang="en-US" sz="2400" b="1" dirty="0" smtClean="0"/>
              <a:t>珠海 </a:t>
            </a:r>
            <a:r>
              <a:rPr lang="en-US" altLang="zh-CN" sz="2400" b="1" dirty="0" smtClean="0"/>
              <a:t>12315</a:t>
            </a:r>
            <a:r>
              <a:rPr lang="zh-CN" altLang="en-US" sz="2400" b="1" dirty="0" smtClean="0"/>
              <a:t>通报一批旅游购物投诉，多因旅行社与商场</a:t>
            </a:r>
            <a:r>
              <a:rPr lang="zh-CN" altLang="en-US" sz="2400" b="1" dirty="0" smtClean="0"/>
              <a:t>勾结；</a:t>
            </a:r>
            <a:endParaRPr lang="en-US" altLang="zh-CN" sz="2400" b="1" dirty="0" smtClean="0"/>
          </a:p>
          <a:p>
            <a:r>
              <a:rPr lang="zh-CN" altLang="en-US" sz="2400" b="1" dirty="0" smtClean="0"/>
              <a:t>南朗玉器店串通旅行社诱导游客购物 非法敛财</a:t>
            </a:r>
            <a:r>
              <a:rPr lang="zh-CN" altLang="en-US" sz="2400" b="1" dirty="0" smtClean="0"/>
              <a:t>上千万</a:t>
            </a:r>
            <a:r>
              <a:rPr lang="zh-CN" altLang="en-US" sz="2400" dirty="0" smtClean="0"/>
              <a:t>；</a:t>
            </a:r>
            <a:endParaRPr lang="en-US" altLang="zh-CN" sz="2400" dirty="0" smtClean="0"/>
          </a:p>
          <a:p>
            <a:r>
              <a:rPr lang="en-US" altLang="zh-CN" sz="2400" dirty="0" smtClean="0"/>
              <a:t>……</a:t>
            </a:r>
            <a:endParaRPr lang="zh-CN" altLang="en-US" sz="2400" dirty="0" smtClean="0"/>
          </a:p>
          <a:p>
            <a:endParaRPr lang="zh-CN" altLang="en-US"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a:bodyPr>
          <a:lstStyle/>
          <a:p>
            <a:endParaRPr lang="en-US" altLang="zh-CN" dirty="0" smtClean="0"/>
          </a:p>
          <a:p>
            <a:r>
              <a:rPr lang="zh-CN" altLang="en-US" b="1" dirty="0" smtClean="0"/>
              <a:t>所谓计调，就是计划、调度、安排的意思。</a:t>
            </a:r>
            <a:endParaRPr lang="en-US" altLang="zh-CN" b="1" dirty="0" smtClean="0"/>
          </a:p>
          <a:p>
            <a:r>
              <a:rPr lang="zh-CN" altLang="en-US" b="1" dirty="0" smtClean="0"/>
              <a:t>狭义的旅行社计调业务是指在旅行社接待业务中作中为旅游团安排的各种旅游活动所进行的各项具体工作，包括吃住行游娱购等具体事宜安排，旅游合作伙伴选择、导游人员委派，旅游接待计划的制定等。</a:t>
            </a:r>
            <a:endParaRPr lang="en-US" altLang="zh-CN" b="1" dirty="0" smtClean="0"/>
          </a:p>
          <a:p>
            <a:r>
              <a:rPr lang="zh-CN" altLang="en-US" b="1" dirty="0" smtClean="0"/>
              <a:t>其主要业务有搜集信息、设计产品、编制计划、</a:t>
            </a:r>
            <a:r>
              <a:rPr lang="zh-CN" altLang="en-US" b="1" dirty="0" smtClean="0">
                <a:solidFill>
                  <a:srgbClr val="FF0000"/>
                </a:solidFill>
              </a:rPr>
              <a:t>对外采购</a:t>
            </a:r>
            <a:r>
              <a:rPr lang="zh-CN" altLang="en-US" b="1" dirty="0" smtClean="0"/>
              <a:t>、安排落实、质量监督等，是整个旅行社业务运作的灵魂。</a:t>
            </a: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857232"/>
            <a:ext cx="8686800" cy="5222893"/>
          </a:xfrm>
        </p:spPr>
        <p:txBody>
          <a:bodyPr>
            <a:normAutofit lnSpcReduction="10000"/>
          </a:bodyPr>
          <a:lstStyle/>
          <a:p>
            <a:pPr>
              <a:defRPr/>
            </a:pPr>
            <a:r>
              <a:rPr lang="zh-CN" altLang="en-US" b="1" dirty="0" smtClean="0"/>
              <a:t>（六）与娱乐部门建立协作关系</a:t>
            </a:r>
          </a:p>
          <a:p>
            <a:pPr>
              <a:defRPr/>
            </a:pPr>
            <a:r>
              <a:rPr lang="zh-CN" altLang="en-US" b="1" dirty="0" smtClean="0"/>
              <a:t>娱乐是旅游活动重要组成部分，是参观游览活动的延续和补充。特别是夜间文化娱乐活动，不仅可以消除疲劳、充实旅游活动，而且起到文化交流作用。</a:t>
            </a:r>
            <a:endParaRPr lang="en-US" altLang="zh-CN" b="1" dirty="0" smtClean="0"/>
          </a:p>
          <a:p>
            <a:pPr>
              <a:buNone/>
              <a:defRPr/>
            </a:pPr>
            <a:r>
              <a:rPr lang="zh-CN" altLang="en-US" b="1" dirty="0" smtClean="0"/>
              <a:t>   （七）与保险公司建立协作关系</a:t>
            </a:r>
          </a:p>
          <a:p>
            <a:pPr>
              <a:defRPr/>
            </a:pPr>
            <a:r>
              <a:rPr lang="zh-CN" altLang="en-US" b="1" dirty="0" smtClean="0"/>
              <a:t>旅游保险是旅游活动得到可靠社会保障不可忽视的重要因素。</a:t>
            </a:r>
            <a:endParaRPr lang="en-US" altLang="zh-CN" b="1" dirty="0" smtClean="0"/>
          </a:p>
          <a:p>
            <a:pPr>
              <a:defRPr/>
            </a:pPr>
            <a:r>
              <a:rPr lang="zh-CN" altLang="en-US" b="1" dirty="0" smtClean="0"/>
              <a:t>（八）与相关旅行社建立协作关系</a:t>
            </a:r>
            <a:endParaRPr lang="en-US" altLang="zh-CN" b="1" dirty="0" smtClean="0"/>
          </a:p>
          <a:p>
            <a:pPr>
              <a:defRPr/>
            </a:pPr>
            <a:r>
              <a:rPr lang="zh-CN" altLang="en-US" b="1" dirty="0" smtClean="0"/>
              <a:t>能更好地组织客源。</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第二节  计调采购流程</a:t>
            </a:r>
            <a:endParaRPr lang="zh-CN" altLang="en-US" dirty="0"/>
          </a:p>
        </p:txBody>
      </p:sp>
      <p:sp>
        <p:nvSpPr>
          <p:cNvPr id="3" name="内容占位符 2"/>
          <p:cNvSpPr>
            <a:spLocks noGrp="1"/>
          </p:cNvSpPr>
          <p:nvPr>
            <p:ph idx="1"/>
          </p:nvPr>
        </p:nvSpPr>
        <p:spPr>
          <a:xfrm>
            <a:off x="304800" y="1142984"/>
            <a:ext cx="8686800" cy="4937141"/>
          </a:xfrm>
        </p:spPr>
        <p:txBody>
          <a:bodyPr>
            <a:normAutofit lnSpcReduction="10000"/>
          </a:bodyPr>
          <a:lstStyle/>
          <a:p>
            <a:pPr>
              <a:lnSpc>
                <a:spcPct val="90000"/>
              </a:lnSpc>
              <a:defRPr/>
            </a:pPr>
            <a:r>
              <a:rPr lang="zh-CN" altLang="en-US" b="1" dirty="0" smtClean="0"/>
              <a:t>一、计调部门对交通服务的采购</a:t>
            </a:r>
          </a:p>
          <a:p>
            <a:pPr>
              <a:lnSpc>
                <a:spcPct val="90000"/>
              </a:lnSpc>
              <a:defRPr/>
            </a:pPr>
            <a:r>
              <a:rPr lang="zh-CN" altLang="en-US" b="1" dirty="0" smtClean="0"/>
              <a:t>（一）航空交通服务采购</a:t>
            </a:r>
          </a:p>
          <a:p>
            <a:pPr>
              <a:lnSpc>
                <a:spcPct val="90000"/>
              </a:lnSpc>
              <a:defRPr/>
            </a:pPr>
            <a:r>
              <a:rPr lang="en-US" altLang="zh-CN" sz="2800" b="1" dirty="0" smtClean="0"/>
              <a:t>1.</a:t>
            </a:r>
            <a:r>
              <a:rPr lang="zh-CN" altLang="en-US" sz="2800" b="1" dirty="0" smtClean="0"/>
              <a:t>定期航班机票的采购</a:t>
            </a:r>
          </a:p>
          <a:p>
            <a:pPr>
              <a:lnSpc>
                <a:spcPct val="90000"/>
              </a:lnSpc>
              <a:defRPr/>
            </a:pPr>
            <a:r>
              <a:rPr lang="zh-CN" altLang="en-US" sz="2800" b="1" dirty="0" smtClean="0"/>
              <a:t>定期航班机票的采购业务包括机票的预订、购买、确认、退订与退购、补票与机票变更五项内容。</a:t>
            </a:r>
          </a:p>
          <a:p>
            <a:pPr>
              <a:lnSpc>
                <a:spcPct val="90000"/>
              </a:lnSpc>
              <a:defRPr/>
            </a:pPr>
            <a:r>
              <a:rPr lang="en-US" altLang="zh-CN" sz="2800" b="1" dirty="0" smtClean="0"/>
              <a:t>2.</a:t>
            </a:r>
            <a:r>
              <a:rPr lang="zh-CN" altLang="en-US" sz="2800" b="1" dirty="0" smtClean="0"/>
              <a:t>旅游包机的预订 </a:t>
            </a:r>
          </a:p>
          <a:p>
            <a:pPr>
              <a:lnSpc>
                <a:spcPct val="90000"/>
              </a:lnSpc>
              <a:defRPr/>
            </a:pPr>
            <a:r>
              <a:rPr lang="zh-CN" altLang="en-US" sz="2800" b="1" dirty="0" smtClean="0"/>
              <a:t>旅行社无法满足旅游者乘坐正常航班抵达目的地的要求而采取的一种弥补措施。另外，旅行社在接待过程发生误机事故后也会采取包机方式将游客尽快送往目的地。</a:t>
            </a:r>
            <a:endParaRPr lang="en-US" altLang="zh-CN" sz="2800" b="1" dirty="0" smtClean="0"/>
          </a:p>
          <a:p>
            <a:pPr>
              <a:lnSpc>
                <a:spcPct val="90000"/>
              </a:lnSpc>
              <a:defRPr/>
            </a:pPr>
            <a:r>
              <a:rPr lang="zh-CN" altLang="en-US" sz="2800" b="1" dirty="0" smtClean="0"/>
              <a:t>除此之外，还有什么情况应选择包机？</a:t>
            </a:r>
            <a:endParaRPr lang="en-US" altLang="zh-CN" sz="2800" b="1" dirty="0" smtClean="0"/>
          </a:p>
          <a:p>
            <a:pPr>
              <a:lnSpc>
                <a:spcPct val="90000"/>
              </a:lnSpc>
              <a:defRPr/>
            </a:pPr>
            <a:endParaRPr lang="zh-CN" altLang="en-US" b="1" dirty="0" smtClean="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20000"/>
          </a:bodyPr>
          <a:lstStyle/>
          <a:p>
            <a:r>
              <a:rPr lang="zh-CN" altLang="en-US" b="1" dirty="0" smtClean="0"/>
              <a:t>当团队人数接近机位的</a:t>
            </a:r>
            <a:r>
              <a:rPr lang="en-US" altLang="zh-CN" b="1" dirty="0" smtClean="0"/>
              <a:t>80%</a:t>
            </a:r>
            <a:r>
              <a:rPr lang="zh-CN" altLang="en-US" b="1" dirty="0" smtClean="0"/>
              <a:t>；多家旅行社成员同时飞往同地，联合包机；特殊团队等。</a:t>
            </a:r>
            <a:endParaRPr lang="en-US" altLang="zh-CN" b="1" dirty="0" smtClean="0"/>
          </a:p>
          <a:p>
            <a:r>
              <a:rPr lang="zh-CN" altLang="en-US" b="1" dirty="0" smtClean="0"/>
              <a:t>航空交通服务相关知识：</a:t>
            </a:r>
            <a:endParaRPr lang="en-US" altLang="zh-CN" b="1" dirty="0" smtClean="0"/>
          </a:p>
          <a:p>
            <a:r>
              <a:rPr lang="zh-CN" altLang="en-US" b="1" dirty="0" smtClean="0"/>
              <a:t>航班（国际、国内）；航空公司代码（</a:t>
            </a:r>
            <a:r>
              <a:rPr lang="en-US" altLang="zh-CN" b="1" dirty="0" smtClean="0"/>
              <a:t>CA</a:t>
            </a:r>
            <a:r>
              <a:rPr lang="zh-CN" altLang="en-US" b="1" dirty="0" smtClean="0"/>
              <a:t>中国国际航空公司；</a:t>
            </a:r>
            <a:r>
              <a:rPr lang="en-US" altLang="zh-CN" b="1" dirty="0" smtClean="0"/>
              <a:t>MU</a:t>
            </a:r>
            <a:r>
              <a:rPr lang="zh-CN" altLang="en-US" b="1" dirty="0" smtClean="0"/>
              <a:t>东方航空；</a:t>
            </a:r>
            <a:r>
              <a:rPr lang="en-US" altLang="zh-CN" b="1" dirty="0" smtClean="0"/>
              <a:t>CZ</a:t>
            </a:r>
            <a:r>
              <a:rPr lang="zh-CN" altLang="en-US" b="1" dirty="0" smtClean="0"/>
              <a:t>南方航空）常用机型（欧产空客</a:t>
            </a:r>
            <a:r>
              <a:rPr lang="en-US" altLang="zh-CN" b="1" dirty="0" smtClean="0"/>
              <a:t>A</a:t>
            </a:r>
            <a:r>
              <a:rPr lang="zh-CN" altLang="en-US" b="1" dirty="0" smtClean="0"/>
              <a:t>系列、波音</a:t>
            </a:r>
            <a:r>
              <a:rPr lang="en-US" altLang="zh-CN" b="1" dirty="0" smtClean="0"/>
              <a:t>B7</a:t>
            </a:r>
            <a:r>
              <a:rPr lang="zh-CN" altLang="en-US" b="1" dirty="0" smtClean="0"/>
              <a:t>系列、麦道</a:t>
            </a:r>
            <a:r>
              <a:rPr lang="en-US" altLang="zh-CN" b="1" dirty="0" smtClean="0"/>
              <a:t>MD</a:t>
            </a:r>
            <a:r>
              <a:rPr lang="zh-CN" altLang="en-US" b="1" dirty="0" smtClean="0"/>
              <a:t>、运</a:t>
            </a:r>
            <a:r>
              <a:rPr lang="en-US" altLang="zh-CN" b="1" dirty="0" smtClean="0"/>
              <a:t>7Y-7</a:t>
            </a:r>
            <a:r>
              <a:rPr lang="zh-CN" altLang="en-US" b="1" dirty="0" smtClean="0"/>
              <a:t>；刚刚试飞成功</a:t>
            </a:r>
            <a:r>
              <a:rPr lang="en-US" altLang="zh-CN" b="1" dirty="0" smtClean="0"/>
              <a:t>C919</a:t>
            </a:r>
            <a:r>
              <a:rPr lang="zh-CN" altLang="en-US" b="1" dirty="0" smtClean="0"/>
              <a:t>国产大型客机）；载客人数（大型</a:t>
            </a:r>
            <a:r>
              <a:rPr lang="en-US" altLang="zh-CN" b="1" dirty="0" smtClean="0"/>
              <a:t>200</a:t>
            </a:r>
            <a:r>
              <a:rPr lang="zh-CN" altLang="en-US" b="1" dirty="0" smtClean="0"/>
              <a:t>人以上，中型在</a:t>
            </a:r>
            <a:r>
              <a:rPr lang="en-US" altLang="zh-CN" b="1" dirty="0" smtClean="0"/>
              <a:t>200—100</a:t>
            </a:r>
            <a:r>
              <a:rPr lang="zh-CN" altLang="en-US" b="1" dirty="0" smtClean="0"/>
              <a:t>人，目前载客量最大的喷气式客机是空客</a:t>
            </a:r>
            <a:r>
              <a:rPr lang="en-US" altLang="zh-CN" b="1" dirty="0" smtClean="0"/>
              <a:t>A380</a:t>
            </a:r>
            <a:r>
              <a:rPr lang="zh-CN" altLang="en-US" b="1" dirty="0" smtClean="0"/>
              <a:t>，最大载客量为</a:t>
            </a:r>
            <a:r>
              <a:rPr lang="en-US" altLang="zh-CN" b="1" dirty="0" smtClean="0"/>
              <a:t>853</a:t>
            </a:r>
            <a:r>
              <a:rPr lang="zh-CN" altLang="en-US" b="1" dirty="0" smtClean="0"/>
              <a:t>人）飞机餐（飞行超过</a:t>
            </a:r>
            <a:r>
              <a:rPr lang="en-US" altLang="zh-CN" b="1" dirty="0" smtClean="0"/>
              <a:t>2</a:t>
            </a:r>
            <a:r>
              <a:rPr lang="zh-CN" altLang="en-US" b="1" dirty="0" smtClean="0"/>
              <a:t>小时有正餐；不足有点心、饮料，特殊旅客有特殊餐）机票价格（如儿童票，不按身高，儿童机票是按全价成人机票的五折出售，不随市价变更。这项规定中“成人票价”的具体含义，究竟是折后价还是标准定价，此项规定未作明确解释。有时会高于成人票，这是霸王条款，需要改变）；行李（随身、托运）；（还有旅行社与航空公司签订其他特殊规定）</a:t>
            </a:r>
            <a:endParaRPr lang="zh-CN" alt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285860"/>
            <a:ext cx="8686800" cy="4794265"/>
          </a:xfrm>
        </p:spPr>
        <p:txBody>
          <a:bodyPr>
            <a:normAutofit fontScale="92500" lnSpcReduction="10000"/>
          </a:bodyPr>
          <a:lstStyle/>
          <a:p>
            <a:r>
              <a:rPr lang="zh-CN" altLang="en-US" b="1" dirty="0" smtClean="0"/>
              <a:t>一个</a:t>
            </a:r>
            <a:r>
              <a:rPr lang="en-US" altLang="zh-CN" b="1" dirty="0" smtClean="0"/>
              <a:t>22</a:t>
            </a:r>
            <a:r>
              <a:rPr lang="zh-CN" altLang="en-US" b="1" dirty="0" smtClean="0"/>
              <a:t>人的旅游团在桂林机场乘坐</a:t>
            </a:r>
            <a:r>
              <a:rPr lang="en-US" altLang="zh-CN" b="1" dirty="0" smtClean="0"/>
              <a:t>CZ3976</a:t>
            </a:r>
            <a:r>
              <a:rPr lang="zh-CN" altLang="en-US" b="1" dirty="0" smtClean="0"/>
              <a:t>航班前往深圳，其中两名成员的票被宣布无效票。原来该团体中有</a:t>
            </a:r>
            <a:r>
              <a:rPr lang="en-US" altLang="zh-CN" b="1" dirty="0" smtClean="0"/>
              <a:t>20</a:t>
            </a:r>
            <a:r>
              <a:rPr lang="zh-CN" altLang="en-US" b="1" dirty="0" smtClean="0"/>
              <a:t>名成员是台湾游客，其余</a:t>
            </a:r>
            <a:r>
              <a:rPr lang="en-US" altLang="zh-CN" b="1" dirty="0" smtClean="0"/>
              <a:t>2</a:t>
            </a:r>
            <a:r>
              <a:rPr lang="zh-CN" altLang="en-US" b="1" dirty="0" smtClean="0"/>
              <a:t>名为大陆游客，但所有机票姓名栏上打印的姓名都是按照台湾习惯翻译成英文。按民航规定，所有旅客只有证件和票面姓名一致才能登机，而目前内地居民身份证的姓名栏上无英文（拼音），只有汉字，所以该团体中两名内地乘客的票属于无效。</a:t>
            </a:r>
            <a:endParaRPr lang="en-US" altLang="zh-CN" b="1" dirty="0" smtClean="0"/>
          </a:p>
          <a:p>
            <a:r>
              <a:rPr lang="zh-CN" altLang="en-US" b="1" dirty="0" smtClean="0"/>
              <a:t>所有旅行社为团体游客购机票时，千万要主要，凡是持内地身份证的居民，其票客姓名栏必须是汉字，而不能有翻译的英文。</a:t>
            </a:r>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7500" lnSpcReduction="20000"/>
          </a:bodyPr>
          <a:lstStyle/>
          <a:p>
            <a:r>
              <a:rPr lang="zh-CN" altLang="en-US" sz="3600" b="1" dirty="0" smtClean="0"/>
              <a:t>（二）铁路交通服务采购</a:t>
            </a:r>
          </a:p>
          <a:p>
            <a:r>
              <a:rPr lang="zh-CN" altLang="en-US" sz="3100" b="1" dirty="0" smtClean="0"/>
              <a:t>火车价格便宜，沿途饱览风光，故而成为多数国内游客和部分海外游客的选择。包括火车票预订与购买、退票、改签、变更线路等。</a:t>
            </a:r>
            <a:endParaRPr lang="en-US" altLang="zh-CN" sz="3100" b="1" dirty="0" smtClean="0"/>
          </a:p>
          <a:p>
            <a:r>
              <a:rPr lang="zh-CN" altLang="en-US" sz="3100" b="1" dirty="0" smtClean="0"/>
              <a:t>采购铁路服务的相关知识：</a:t>
            </a:r>
            <a:endParaRPr lang="en-US" altLang="zh-CN" sz="3100" b="1" dirty="0" smtClean="0"/>
          </a:p>
          <a:p>
            <a:r>
              <a:rPr lang="zh-CN" altLang="en-US" sz="3100" b="1" dirty="0" smtClean="0"/>
              <a:t>车厢分类、列车分类等</a:t>
            </a:r>
            <a:endParaRPr lang="en-US" altLang="zh-CN" sz="3100" b="1" dirty="0" smtClean="0"/>
          </a:p>
          <a:p>
            <a:r>
              <a:rPr lang="zh-CN" altLang="en-US" sz="3100" b="1" dirty="0" smtClean="0"/>
              <a:t>退票手续费：火车票退票手续费火车票退票手续费新规定实行梯次退票，网上退票手续费和其他退票方式扣费无异。对开车前</a:t>
            </a:r>
            <a:r>
              <a:rPr lang="en-US" altLang="zh-CN" sz="3100" b="1" dirty="0" smtClean="0"/>
              <a:t>15</a:t>
            </a:r>
            <a:r>
              <a:rPr lang="zh-CN" altLang="en-US" sz="3100" b="1" dirty="0" smtClean="0"/>
              <a:t>天（不含）以上退票的，不收取退票费。票面乘车站开车前</a:t>
            </a:r>
            <a:r>
              <a:rPr lang="en-US" altLang="zh-CN" sz="3100" b="1" dirty="0" smtClean="0"/>
              <a:t>48</a:t>
            </a:r>
            <a:r>
              <a:rPr lang="zh-CN" altLang="en-US" sz="3100" b="1" dirty="0" smtClean="0"/>
              <a:t>小时以上的，退票时收取票价</a:t>
            </a:r>
            <a:r>
              <a:rPr lang="en-US" altLang="zh-CN" sz="3100" b="1" dirty="0" smtClean="0"/>
              <a:t>5%</a:t>
            </a:r>
            <a:r>
              <a:rPr lang="zh-CN" altLang="en-US" sz="3100" b="1" dirty="0" smtClean="0"/>
              <a:t>的退票费；开车前</a:t>
            </a:r>
            <a:r>
              <a:rPr lang="en-US" altLang="zh-CN" sz="3100" b="1" dirty="0" smtClean="0"/>
              <a:t>24</a:t>
            </a:r>
            <a:r>
              <a:rPr lang="zh-CN" altLang="en-US" sz="3100" b="1" dirty="0" smtClean="0"/>
              <a:t>小时以上、不足</a:t>
            </a:r>
            <a:r>
              <a:rPr lang="en-US" altLang="zh-CN" sz="3100" b="1" dirty="0" smtClean="0"/>
              <a:t>48</a:t>
            </a:r>
            <a:r>
              <a:rPr lang="zh-CN" altLang="en-US" sz="3100" b="1" dirty="0" smtClean="0"/>
              <a:t>小时的，退票时收取票价</a:t>
            </a:r>
            <a:r>
              <a:rPr lang="en-US" altLang="zh-CN" sz="3100" b="1" dirty="0" smtClean="0"/>
              <a:t>10%</a:t>
            </a:r>
            <a:r>
              <a:rPr lang="zh-CN" altLang="en-US" sz="3100" b="1" dirty="0" smtClean="0"/>
              <a:t>的退票费；开车前不足</a:t>
            </a:r>
            <a:r>
              <a:rPr lang="en-US" altLang="zh-CN" sz="3100" b="1" dirty="0" smtClean="0"/>
              <a:t>24</a:t>
            </a:r>
            <a:r>
              <a:rPr lang="zh-CN" altLang="en-US" sz="3100" b="1" dirty="0" smtClean="0"/>
              <a:t>小时的，退票时收取票价</a:t>
            </a:r>
            <a:r>
              <a:rPr lang="en-US" altLang="zh-CN" sz="3100" b="1" dirty="0" smtClean="0"/>
              <a:t>20%</a:t>
            </a:r>
            <a:r>
              <a:rPr lang="zh-CN" altLang="en-US" sz="3100" b="1" dirty="0" smtClean="0"/>
              <a:t>退票费。</a:t>
            </a:r>
            <a:endParaRPr lang="en-US" altLang="zh-CN" sz="3100" b="1" dirty="0" smtClean="0"/>
          </a:p>
          <a:p>
            <a:r>
              <a:rPr lang="zh-CN" altLang="en-US" sz="3100" b="1" dirty="0" smtClean="0"/>
              <a:t>国航规定，退票根据座位等级不同分别收取票面价</a:t>
            </a:r>
            <a:r>
              <a:rPr lang="en-US" altLang="zh-CN" sz="3100" b="1" dirty="0" smtClean="0"/>
              <a:t>5-50%</a:t>
            </a:r>
            <a:r>
              <a:rPr lang="zh-CN" altLang="en-US" sz="3100" b="1" dirty="0" smtClean="0"/>
              <a:t>不等的手续费。分为起飞前和起飞后，前者收的少些，后者收的多些。</a:t>
            </a:r>
            <a:endParaRPr lang="en-US" altLang="zh-CN" sz="3100" b="1" dirty="0" smtClean="0"/>
          </a:p>
          <a:p>
            <a:r>
              <a:rPr lang="zh-CN" altLang="en-US" sz="3100" b="1" dirty="0" smtClean="0"/>
              <a:t>学生票。</a:t>
            </a:r>
            <a:endParaRPr lang="zh-CN" altLang="en-US" sz="31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131228191918124440.JPG"/>
          <p:cNvPicPr>
            <a:picLocks noGrp="1" noChangeAspect="1"/>
          </p:cNvPicPr>
          <p:nvPr>
            <p:ph idx="1"/>
          </p:nvPr>
        </p:nvPicPr>
        <p:blipFill>
          <a:blip r:embed="rId2"/>
          <a:stretch>
            <a:fillRect/>
          </a:stretch>
        </p:blipFill>
        <p:spPr>
          <a:xfrm>
            <a:off x="2000232" y="500042"/>
            <a:ext cx="4071966" cy="6112795"/>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a:bodyPr>
          <a:lstStyle/>
          <a:p>
            <a:pPr>
              <a:lnSpc>
                <a:spcPct val="80000"/>
              </a:lnSpc>
              <a:defRPr/>
            </a:pPr>
            <a:r>
              <a:rPr lang="zh-CN" altLang="en-US" b="1" dirty="0" smtClean="0"/>
              <a:t>（三）公路交通服务采购</a:t>
            </a:r>
          </a:p>
          <a:p>
            <a:pPr>
              <a:lnSpc>
                <a:spcPct val="80000"/>
              </a:lnSpc>
              <a:defRPr/>
            </a:pPr>
            <a:r>
              <a:rPr lang="zh-CN" altLang="en-US" sz="2800" b="1" dirty="0" smtClean="0"/>
              <a:t>公路交通，方便，灵活度高。</a:t>
            </a:r>
            <a:endParaRPr lang="en-US" altLang="zh-CN" sz="2800" b="1" dirty="0" smtClean="0"/>
          </a:p>
          <a:p>
            <a:pPr>
              <a:lnSpc>
                <a:spcPct val="80000"/>
              </a:lnSpc>
              <a:defRPr/>
            </a:pPr>
            <a:r>
              <a:rPr lang="zh-CN" altLang="en-US" sz="2800" b="1" dirty="0" smtClean="0"/>
              <a:t>旅行社计调人员在采购公路交通服务时，首先应对提供此项服务的旅游汽车公司及其他长途汽车公司</a:t>
            </a:r>
            <a:r>
              <a:rPr lang="zh-CN" altLang="en-US" sz="2800" b="1" dirty="0" smtClean="0">
                <a:solidFill>
                  <a:srgbClr val="FF0000"/>
                </a:solidFill>
              </a:rPr>
              <a:t>进行调查</a:t>
            </a:r>
            <a:r>
              <a:rPr lang="zh-CN" altLang="en-US" sz="2800" b="1" dirty="0" smtClean="0"/>
              <a:t>，充分了解该公司所拥有的车辆数目、车型、性能、驾驶员的技术水平、公司的管理状况、租车的费用等情况；然后，将收集到的有关信息加以</a:t>
            </a:r>
            <a:r>
              <a:rPr lang="zh-CN" altLang="en-US" sz="2800" b="1" dirty="0" smtClean="0">
                <a:solidFill>
                  <a:srgbClr val="FF0000"/>
                </a:solidFill>
              </a:rPr>
              <a:t>整理和分析</a:t>
            </a:r>
            <a:r>
              <a:rPr lang="zh-CN" altLang="en-US" sz="2800" b="1" dirty="0" smtClean="0"/>
              <a:t>，从中选出汽车车型、驾驶员技术水平和租车价格均适合旅行社的需要且管理水平较高的旅游汽车公司或其他长途汽车公司，作为公路交通服务的</a:t>
            </a:r>
            <a:r>
              <a:rPr lang="zh-CN" altLang="en-US" sz="2800" b="1" dirty="0" smtClean="0">
                <a:solidFill>
                  <a:srgbClr val="FF0000"/>
                </a:solidFill>
              </a:rPr>
              <a:t>采购对象</a:t>
            </a:r>
            <a:r>
              <a:rPr lang="zh-CN" altLang="en-US" sz="2800" b="1" dirty="0" smtClean="0"/>
              <a:t>；最后，计调人员代表旅行社经过谈判同这些公司</a:t>
            </a:r>
            <a:r>
              <a:rPr lang="zh-CN" altLang="en-US" sz="2800" b="1" dirty="0" smtClean="0">
                <a:solidFill>
                  <a:srgbClr val="FF0000"/>
                </a:solidFill>
              </a:rPr>
              <a:t>签订租车协议</a:t>
            </a:r>
            <a:r>
              <a:rPr lang="zh-CN" altLang="en-US" sz="2800" b="1" dirty="0" smtClean="0"/>
              <a:t>。</a:t>
            </a:r>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Grp="1" noChangeAspect="1" noChangeArrowheads="1"/>
          </p:cNvPicPr>
          <p:nvPr>
            <p:ph idx="1"/>
          </p:nvPr>
        </p:nvPicPr>
        <p:blipFill>
          <a:blip r:embed="rId2"/>
          <a:srcRect/>
          <a:stretch>
            <a:fillRect/>
          </a:stretch>
        </p:blipFill>
        <p:spPr bwMode="auto">
          <a:xfrm>
            <a:off x="854597" y="928670"/>
            <a:ext cx="7860807" cy="5151455"/>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在某重阳节前夕，一旅行社组织一个夕阳红团队，共有</a:t>
            </a:r>
            <a:r>
              <a:rPr lang="en-US" altLang="zh-CN" b="1" dirty="0" smtClean="0"/>
              <a:t>253</a:t>
            </a:r>
            <a:r>
              <a:rPr lang="zh-CN" altLang="en-US" b="1" dirty="0" smtClean="0"/>
              <a:t>名老人报名参加。旅行前，旅行社承诺每车保证有一名医生随行，并为此请了</a:t>
            </a:r>
            <a:r>
              <a:rPr lang="en-US" altLang="zh-CN" b="1" dirty="0" smtClean="0"/>
              <a:t>7</a:t>
            </a:r>
            <a:r>
              <a:rPr lang="zh-CN" altLang="en-US" b="1" dirty="0" smtClean="0"/>
              <a:t>名医生。现打算选租甲乙两种客车，甲车载量为</a:t>
            </a:r>
            <a:r>
              <a:rPr lang="en-US" altLang="zh-CN" b="1" dirty="0" smtClean="0"/>
              <a:t>40</a:t>
            </a:r>
            <a:r>
              <a:rPr lang="zh-CN" altLang="en-US" b="1" dirty="0" smtClean="0"/>
              <a:t>人，乙为</a:t>
            </a:r>
            <a:r>
              <a:rPr lang="en-US" altLang="zh-CN" b="1" dirty="0" smtClean="0"/>
              <a:t>30</a:t>
            </a:r>
            <a:r>
              <a:rPr lang="zh-CN" altLang="en-US" b="1" dirty="0" smtClean="0"/>
              <a:t>人。</a:t>
            </a:r>
            <a:endParaRPr lang="en-US" altLang="zh-CN" b="1" dirty="0" smtClean="0"/>
          </a:p>
          <a:p>
            <a:r>
              <a:rPr lang="zh-CN" altLang="en-US" b="1" dirty="0" smtClean="0"/>
              <a:t>请帮助旅行社设计租车方案。</a:t>
            </a:r>
            <a:endParaRPr lang="en-US" altLang="zh-CN" b="1" dirty="0" smtClean="0"/>
          </a:p>
          <a:p>
            <a:r>
              <a:rPr lang="zh-CN" altLang="en-US" b="1" dirty="0" smtClean="0"/>
              <a:t>若甲车租金为</a:t>
            </a:r>
            <a:r>
              <a:rPr lang="en-US" altLang="zh-CN" b="1" dirty="0" smtClean="0"/>
              <a:t>350</a:t>
            </a:r>
            <a:r>
              <a:rPr lang="zh-CN" altLang="en-US" b="1" dirty="0" smtClean="0"/>
              <a:t>元辆，乙车为</a:t>
            </a:r>
            <a:r>
              <a:rPr lang="en-US" altLang="zh-CN" b="1" dirty="0" smtClean="0"/>
              <a:t>280</a:t>
            </a:r>
            <a:r>
              <a:rPr lang="zh-CN" altLang="en-US" b="1" dirty="0" smtClean="0"/>
              <a:t>辆，旅行社按哪种方案租车最省钱？租金是多少？</a:t>
            </a:r>
            <a:endParaRPr lang="zh-CN" altLang="en-US"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50" name="Picture 2"/>
          <p:cNvPicPr>
            <a:picLocks noGrp="1" noChangeAspect="1" noChangeArrowheads="1"/>
          </p:cNvPicPr>
          <p:nvPr>
            <p:ph idx="1"/>
          </p:nvPr>
        </p:nvPicPr>
        <p:blipFill>
          <a:blip r:embed="rId2"/>
          <a:srcRect/>
          <a:stretch>
            <a:fillRect/>
          </a:stretch>
        </p:blipFill>
        <p:spPr bwMode="auto">
          <a:xfrm>
            <a:off x="304800" y="417909"/>
            <a:ext cx="8839200" cy="56470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学习目标：</a:t>
            </a:r>
            <a:endParaRPr lang="zh-CN" altLang="en-US" dirty="0"/>
          </a:p>
        </p:txBody>
      </p:sp>
      <p:sp>
        <p:nvSpPr>
          <p:cNvPr id="3" name="内容占位符 2"/>
          <p:cNvSpPr>
            <a:spLocks noGrp="1"/>
          </p:cNvSpPr>
          <p:nvPr>
            <p:ph idx="1"/>
          </p:nvPr>
        </p:nvSpPr>
        <p:spPr/>
        <p:txBody>
          <a:bodyPr/>
          <a:lstStyle/>
          <a:p>
            <a:pPr>
              <a:buNone/>
            </a:pPr>
            <a:r>
              <a:rPr lang="en-US" altLang="zh-CN" b="1" dirty="0" smtClean="0"/>
              <a:t>   1</a:t>
            </a:r>
            <a:r>
              <a:rPr lang="zh-CN" altLang="en-US" b="1" dirty="0" smtClean="0"/>
              <a:t>、正确理解计调采购业务的基本含义和任务。</a:t>
            </a:r>
            <a:endParaRPr lang="en-US" altLang="zh-CN" b="1" dirty="0" smtClean="0"/>
          </a:p>
          <a:p>
            <a:pPr>
              <a:buNone/>
            </a:pPr>
            <a:r>
              <a:rPr lang="en-US" altLang="zh-CN" b="1" dirty="0" smtClean="0"/>
              <a:t>   2</a:t>
            </a:r>
            <a:r>
              <a:rPr lang="zh-CN" altLang="en-US" b="1" dirty="0" smtClean="0"/>
              <a:t>、熟悉计调采购的内容以及采购流程。</a:t>
            </a:r>
            <a:endParaRPr lang="en-US" altLang="zh-CN" b="1" dirty="0" smtClean="0"/>
          </a:p>
          <a:p>
            <a:r>
              <a:rPr lang="en-US" altLang="zh-CN" b="1" dirty="0" smtClean="0"/>
              <a:t>3</a:t>
            </a:r>
            <a:r>
              <a:rPr lang="zh-CN" altLang="en-US" b="1" dirty="0" smtClean="0"/>
              <a:t>、认识建立协作网络的重要性。</a:t>
            </a:r>
            <a:endParaRPr lang="en-US" altLang="zh-CN" b="1"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80000"/>
              </a:lnSpc>
              <a:defRPr/>
            </a:pPr>
            <a:r>
              <a:rPr lang="zh-CN" altLang="en-US" b="1" dirty="0" smtClean="0"/>
              <a:t>（四）水运交通服务采购</a:t>
            </a:r>
          </a:p>
          <a:p>
            <a:pPr>
              <a:lnSpc>
                <a:spcPct val="80000"/>
              </a:lnSpc>
              <a:defRPr/>
            </a:pPr>
            <a:r>
              <a:rPr lang="zh-CN" altLang="en-US" b="1" dirty="0" smtClean="0"/>
              <a:t>在采购水运交通服务时，应根据旅游者或团队的计划和要求，向轮船公司等水运交通部门预订船，并将填写好的船票订票单在规定日期送交船票预定处。</a:t>
            </a:r>
            <a:endParaRPr lang="en-US" altLang="zh-CN" b="1" dirty="0" smtClean="0"/>
          </a:p>
          <a:p>
            <a:pPr>
              <a:lnSpc>
                <a:spcPct val="80000"/>
              </a:lnSpc>
              <a:defRPr/>
            </a:pPr>
            <a:r>
              <a:rPr lang="zh-CN" altLang="en-US" b="1" dirty="0" smtClean="0"/>
              <a:t>什么景点轮船作为主要的交通工具？</a:t>
            </a:r>
            <a:endParaRPr lang="en-US" altLang="zh-CN" b="1" dirty="0" smtClean="0"/>
          </a:p>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92500" lnSpcReduction="20000"/>
          </a:bodyPr>
          <a:lstStyle/>
          <a:p>
            <a:r>
              <a:rPr lang="zh-CN" altLang="en-US" b="1" dirty="0" smtClean="0"/>
              <a:t>二、计调部门对住宿服务的采购</a:t>
            </a:r>
            <a:r>
              <a:rPr lang="zh-CN" altLang="en-US" dirty="0" smtClean="0"/>
              <a:t/>
            </a:r>
            <a:br>
              <a:rPr lang="zh-CN" altLang="en-US" dirty="0" smtClean="0"/>
            </a:br>
            <a:r>
              <a:rPr lang="zh-CN" altLang="en-US" sz="2400" b="1" dirty="0" smtClean="0"/>
              <a:t>（一）旅行社计调部门订房的目的和作业要求</a:t>
            </a:r>
          </a:p>
          <a:p>
            <a:r>
              <a:rPr lang="zh-CN" altLang="en-US" sz="2400" b="1" dirty="0" smtClean="0"/>
              <a:t>一是满足客人的要求；二是利用合作关系等最大限度地降低采购成本。要求计调人员作业有强烈的职业意识和责任心，认真细致，及时准确做好住宿预订工作。</a:t>
            </a:r>
          </a:p>
          <a:p>
            <a:r>
              <a:rPr lang="zh-CN" altLang="en-US" sz="2600" b="1" dirty="0" smtClean="0"/>
              <a:t>（二）订房程序</a:t>
            </a:r>
          </a:p>
          <a:p>
            <a:r>
              <a:rPr lang="zh-CN" altLang="en-US" sz="2600" b="1" dirty="0" smtClean="0"/>
              <a:t>第一，认真研究组团社发来的传真或客人的要求，弄清楚旅游者要求的住宿标准。</a:t>
            </a:r>
          </a:p>
          <a:p>
            <a:r>
              <a:rPr lang="zh-CN" altLang="en-US" sz="2600" b="1" dirty="0" smtClean="0"/>
              <a:t>第二，根据旅游者的住宿要求，在已签订协议的合作饭店中选择符合要求的饭店。</a:t>
            </a:r>
          </a:p>
          <a:p>
            <a:r>
              <a:rPr lang="zh-CN" altLang="en-US" sz="2600" b="1" dirty="0" smtClean="0"/>
              <a:t>第三，电话联系该饭店营销部，传真</a:t>
            </a:r>
            <a:r>
              <a:rPr lang="zh-CN" altLang="en-US" sz="2600" b="1" dirty="0" smtClean="0"/>
              <a:t>发送</a:t>
            </a:r>
            <a:r>
              <a:rPr lang="zh-CN" altLang="en-US" sz="2600" b="1" dirty="0" smtClean="0"/>
              <a:t>信息准确的</a:t>
            </a:r>
            <a:r>
              <a:rPr lang="zh-CN" altLang="en-US" sz="2600" b="1" dirty="0" smtClean="0">
                <a:solidFill>
                  <a:srgbClr val="FF0000"/>
                </a:solidFill>
              </a:rPr>
              <a:t>订</a:t>
            </a:r>
            <a:r>
              <a:rPr lang="zh-CN" altLang="en-US" sz="2600" b="1" dirty="0" smtClean="0">
                <a:solidFill>
                  <a:srgbClr val="FF0000"/>
                </a:solidFill>
              </a:rPr>
              <a:t>房通知单</a:t>
            </a:r>
            <a:r>
              <a:rPr lang="zh-CN" altLang="en-US" sz="2600" b="1" dirty="0" smtClean="0"/>
              <a:t>。</a:t>
            </a:r>
          </a:p>
          <a:p>
            <a:r>
              <a:rPr lang="zh-CN" altLang="en-US" sz="2600" b="1" dirty="0" smtClean="0"/>
              <a:t>第四，注意查收饭店的回传。</a:t>
            </a:r>
          </a:p>
          <a:p>
            <a:r>
              <a:rPr lang="zh-CN" altLang="en-US" sz="2600" b="1" dirty="0" smtClean="0"/>
              <a:t>第五，登记存档。</a:t>
            </a:r>
            <a:endParaRPr lang="en-US" altLang="zh-CN" sz="2600" b="1" dirty="0" smtClean="0"/>
          </a:p>
          <a:p>
            <a:r>
              <a:rPr lang="zh-CN" altLang="en-US" sz="2600" b="1" dirty="0" smtClean="0"/>
              <a:t>（三）订房业务中常见问题及应对</a:t>
            </a:r>
            <a:r>
              <a:rPr lang="zh-CN" altLang="en-US" sz="2600" b="1" dirty="0" smtClean="0"/>
              <a:t>措施</a:t>
            </a:r>
            <a:endParaRPr lang="en-US" altLang="zh-CN" sz="2600" b="1" dirty="0" smtClean="0"/>
          </a:p>
          <a:p>
            <a:r>
              <a:rPr lang="en-US" altLang="zh-CN" sz="2600" b="1" dirty="0" smtClean="0"/>
              <a:t>1.2.3.4.</a:t>
            </a:r>
            <a:endParaRPr lang="zh-CN" altLang="en-US" sz="2600" b="1" dirty="0" smtClean="0"/>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lnSpcReduction="10000"/>
          </a:bodyPr>
          <a:lstStyle/>
          <a:p>
            <a:r>
              <a:rPr lang="zh-CN" altLang="en-US" b="1" dirty="0" smtClean="0"/>
              <a:t>三、计调部门对餐饮服务的采购</a:t>
            </a:r>
            <a:endParaRPr lang="en-US" altLang="zh-CN" b="1" dirty="0" smtClean="0"/>
          </a:p>
          <a:p>
            <a:r>
              <a:rPr lang="en-US" altLang="zh-CN" sz="2800" b="1" dirty="0" smtClean="0"/>
              <a:t>1.</a:t>
            </a:r>
            <a:r>
              <a:rPr lang="zh-CN" altLang="en-US" sz="2800" b="1" dirty="0" smtClean="0"/>
              <a:t>应先实地查看餐馆的相关情况，签订相关协议书。</a:t>
            </a:r>
            <a:endParaRPr lang="en-US" altLang="zh-CN" sz="2800" b="1" dirty="0" smtClean="0"/>
          </a:p>
          <a:p>
            <a:r>
              <a:rPr lang="en-US" altLang="zh-CN" sz="2800" b="1" dirty="0" smtClean="0"/>
              <a:t>2.</a:t>
            </a:r>
            <a:r>
              <a:rPr lang="zh-CN" altLang="en-US" sz="2800" b="1" dirty="0" smtClean="0"/>
              <a:t>印制</a:t>
            </a:r>
            <a:r>
              <a:rPr lang="en-US" altLang="zh-CN" sz="2800" b="1" dirty="0" smtClean="0"/>
              <a:t>《</a:t>
            </a:r>
            <a:r>
              <a:rPr lang="zh-CN" altLang="en-US" sz="2800" b="1" dirty="0" smtClean="0"/>
              <a:t>餐饮费用结算单</a:t>
            </a:r>
            <a:r>
              <a:rPr lang="en-US" altLang="zh-CN" sz="2800" b="1" dirty="0" smtClean="0"/>
              <a:t>》</a:t>
            </a:r>
          </a:p>
          <a:p>
            <a:r>
              <a:rPr lang="en-US" altLang="zh-CN" sz="2800" b="1" dirty="0" smtClean="0"/>
              <a:t>3.</a:t>
            </a:r>
            <a:r>
              <a:rPr lang="zh-CN" altLang="en-US" sz="2800" b="1" dirty="0" smtClean="0"/>
              <a:t>相关内容整理并列表，打印分发给接待部并报财务部备案。</a:t>
            </a:r>
            <a:endParaRPr lang="en-US" altLang="zh-CN" sz="2800" b="1" dirty="0" smtClean="0"/>
          </a:p>
          <a:p>
            <a:r>
              <a:rPr lang="en-US" altLang="zh-CN" sz="2800" b="1" dirty="0" smtClean="0"/>
              <a:t>4.</a:t>
            </a:r>
            <a:r>
              <a:rPr lang="zh-CN" altLang="en-US" sz="2800" b="1" dirty="0" smtClean="0"/>
              <a:t>与业务部协商，设计、印制下列订单：</a:t>
            </a:r>
            <a:r>
              <a:rPr lang="en-US" altLang="zh-CN" sz="2800" b="1" dirty="0" smtClean="0"/>
              <a:t>《</a:t>
            </a:r>
            <a:r>
              <a:rPr lang="zh-CN" altLang="en-US" sz="2800" b="1" dirty="0" smtClean="0"/>
              <a:t>用餐预订单</a:t>
            </a:r>
            <a:r>
              <a:rPr lang="en-US" altLang="zh-CN" sz="2800" b="1" dirty="0" smtClean="0"/>
              <a:t>》</a:t>
            </a:r>
            <a:r>
              <a:rPr lang="zh-CN" altLang="en-US" sz="2800" b="1" dirty="0" smtClean="0"/>
              <a:t>；</a:t>
            </a:r>
            <a:r>
              <a:rPr lang="en-US" altLang="zh-CN" sz="2800" b="1" dirty="0" smtClean="0"/>
              <a:t>《</a:t>
            </a:r>
            <a:r>
              <a:rPr lang="zh-CN" altLang="en-US" sz="2800" b="1" dirty="0" smtClean="0"/>
              <a:t>用餐变更通知单</a:t>
            </a:r>
            <a:r>
              <a:rPr lang="en-US" altLang="zh-CN" sz="2800" b="1" dirty="0" smtClean="0"/>
              <a:t>》</a:t>
            </a:r>
            <a:r>
              <a:rPr lang="zh-CN" altLang="en-US" sz="2800" b="1" dirty="0" smtClean="0"/>
              <a:t>；</a:t>
            </a:r>
            <a:r>
              <a:rPr lang="en-US" altLang="zh-CN" sz="2800" b="1" dirty="0" smtClean="0"/>
              <a:t>《</a:t>
            </a:r>
            <a:r>
              <a:rPr lang="zh-CN" altLang="en-US" sz="2800" b="1" dirty="0" smtClean="0"/>
              <a:t>用餐取消通知单</a:t>
            </a:r>
            <a:r>
              <a:rPr lang="en-US" altLang="zh-CN" sz="2800" b="1" dirty="0" smtClean="0"/>
              <a:t>》</a:t>
            </a:r>
            <a:r>
              <a:rPr lang="zh-CN" altLang="en-US" sz="2800" b="1" dirty="0" smtClean="0"/>
              <a:t>。</a:t>
            </a:r>
          </a:p>
          <a:p>
            <a:r>
              <a:rPr lang="en-US" sz="2800" b="1" dirty="0" smtClean="0"/>
              <a:t>5.</a:t>
            </a:r>
            <a:r>
              <a:rPr lang="zh-CN" altLang="en-US" sz="2800" b="1" dirty="0" smtClean="0"/>
              <a:t>将用餐地点、餐厅联系人姓名告之接待部门或陪同人员，以便搞好接待工作。</a:t>
            </a:r>
            <a:r>
              <a:rPr lang="en-US" sz="2800" b="1" dirty="0" smtClean="0"/>
              <a:t>   </a:t>
            </a:r>
            <a:endParaRPr lang="zh-CN" altLang="en-US" sz="2800" b="1" dirty="0" smtClean="0"/>
          </a:p>
          <a:p>
            <a:r>
              <a:rPr lang="en-US" sz="2800" b="1" dirty="0" smtClean="0"/>
              <a:t>6.</a:t>
            </a:r>
            <a:r>
              <a:rPr lang="zh-CN" altLang="en-US" sz="2800" b="1" dirty="0" smtClean="0"/>
              <a:t>根据</a:t>
            </a:r>
            <a:r>
              <a:rPr lang="en-US" altLang="zh-CN" sz="2800" b="1" dirty="0" smtClean="0"/>
              <a:t>《</a:t>
            </a:r>
            <a:r>
              <a:rPr lang="zh-CN" altLang="en-US" sz="2800" b="1" dirty="0" smtClean="0"/>
              <a:t>餐饮费用结算单</a:t>
            </a:r>
            <a:r>
              <a:rPr lang="en-US" altLang="zh-CN" sz="2800" b="1" dirty="0" smtClean="0"/>
              <a:t>》</a:t>
            </a:r>
            <a:r>
              <a:rPr lang="zh-CN" altLang="en-US" sz="2800" b="1" dirty="0" smtClean="0"/>
              <a:t>与财务部门共同进行复核，并由财务部门定期统一向签约餐馆结账付款。</a:t>
            </a:r>
          </a:p>
          <a:p>
            <a:r>
              <a:rPr lang="en-US" altLang="zh-CN" sz="2800" b="1" dirty="0" smtClean="0"/>
              <a:t>7.</a:t>
            </a:r>
            <a:r>
              <a:rPr lang="zh-CN" altLang="en-US" sz="2800" b="1" dirty="0" smtClean="0"/>
              <a:t>注意事项</a:t>
            </a:r>
            <a:endParaRPr lang="zh-CN" altLang="en-US" sz="28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40000" lnSpcReduction="20000"/>
          </a:bodyPr>
          <a:lstStyle/>
          <a:p>
            <a:r>
              <a:rPr lang="zh-CN" altLang="en-US" sz="7000" b="1" dirty="0" smtClean="0"/>
              <a:t>四、计调部门对参观游览项目的采购</a:t>
            </a:r>
          </a:p>
          <a:p>
            <a:r>
              <a:rPr lang="zh-CN" altLang="en-US" sz="5500" b="1" dirty="0" smtClean="0"/>
              <a:t>（一）与游览部门合作的步骤</a:t>
            </a:r>
          </a:p>
          <a:p>
            <a:r>
              <a:rPr lang="zh-CN" altLang="en-US" sz="5500" b="1" dirty="0" smtClean="0"/>
              <a:t>（</a:t>
            </a:r>
            <a:r>
              <a:rPr lang="en-US" sz="5500" b="1" dirty="0" smtClean="0"/>
              <a:t>1</a:t>
            </a:r>
            <a:r>
              <a:rPr lang="zh-CN" altLang="en-US" sz="5500" b="1" dirty="0" smtClean="0"/>
              <a:t>）计调部门应与旅游单位进行洽谈，并签订协议书及经济合同书：</a:t>
            </a:r>
          </a:p>
          <a:p>
            <a:r>
              <a:rPr lang="zh-CN" altLang="en-US" sz="5500" b="1" dirty="0" smtClean="0"/>
              <a:t>（</a:t>
            </a:r>
            <a:r>
              <a:rPr lang="en-US" sz="5500" b="1" dirty="0" smtClean="0"/>
              <a:t>2</a:t>
            </a:r>
            <a:r>
              <a:rPr lang="zh-CN" altLang="en-US" sz="5500" b="1" dirty="0" smtClean="0"/>
              <a:t>）与签约单位协商印制结算用的</a:t>
            </a:r>
            <a:r>
              <a:rPr lang="en-US" altLang="zh-CN" sz="5500" b="1" dirty="0" smtClean="0"/>
              <a:t>《</a:t>
            </a:r>
            <a:r>
              <a:rPr lang="zh-CN" altLang="en-US" sz="5500" b="1" dirty="0" smtClean="0"/>
              <a:t>参观游览券</a:t>
            </a:r>
            <a:r>
              <a:rPr lang="en-US" altLang="zh-CN" sz="5500" b="1" dirty="0" smtClean="0"/>
              <a:t>》</a:t>
            </a:r>
          </a:p>
          <a:p>
            <a:r>
              <a:rPr lang="zh-CN" altLang="en-US" sz="5500" b="1" dirty="0" smtClean="0"/>
              <a:t>（</a:t>
            </a:r>
            <a:r>
              <a:rPr lang="en-US" sz="5500" b="1" dirty="0" smtClean="0"/>
              <a:t>3</a:t>
            </a:r>
            <a:r>
              <a:rPr lang="zh-CN" altLang="en-US" sz="5500" b="1" dirty="0" smtClean="0"/>
              <a:t>）将以下事宜整理列表，打印后分发给接待部，并报审计、财务部门备案：</a:t>
            </a:r>
          </a:p>
          <a:p>
            <a:r>
              <a:rPr lang="zh-CN" altLang="en-US" sz="5500" b="1" dirty="0" smtClean="0"/>
              <a:t>签约单位的名称、电话、联系人；将带团前往某旅游参观点的进门方向；去某旅游参观点的行车路线、停车地点。</a:t>
            </a:r>
          </a:p>
          <a:p>
            <a:r>
              <a:rPr lang="zh-CN" altLang="en-US" sz="5500" b="1" dirty="0" smtClean="0"/>
              <a:t>（二）与游览部门合作的注意事项</a:t>
            </a:r>
          </a:p>
          <a:p>
            <a:r>
              <a:rPr lang="zh-CN" altLang="en-US" sz="5500" b="1" dirty="0" smtClean="0"/>
              <a:t>（</a:t>
            </a:r>
            <a:r>
              <a:rPr lang="en-US" sz="5500" b="1" dirty="0" smtClean="0"/>
              <a:t>1</a:t>
            </a:r>
            <a:r>
              <a:rPr lang="zh-CN" altLang="en-US" sz="5500" b="1" dirty="0" smtClean="0"/>
              <a:t>）结算用的</a:t>
            </a:r>
            <a:r>
              <a:rPr lang="en-US" altLang="zh-CN" sz="5500" b="1" dirty="0" smtClean="0"/>
              <a:t>《</a:t>
            </a:r>
            <a:r>
              <a:rPr lang="zh-CN" altLang="en-US" sz="5500" b="1" dirty="0" smtClean="0"/>
              <a:t>游览参观券</a:t>
            </a:r>
            <a:r>
              <a:rPr lang="en-US" altLang="zh-CN" sz="5500" b="1" dirty="0" smtClean="0"/>
              <a:t>》</a:t>
            </a:r>
            <a:r>
              <a:rPr lang="zh-CN" altLang="en-US" sz="5500" b="1" dirty="0" smtClean="0"/>
              <a:t>上必须有导游的签字，否则无效。</a:t>
            </a:r>
            <a:r>
              <a:rPr lang="en-US" sz="5500" b="1" dirty="0" smtClean="0"/>
              <a:t>  </a:t>
            </a:r>
            <a:endParaRPr lang="zh-CN" altLang="en-US" sz="5500" b="1" dirty="0" smtClean="0"/>
          </a:p>
          <a:p>
            <a:r>
              <a:rPr lang="zh-CN" altLang="en-US" sz="5500" b="1" dirty="0" smtClean="0"/>
              <a:t>（</a:t>
            </a:r>
            <a:r>
              <a:rPr lang="en-US" sz="5500" b="1" dirty="0" smtClean="0"/>
              <a:t>2</a:t>
            </a:r>
            <a:r>
              <a:rPr lang="zh-CN" altLang="en-US" sz="5500" b="1" dirty="0" smtClean="0"/>
              <a:t>）旅行社计调人员要与游览单位附属的服务部门和相关服务公司建立合作关系，签订合作协议书，以方便开展旅游团的游览和导游服务工作。</a:t>
            </a:r>
          </a:p>
          <a:p>
            <a:r>
              <a:rPr lang="zh-CN" altLang="en-US" sz="5500" b="1" dirty="0" smtClean="0"/>
              <a:t>（</a:t>
            </a:r>
            <a:r>
              <a:rPr lang="en-US" sz="5500" b="1" dirty="0" smtClean="0"/>
              <a:t>3</a:t>
            </a:r>
            <a:r>
              <a:rPr lang="zh-CN" altLang="en-US" sz="5500" b="1" dirty="0" smtClean="0"/>
              <a:t>）旅行社计调部门还应与旅游单位内的餐饮供应点建立合作关系，解决旅游团参观游览过程中的冷热饮料的供给服务。</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77500" lnSpcReduction="20000"/>
          </a:bodyPr>
          <a:lstStyle/>
          <a:p>
            <a:r>
              <a:rPr lang="zh-CN" altLang="en-US" sz="3600" b="1" dirty="0" smtClean="0"/>
              <a:t>五、计调部门对文娱项目的采购</a:t>
            </a:r>
            <a:endParaRPr lang="en-US" altLang="zh-CN" sz="3600" b="1" dirty="0" smtClean="0"/>
          </a:p>
          <a:p>
            <a:r>
              <a:rPr lang="zh-CN" altLang="en-US" sz="3100" b="1" dirty="0" smtClean="0"/>
              <a:t>（</a:t>
            </a:r>
            <a:r>
              <a:rPr lang="en-US" altLang="zh-CN" sz="3100" b="1" dirty="0" smtClean="0"/>
              <a:t>1</a:t>
            </a:r>
            <a:r>
              <a:rPr lang="zh-CN" altLang="en-US" sz="3100" b="1" dirty="0" smtClean="0"/>
              <a:t>）与娱乐单位就以下事宜进行合作洽谈，并签订协议书：</a:t>
            </a:r>
          </a:p>
          <a:p>
            <a:r>
              <a:rPr lang="zh-CN" altLang="en-US" sz="3100" b="1" dirty="0" smtClean="0"/>
              <a:t>旅行社可以通过电话订票；旅行社可以为旅游者（团）包场演出；文艺单位送戏上门演出。</a:t>
            </a:r>
          </a:p>
          <a:p>
            <a:r>
              <a:rPr lang="zh-CN" altLang="en-US" sz="3100" b="1" dirty="0" smtClean="0"/>
              <a:t>（</a:t>
            </a:r>
            <a:r>
              <a:rPr lang="en-US" altLang="zh-CN" sz="3100" b="1" dirty="0" smtClean="0"/>
              <a:t>2</a:t>
            </a:r>
            <a:r>
              <a:rPr lang="zh-CN" altLang="en-US" sz="3100" b="1" dirty="0" smtClean="0"/>
              <a:t>）将有关事宜整理列表，打印后分发给接待部，并报审计、财务部门备案：</a:t>
            </a:r>
          </a:p>
          <a:p>
            <a:r>
              <a:rPr lang="zh-CN" altLang="en-US" sz="3100" b="1" dirty="0" smtClean="0"/>
              <a:t>（</a:t>
            </a:r>
            <a:r>
              <a:rPr lang="en-US" altLang="zh-CN" sz="3100" b="1" dirty="0" smtClean="0"/>
              <a:t>3</a:t>
            </a:r>
            <a:r>
              <a:rPr lang="zh-CN" altLang="en-US" sz="3100" b="1" dirty="0" smtClean="0"/>
              <a:t>）随时与娱乐单位保持联系，有新节目上演时，了解节目内容，索取节目简介并通报接待部。</a:t>
            </a:r>
          </a:p>
          <a:p>
            <a:r>
              <a:rPr lang="zh-CN" altLang="en-US" sz="3100" b="1" dirty="0" smtClean="0"/>
              <a:t>（</a:t>
            </a:r>
            <a:r>
              <a:rPr lang="en-US" altLang="zh-CN" sz="3100" b="1" dirty="0" smtClean="0"/>
              <a:t>4</a:t>
            </a:r>
            <a:r>
              <a:rPr lang="zh-CN" altLang="en-US" sz="3100" b="1" dirty="0" smtClean="0"/>
              <a:t>）与外联部协商后，设计、印制</a:t>
            </a:r>
            <a:r>
              <a:rPr lang="en-US" altLang="zh-CN" sz="3100" b="1" dirty="0" smtClean="0"/>
              <a:t>《</a:t>
            </a:r>
            <a:r>
              <a:rPr lang="zh-CN" altLang="en-US" sz="3100" b="1" dirty="0" smtClean="0"/>
              <a:t>文艺票预订单</a:t>
            </a:r>
            <a:r>
              <a:rPr lang="en-US" altLang="zh-CN" sz="3100" b="1" dirty="0" smtClean="0"/>
              <a:t>》</a:t>
            </a:r>
            <a:r>
              <a:rPr lang="zh-CN" altLang="en-US" sz="3100" b="1" dirty="0" smtClean="0"/>
              <a:t>、</a:t>
            </a:r>
            <a:r>
              <a:rPr lang="en-US" altLang="zh-CN" sz="3100" b="1" dirty="0" smtClean="0"/>
              <a:t>《</a:t>
            </a:r>
            <a:r>
              <a:rPr lang="zh-CN" altLang="en-US" sz="3100" b="1" dirty="0" smtClean="0"/>
              <a:t>文艺票变更／取消通知单</a:t>
            </a:r>
            <a:r>
              <a:rPr lang="en-US" altLang="zh-CN" sz="3100" b="1" dirty="0" smtClean="0"/>
              <a:t>》</a:t>
            </a:r>
            <a:r>
              <a:rPr lang="zh-CN" altLang="en-US" sz="3100" b="1" dirty="0" smtClean="0"/>
              <a:t>，并明确其使用方法。</a:t>
            </a:r>
          </a:p>
          <a:p>
            <a:r>
              <a:rPr lang="zh-CN" altLang="en-US" sz="3100" b="1" dirty="0" smtClean="0"/>
              <a:t>（</a:t>
            </a:r>
            <a:r>
              <a:rPr lang="en-US" altLang="zh-CN" sz="3100" b="1" dirty="0" smtClean="0"/>
              <a:t>5</a:t>
            </a:r>
            <a:r>
              <a:rPr lang="zh-CN" altLang="en-US" sz="3100" b="1" dirty="0" smtClean="0"/>
              <a:t>）根据接待计划或订票单实施订票，并把订票情况如实转告接待部或陪同。</a:t>
            </a:r>
          </a:p>
          <a:p>
            <a:r>
              <a:rPr lang="zh-CN" altLang="en-US" sz="3100" b="1" dirty="0" smtClean="0"/>
              <a:t>（</a:t>
            </a:r>
            <a:r>
              <a:rPr lang="en-US" altLang="zh-CN" sz="3100" b="1" dirty="0" smtClean="0"/>
              <a:t>6</a:t>
            </a:r>
            <a:r>
              <a:rPr lang="zh-CN" altLang="en-US" sz="3100" b="1" dirty="0" smtClean="0"/>
              <a:t>）财务部按协议统一结账或一次一报。</a:t>
            </a:r>
            <a:endParaRPr lang="en-US" altLang="zh-CN" sz="3100" b="1" dirty="0" smtClean="0"/>
          </a:p>
          <a:p>
            <a:r>
              <a:rPr lang="zh-CN" altLang="en-US" sz="3100" b="1" dirty="0" smtClean="0"/>
              <a:t>注意事项：遵守相关法律和规定，不得带客人到不健康或安全的场所；根据客人特点，适当安排。</a:t>
            </a:r>
            <a:endParaRPr lang="en-US" altLang="zh-CN" sz="3100" b="1" dirty="0" smtClean="0"/>
          </a:p>
          <a:p>
            <a:endParaRPr lang="en-US" altLang="zh-CN" sz="3100" b="1" dirty="0" smtClean="0"/>
          </a:p>
          <a:p>
            <a:endParaRPr lang="zh-CN" altLang="en-US" sz="31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lstStyle/>
          <a:p>
            <a:r>
              <a:rPr lang="zh-CN" altLang="en-US" b="1" dirty="0" smtClean="0"/>
              <a:t>六、计调部门对购物服务的采购</a:t>
            </a:r>
          </a:p>
          <a:p>
            <a:r>
              <a:rPr lang="zh-CN" altLang="en-US" sz="2800" b="1" dirty="0" smtClean="0"/>
              <a:t>采购商店服务时，应选择一些信誉好、特色鲜明、价格合理、质量好、售后服务周到的商店作为定点购物店，洽谈后签订协议。</a:t>
            </a:r>
            <a:endParaRPr lang="en-US" altLang="zh-CN" sz="2800" b="1" dirty="0" smtClean="0"/>
          </a:p>
          <a:p>
            <a:r>
              <a:rPr lang="zh-CN" altLang="en-US" b="1" dirty="0" smtClean="0"/>
              <a:t>七、计调部门对旅游保险业务的处理</a:t>
            </a:r>
          </a:p>
          <a:p>
            <a:endParaRPr lang="en-US" altLang="zh-CN" b="1" dirty="0" smtClean="0"/>
          </a:p>
          <a:p>
            <a:r>
              <a:rPr lang="zh-CN" altLang="en-US" b="1" dirty="0" smtClean="0"/>
              <a:t>八、计调部门对相关旅行社委托服务的处理</a:t>
            </a:r>
          </a:p>
          <a:p>
            <a:r>
              <a:rPr lang="en-US" altLang="zh-CN" dirty="0" smtClean="0"/>
              <a:t> </a:t>
            </a:r>
          </a:p>
          <a:p>
            <a:endParaRPr lang="en-US" altLang="zh-CN" b="1" dirty="0" smtClean="0"/>
          </a:p>
          <a:p>
            <a:r>
              <a:rPr lang="zh-CN" altLang="en-US" b="1" dirty="0" smtClean="0"/>
              <a:t>思考：总结计调采购业务工作流程</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lstStyle/>
          <a:p>
            <a:r>
              <a:rPr lang="zh-CN" altLang="en-US" sz="3600" b="1" dirty="0" smtClean="0"/>
              <a:t>计调采购工作一般流程：</a:t>
            </a:r>
            <a:endParaRPr lang="en-US" altLang="zh-CN" sz="3600" b="1" dirty="0" smtClean="0"/>
          </a:p>
        </p:txBody>
      </p:sp>
      <p:graphicFrame>
        <p:nvGraphicFramePr>
          <p:cNvPr id="5" name="表格 4"/>
          <p:cNvGraphicFramePr>
            <a:graphicFrameLocks noGrp="1"/>
          </p:cNvGraphicFramePr>
          <p:nvPr/>
        </p:nvGraphicFramePr>
        <p:xfrm>
          <a:off x="-1" y="0"/>
          <a:ext cx="9144001" cy="7043366"/>
        </p:xfrm>
        <a:graphic>
          <a:graphicData uri="http://schemas.openxmlformats.org/drawingml/2006/table">
            <a:tbl>
              <a:tblPr firstRow="1" bandRow="1">
                <a:tableStyleId>{5C22544A-7EE6-4342-B048-85BDC9FD1C3A}</a:tableStyleId>
              </a:tblPr>
              <a:tblGrid>
                <a:gridCol w="1380746"/>
                <a:gridCol w="4477139"/>
                <a:gridCol w="1457309"/>
                <a:gridCol w="1828807"/>
              </a:tblGrid>
              <a:tr h="602704">
                <a:tc>
                  <a:txBody>
                    <a:bodyPr/>
                    <a:lstStyle/>
                    <a:p>
                      <a:r>
                        <a:rPr lang="zh-CN" altLang="en-US" sz="3200" b="1" dirty="0" smtClean="0"/>
                        <a:t>流程</a:t>
                      </a:r>
                      <a:endParaRPr lang="zh-CN" altLang="en-US" sz="3200" b="1" dirty="0"/>
                    </a:p>
                  </a:txBody>
                  <a:tcPr/>
                </a:tc>
                <a:tc>
                  <a:txBody>
                    <a:bodyPr/>
                    <a:lstStyle/>
                    <a:p>
                      <a:pPr marL="0" algn="l" rtl="0" eaLnBrk="1" latinLnBrk="0" hangingPunct="1"/>
                      <a:r>
                        <a:rPr kumimoji="0" lang="zh-CN" altLang="en-US" sz="3200" b="1" kern="1200" dirty="0" smtClean="0">
                          <a:solidFill>
                            <a:schemeClr val="lt1"/>
                          </a:solidFill>
                          <a:latin typeface="+mn-lt"/>
                          <a:ea typeface="+mn-ea"/>
                          <a:cs typeface="+mn-cs"/>
                        </a:rPr>
                        <a:t>工作内容</a:t>
                      </a:r>
                    </a:p>
                  </a:txBody>
                  <a:tcPr/>
                </a:tc>
                <a:tc>
                  <a:txBody>
                    <a:bodyPr/>
                    <a:lstStyle/>
                    <a:p>
                      <a:pPr marL="0" algn="l" rtl="0" eaLnBrk="1" latinLnBrk="0" hangingPunct="1"/>
                      <a:r>
                        <a:rPr kumimoji="0" lang="zh-CN" altLang="en-US" sz="3200" b="1" kern="1200" dirty="0" smtClean="0">
                          <a:solidFill>
                            <a:schemeClr val="lt1"/>
                          </a:solidFill>
                          <a:latin typeface="+mn-lt"/>
                          <a:ea typeface="+mn-ea"/>
                          <a:cs typeface="+mn-cs"/>
                        </a:rPr>
                        <a:t>重点</a:t>
                      </a:r>
                    </a:p>
                  </a:txBody>
                  <a:tcPr/>
                </a:tc>
                <a:tc>
                  <a:txBody>
                    <a:bodyPr/>
                    <a:lstStyle/>
                    <a:p>
                      <a:pPr marL="0" algn="l" rtl="0" eaLnBrk="1" latinLnBrk="0" hangingPunct="1"/>
                      <a:r>
                        <a:rPr kumimoji="0" lang="zh-CN" altLang="en-US" sz="3200" b="1" kern="1200" dirty="0" smtClean="0">
                          <a:solidFill>
                            <a:schemeClr val="lt1"/>
                          </a:solidFill>
                          <a:latin typeface="+mn-lt"/>
                          <a:ea typeface="+mn-ea"/>
                          <a:cs typeface="+mn-cs"/>
                        </a:rPr>
                        <a:t>标准</a:t>
                      </a:r>
                    </a:p>
                  </a:txBody>
                  <a:tcPr/>
                </a:tc>
              </a:tr>
              <a:tr h="1969040">
                <a:tc>
                  <a:txBody>
                    <a:bodyPr/>
                    <a:lstStyle/>
                    <a:p>
                      <a:r>
                        <a:rPr lang="zh-CN" altLang="en-US" sz="2000" b="1" dirty="0" smtClean="0"/>
                        <a:t>选择采购对象</a:t>
                      </a:r>
                      <a:endParaRPr lang="zh-CN" altLang="en-US" sz="2000" b="1" dirty="0"/>
                    </a:p>
                  </a:txBody>
                  <a:tcPr/>
                </a:tc>
                <a:tc>
                  <a:txBody>
                    <a:bodyPr/>
                    <a:lstStyle/>
                    <a:p>
                      <a:r>
                        <a:rPr lang="en-US" altLang="zh-CN" sz="2000" b="1" dirty="0" smtClean="0"/>
                        <a:t>1.</a:t>
                      </a:r>
                      <a:r>
                        <a:rPr lang="zh-CN" altLang="en-US" sz="2000" b="1" dirty="0" smtClean="0"/>
                        <a:t>根据本社计划，组织采购人员调查、收集交通、餐饮、饭店等部门信息资料</a:t>
                      </a:r>
                      <a:endParaRPr lang="en-US" altLang="zh-CN" sz="2000" b="1" dirty="0" smtClean="0"/>
                    </a:p>
                    <a:p>
                      <a:r>
                        <a:rPr lang="en-US" altLang="zh-CN" sz="2000" b="1" dirty="0" smtClean="0"/>
                        <a:t>2.</a:t>
                      </a:r>
                      <a:r>
                        <a:rPr lang="zh-CN" altLang="en-US" sz="2000" b="1" dirty="0" smtClean="0"/>
                        <a:t>经过初步筛选，对基本符合本社要求的协作单位实地考察</a:t>
                      </a:r>
                      <a:endParaRPr lang="en-US" altLang="zh-CN" sz="2000" b="1" dirty="0" smtClean="0"/>
                    </a:p>
                    <a:p>
                      <a:r>
                        <a:rPr lang="en-US" altLang="zh-CN" sz="2000" b="1" dirty="0" smtClean="0"/>
                        <a:t>3.</a:t>
                      </a:r>
                      <a:r>
                        <a:rPr lang="zh-CN" altLang="en-US" sz="2000" b="1" dirty="0" smtClean="0"/>
                        <a:t>实地考察后，综合各方面因素，与相关单位联系、洽谈</a:t>
                      </a:r>
                      <a:endParaRPr lang="zh-CN" altLang="en-US" sz="2000" b="1" dirty="0"/>
                    </a:p>
                  </a:txBody>
                  <a:tcPr/>
                </a:tc>
                <a:tc>
                  <a:txBody>
                    <a:bodyPr/>
                    <a:lstStyle/>
                    <a:p>
                      <a:r>
                        <a:rPr lang="zh-CN" altLang="en-US" sz="2000" b="1" dirty="0" smtClean="0"/>
                        <a:t>采购对象的调查与选择</a:t>
                      </a:r>
                      <a:endParaRPr lang="zh-CN" altLang="en-US" sz="2000" b="1" dirty="0"/>
                    </a:p>
                  </a:txBody>
                  <a:tcPr/>
                </a:tc>
                <a:tc>
                  <a:txBody>
                    <a:bodyPr/>
                    <a:lstStyle/>
                    <a:p>
                      <a:r>
                        <a:rPr lang="zh-CN" altLang="en-US" sz="2000" b="1" dirty="0" smtClean="0"/>
                        <a:t>调查资要求全面准确有效</a:t>
                      </a:r>
                      <a:endParaRPr lang="zh-CN" altLang="en-US" sz="2000" b="1" dirty="0"/>
                    </a:p>
                  </a:txBody>
                  <a:tcPr/>
                </a:tc>
              </a:tr>
              <a:tr h="975983">
                <a:tc>
                  <a:txBody>
                    <a:bodyPr/>
                    <a:lstStyle/>
                    <a:p>
                      <a:r>
                        <a:rPr lang="zh-CN" altLang="en-US" sz="2000" b="1" dirty="0" smtClean="0"/>
                        <a:t>签订合作协议书</a:t>
                      </a:r>
                      <a:endParaRPr lang="zh-CN" altLang="en-US" sz="2000" b="1" dirty="0"/>
                    </a:p>
                  </a:txBody>
                  <a:tcPr/>
                </a:tc>
                <a:tc>
                  <a:txBody>
                    <a:bodyPr/>
                    <a:lstStyle/>
                    <a:p>
                      <a:r>
                        <a:rPr lang="en-US" altLang="zh-CN" sz="2000" b="1" dirty="0" smtClean="0"/>
                        <a:t>1.</a:t>
                      </a:r>
                      <a:r>
                        <a:rPr lang="zh-CN" altLang="en-US" sz="2000" b="1" dirty="0" smtClean="0"/>
                        <a:t>根据洽谈结果，利用本社标准采购合同文本，拟定合作协议书</a:t>
                      </a:r>
                      <a:endParaRPr lang="en-US" altLang="zh-CN" sz="2000" b="1" dirty="0" smtClean="0"/>
                    </a:p>
                    <a:p>
                      <a:r>
                        <a:rPr lang="en-US" altLang="zh-CN" sz="2000" b="1" dirty="0" smtClean="0"/>
                        <a:t>2.</a:t>
                      </a:r>
                      <a:r>
                        <a:rPr lang="zh-CN" altLang="en-US" sz="2000" b="1" dirty="0" smtClean="0"/>
                        <a:t>签署后的协议书存档，送接待等部门备案</a:t>
                      </a:r>
                      <a:endParaRPr lang="zh-CN" altLang="en-US" sz="2000" b="1" dirty="0"/>
                    </a:p>
                  </a:txBody>
                  <a:tcPr/>
                </a:tc>
                <a:tc>
                  <a:txBody>
                    <a:bodyPr/>
                    <a:lstStyle/>
                    <a:p>
                      <a:r>
                        <a:rPr lang="zh-CN" altLang="en-US" sz="2000" b="1" dirty="0" smtClean="0"/>
                        <a:t>合作协议书拟定</a:t>
                      </a:r>
                      <a:endParaRPr lang="zh-CN" altLang="en-US" sz="2000" b="1" dirty="0"/>
                    </a:p>
                  </a:txBody>
                  <a:tcPr/>
                </a:tc>
                <a:tc>
                  <a:txBody>
                    <a:bodyPr/>
                    <a:lstStyle/>
                    <a:p>
                      <a:r>
                        <a:rPr lang="zh-CN" altLang="en-US" sz="2000" b="1" dirty="0" smtClean="0"/>
                        <a:t>保证旅行社合法权益</a:t>
                      </a:r>
                      <a:endParaRPr lang="zh-CN" altLang="en-US" sz="2000" b="1" dirty="0"/>
                    </a:p>
                  </a:txBody>
                  <a:tcPr/>
                </a:tc>
              </a:tr>
              <a:tr h="997912">
                <a:tc>
                  <a:txBody>
                    <a:bodyPr/>
                    <a:lstStyle/>
                    <a:p>
                      <a:r>
                        <a:rPr lang="zh-CN" altLang="en-US" sz="2000" b="1" dirty="0" smtClean="0"/>
                        <a:t>整理相关资料</a:t>
                      </a:r>
                      <a:endParaRPr lang="zh-CN" altLang="en-US" sz="2000" b="1" dirty="0"/>
                    </a:p>
                  </a:txBody>
                  <a:tcPr/>
                </a:tc>
                <a:tc>
                  <a:txBody>
                    <a:bodyPr/>
                    <a:lstStyle/>
                    <a:p>
                      <a:r>
                        <a:rPr lang="zh-CN" altLang="en-US" sz="2000" b="1" dirty="0" smtClean="0"/>
                        <a:t>把签约单位的相关资料及规定整理成表，发给相关部门，以便开展工作</a:t>
                      </a:r>
                      <a:endParaRPr lang="zh-CN" altLang="en-US" sz="2000" b="1" dirty="0"/>
                    </a:p>
                  </a:txBody>
                  <a:tcPr/>
                </a:tc>
                <a:tc>
                  <a:txBody>
                    <a:bodyPr/>
                    <a:lstStyle/>
                    <a:p>
                      <a:r>
                        <a:rPr lang="zh-CN" altLang="en-US" sz="2000" b="1" dirty="0" smtClean="0"/>
                        <a:t>整理签约单位的相关资料及规定</a:t>
                      </a:r>
                      <a:endParaRPr lang="zh-CN" altLang="en-US" sz="2000" b="1" dirty="0"/>
                    </a:p>
                  </a:txBody>
                  <a:tcPr/>
                </a:tc>
                <a:tc>
                  <a:txBody>
                    <a:bodyPr/>
                    <a:lstStyle/>
                    <a:p>
                      <a:r>
                        <a:rPr lang="zh-CN" altLang="en-US" sz="2000" b="1" dirty="0" smtClean="0"/>
                        <a:t>有关资料及规定内容要全面、详细</a:t>
                      </a:r>
                      <a:endParaRPr lang="zh-CN" altLang="en-US" sz="2000" b="1" dirty="0"/>
                    </a:p>
                  </a:txBody>
                  <a:tcPr/>
                </a:tc>
              </a:tr>
              <a:tr h="859476">
                <a:tc>
                  <a:txBody>
                    <a:bodyPr/>
                    <a:lstStyle/>
                    <a:p>
                      <a:r>
                        <a:rPr lang="zh-CN" altLang="en-US" sz="2000" b="1" dirty="0" smtClean="0"/>
                        <a:t>落实订购工作</a:t>
                      </a:r>
                      <a:endParaRPr lang="zh-CN" altLang="en-US" sz="2000" b="1" dirty="0"/>
                    </a:p>
                  </a:txBody>
                  <a:tcPr/>
                </a:tc>
                <a:tc>
                  <a:txBody>
                    <a:bodyPr/>
                    <a:lstStyle/>
                    <a:p>
                      <a:r>
                        <a:rPr lang="zh-CN" altLang="en-US" sz="2000" b="1" dirty="0" smtClean="0"/>
                        <a:t>计调根据外联开展情况，制定接待计划，落实具体订购工作</a:t>
                      </a:r>
                      <a:endParaRPr lang="zh-CN" altLang="en-US" sz="2000" b="1" dirty="0"/>
                    </a:p>
                  </a:txBody>
                  <a:tcPr/>
                </a:tc>
                <a:tc>
                  <a:txBody>
                    <a:bodyPr/>
                    <a:lstStyle/>
                    <a:p>
                      <a:r>
                        <a:rPr lang="zh-CN" altLang="en-US" sz="2000" b="1" dirty="0" smtClean="0"/>
                        <a:t>订购工作的开展</a:t>
                      </a:r>
                      <a:endParaRPr lang="zh-CN" altLang="en-US" sz="2000" b="1" dirty="0"/>
                    </a:p>
                  </a:txBody>
                  <a:tcPr/>
                </a:tc>
                <a:tc>
                  <a:txBody>
                    <a:bodyPr/>
                    <a:lstStyle/>
                    <a:p>
                      <a:r>
                        <a:rPr lang="zh-CN" altLang="en-US" sz="2000" b="1" dirty="0" smtClean="0"/>
                        <a:t>准确清晰完整填写预订单、变更单等</a:t>
                      </a:r>
                      <a:endParaRPr lang="zh-CN" altLang="en-US" sz="2000" b="1" dirty="0"/>
                    </a:p>
                  </a:txBody>
                  <a:tcPr/>
                </a:tc>
              </a:tr>
              <a:tr h="893302">
                <a:tc>
                  <a:txBody>
                    <a:bodyPr/>
                    <a:lstStyle/>
                    <a:p>
                      <a:r>
                        <a:rPr lang="zh-CN" altLang="en-US" sz="2000" b="1" dirty="0" smtClean="0"/>
                        <a:t>报账结算</a:t>
                      </a:r>
                      <a:endParaRPr lang="zh-CN" altLang="en-US" sz="2000" b="1" dirty="0"/>
                    </a:p>
                  </a:txBody>
                  <a:tcPr/>
                </a:tc>
                <a:tc>
                  <a:txBody>
                    <a:bodyPr/>
                    <a:lstStyle/>
                    <a:p>
                      <a:r>
                        <a:rPr lang="zh-CN" altLang="en-US" sz="2000" b="1" dirty="0" smtClean="0"/>
                        <a:t>根据相关规定，报给财务处</a:t>
                      </a:r>
                      <a:endParaRPr lang="zh-CN" altLang="en-US" sz="2000" b="1" dirty="0"/>
                    </a:p>
                  </a:txBody>
                  <a:tcPr/>
                </a:tc>
                <a:tc>
                  <a:txBody>
                    <a:bodyPr/>
                    <a:lstStyle/>
                    <a:p>
                      <a:r>
                        <a:rPr lang="zh-CN" altLang="en-US" sz="2000" b="1" dirty="0" smtClean="0"/>
                        <a:t>与协作单位进行预算</a:t>
                      </a:r>
                      <a:endParaRPr lang="zh-CN" altLang="en-US" sz="2000" b="1" dirty="0"/>
                    </a:p>
                  </a:txBody>
                  <a:tcPr/>
                </a:tc>
                <a:tc>
                  <a:txBody>
                    <a:bodyPr/>
                    <a:lstStyle/>
                    <a:p>
                      <a:r>
                        <a:rPr lang="zh-CN" altLang="en-US" sz="2000" b="1" dirty="0" smtClean="0"/>
                        <a:t>符合旅行社财务规定</a:t>
                      </a:r>
                      <a:endParaRPr lang="zh-CN" altLang="en-US" sz="2000" b="1" dirty="0"/>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第三节   计调采购业务管理</a:t>
            </a:r>
            <a:endParaRPr lang="zh-CN" altLang="en-US" dirty="0"/>
          </a:p>
        </p:txBody>
      </p:sp>
      <p:sp>
        <p:nvSpPr>
          <p:cNvPr id="3" name="内容占位符 2"/>
          <p:cNvSpPr>
            <a:spLocks noGrp="1"/>
          </p:cNvSpPr>
          <p:nvPr>
            <p:ph idx="1"/>
          </p:nvPr>
        </p:nvSpPr>
        <p:spPr>
          <a:xfrm>
            <a:off x="304800" y="1214422"/>
            <a:ext cx="8686800" cy="4865703"/>
          </a:xfrm>
        </p:spPr>
        <p:txBody>
          <a:bodyPr>
            <a:normAutofit/>
          </a:bodyPr>
          <a:lstStyle/>
          <a:p>
            <a:r>
              <a:rPr lang="zh-CN" altLang="en-US" b="1" dirty="0" smtClean="0"/>
              <a:t>一、建立多层次、多渠道的采购协作网络</a:t>
            </a:r>
          </a:p>
          <a:p>
            <a:r>
              <a:rPr lang="zh-CN" altLang="en-US" sz="2400" b="1" dirty="0" smtClean="0"/>
              <a:t>为保证供应，旅行社计调应与相关旅游服务供应企业建立广泛的、相对稳定的多层次多渠道的协作关系，尤其在旅游服务供不应求情况下，这种协作网络作用发挥更明显。需从两方面下手：善于运用经济规律，与协作企业建立互利的协作关系；善于开展公关工作，建立良好的人际关系。</a:t>
            </a:r>
            <a:endParaRPr lang="en-US" altLang="zh-CN" b="1" dirty="0" smtClean="0"/>
          </a:p>
          <a:p>
            <a:r>
              <a:rPr lang="zh-CN" altLang="en-US" b="1" dirty="0" smtClean="0"/>
              <a:t>二、正确处理保证供应与降低采购成本的关系</a:t>
            </a:r>
            <a:endParaRPr lang="en-US" altLang="zh-CN" b="1" dirty="0" smtClean="0"/>
          </a:p>
          <a:p>
            <a:r>
              <a:rPr lang="zh-CN" altLang="en-US" sz="2400" b="1" dirty="0" smtClean="0"/>
              <a:t>旅行社采购两大任务：保证供应、降低成本。二者常是矛盾的，不同时期计调人员要采取不同策略来协调矛盾。</a:t>
            </a:r>
            <a:endParaRPr lang="en-US" altLang="zh-CN" sz="2400" b="1" dirty="0" smtClean="0"/>
          </a:p>
          <a:p>
            <a:r>
              <a:rPr lang="zh-CN" altLang="en-US" sz="2400" b="1" dirty="0" smtClean="0"/>
              <a:t>供应紧张时，采取保证为先的策略，调动所有关系保供应；反之，则价格为先，尽可能多扩大利润空间。</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a:bodyPr>
          <a:lstStyle/>
          <a:p>
            <a:r>
              <a:rPr lang="zh-CN" altLang="en-US" b="1" dirty="0" smtClean="0"/>
              <a:t>三、正确处理集中采购与分散采购的关系</a:t>
            </a:r>
          </a:p>
          <a:p>
            <a:r>
              <a:rPr lang="zh-CN" altLang="en-US" sz="2400" b="1" dirty="0" smtClean="0"/>
              <a:t>批量采购、集中采购</a:t>
            </a:r>
            <a:r>
              <a:rPr lang="en-US" altLang="zh-CN" sz="2400" b="1" dirty="0" smtClean="0"/>
              <a:t>——</a:t>
            </a:r>
            <a:r>
              <a:rPr lang="zh-CN" altLang="en-US" sz="2400" b="1" dirty="0" smtClean="0"/>
              <a:t>旅行社作为中间商，应把旅游者的需求集中起来向旅游服务企业采购，增强自己的还价能力。方式有二：订单集中、供应商集中。</a:t>
            </a:r>
            <a:endParaRPr lang="en-US" altLang="zh-CN" sz="2400" b="1" dirty="0" smtClean="0"/>
          </a:p>
          <a:p>
            <a:r>
              <a:rPr lang="zh-CN" altLang="en-US" sz="2400" b="1" dirty="0" smtClean="0"/>
              <a:t>分散购买</a:t>
            </a:r>
            <a:r>
              <a:rPr lang="en-US" altLang="zh-CN" sz="2400" b="1" dirty="0" smtClean="0"/>
              <a:t>——</a:t>
            </a:r>
            <a:r>
              <a:rPr lang="zh-CN" altLang="en-US" sz="2400" b="1" dirty="0" smtClean="0"/>
              <a:t>适用情景有二。一是旅游市场出现供过于求十分严重。旅行社采取近期分散采购策略，即旅行社在旅游团队即将到达时，利用旅游供应企业无法通过其他渠道获得大量购买者，而旅游服务不能储存或转移，迫切需要将其出售以获得现金收入的处境，采取一团一购方式，尽量压低采购价格。二是当旅游服务因旺季到来而出现供不应求时，旅行社无法从一个或少数几个旅游供应企业那里获得所需大量产品的供应，于是采取这种策略，设法从更多同类服务供应企业所需的服务项目。</a:t>
            </a:r>
            <a:endParaRPr lang="en-US" altLang="zh-CN" b="1" dirty="0" smtClean="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a:bodyPr>
          <a:lstStyle/>
          <a:p>
            <a:r>
              <a:rPr lang="zh-CN" altLang="en-US" b="1" dirty="0" smtClean="0"/>
              <a:t>四、正确处理增订与退订的关系</a:t>
            </a:r>
            <a:endParaRPr lang="en-US" altLang="zh-CN" dirty="0" smtClean="0"/>
          </a:p>
          <a:p>
            <a:r>
              <a:rPr lang="zh-CN" altLang="en-US" b="1" dirty="0" smtClean="0"/>
              <a:t>旅行社采购是一种契约性的交易。旅行社订完房后，可能会出现两种情况，一是游客没来，旅行社就要退订，退订有时间限制；二是游客来多了，就要临时增订，增订有数额限制。在实际经营中，客源地的旅行社以各种原因和理由临时增加或取消旅游计划屡见不鲜。</a:t>
            </a:r>
            <a:endParaRPr lang="en-US" altLang="zh-CN" b="1" dirty="0" smtClean="0"/>
          </a:p>
          <a:p>
            <a:r>
              <a:rPr lang="zh-CN" altLang="en-US" b="1" dirty="0" smtClean="0"/>
              <a:t>无论如何，增订或退订对旅行社都有损失，旅行社应设法通过友好的协商尽量使对方降低提价的幅度或减少退订的损失费用。</a:t>
            </a:r>
            <a:endParaRPr lang="en-US" altLang="zh-CN" b="1"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20000"/>
          </a:bodyPr>
          <a:lstStyle/>
          <a:p>
            <a:r>
              <a:rPr lang="zh-CN" altLang="en-US" sz="3900" b="1" dirty="0" smtClean="0"/>
              <a:t>旅行社采购的背景：</a:t>
            </a:r>
            <a:endParaRPr lang="en-US" altLang="zh-CN" sz="3900" b="1" dirty="0" smtClean="0"/>
          </a:p>
          <a:p>
            <a:r>
              <a:rPr lang="zh-CN" altLang="en-US" b="1" dirty="0" smtClean="0"/>
              <a:t>（</a:t>
            </a:r>
            <a:r>
              <a:rPr lang="en-US" altLang="zh-CN" b="1" dirty="0" smtClean="0"/>
              <a:t>1</a:t>
            </a:r>
            <a:r>
              <a:rPr lang="zh-CN" altLang="en-US" b="1" dirty="0" smtClean="0"/>
              <a:t>）旅行社本质是一种</a:t>
            </a:r>
            <a:r>
              <a:rPr lang="zh-CN" altLang="en-US" b="1" dirty="0" smtClean="0">
                <a:solidFill>
                  <a:srgbClr val="FF0000"/>
                </a:solidFill>
              </a:rPr>
              <a:t>旅游中介组织</a:t>
            </a:r>
            <a:r>
              <a:rPr lang="zh-CN" altLang="en-US" b="1" dirty="0" smtClean="0"/>
              <a:t>，所销售的产品大部分不是自己生产而是由其他旅游服务企业供应的，包含旅游者在旅游过程中所需的交通、住宿、餐饮、游参观、娱乐、购物等采购产品后，经组合加工后再销售的。</a:t>
            </a:r>
            <a:endParaRPr lang="en-US" altLang="zh-CN" b="1" dirty="0" smtClean="0"/>
          </a:p>
          <a:p>
            <a:r>
              <a:rPr lang="zh-CN" altLang="en-US" b="1" dirty="0" smtClean="0"/>
              <a:t>（</a:t>
            </a:r>
            <a:r>
              <a:rPr lang="en-US" altLang="zh-CN" b="1" dirty="0" smtClean="0"/>
              <a:t>2</a:t>
            </a:r>
            <a:r>
              <a:rPr lang="zh-CN" altLang="en-US" b="1" dirty="0" smtClean="0"/>
              <a:t>）计调采购含义：是指旅行社计调人员为组合旅游产品，以一定的价格，向其他旅游服务企业及相关部门</a:t>
            </a:r>
            <a:r>
              <a:rPr lang="zh-CN" altLang="en-US" b="1" dirty="0" smtClean="0">
                <a:solidFill>
                  <a:srgbClr val="FF0000"/>
                </a:solidFill>
              </a:rPr>
              <a:t>购买单项旅游服务产品</a:t>
            </a:r>
            <a:r>
              <a:rPr lang="zh-CN" altLang="en-US" b="1" dirty="0" smtClean="0"/>
              <a:t>的行为，以保障团队的正常运行。</a:t>
            </a:r>
            <a:endParaRPr lang="en-US" altLang="zh-CN" b="1" dirty="0" smtClean="0"/>
          </a:p>
          <a:p>
            <a:r>
              <a:rPr lang="zh-CN" altLang="en-US" b="1" dirty="0" smtClean="0"/>
              <a:t>采购服务保障供应这只是为旅行社谋利提供前提，并不表示旅行社一定获利。采购支出是旅行社总支出的主体。所以</a:t>
            </a:r>
            <a:r>
              <a:rPr lang="zh-CN" altLang="en-US" b="1" dirty="0" smtClean="0"/>
              <a:t>采购旅游服务至关重要，对降低旅行社产品报价</a:t>
            </a:r>
            <a:r>
              <a:rPr lang="zh-CN" altLang="en-US" b="1" dirty="0" smtClean="0"/>
              <a:t>、利润的多少、企业</a:t>
            </a:r>
            <a:r>
              <a:rPr lang="zh-CN" altLang="en-US" b="1" dirty="0" smtClean="0"/>
              <a:t>竞争力等具有</a:t>
            </a:r>
            <a:r>
              <a:rPr lang="zh-CN" altLang="en-US" b="1" dirty="0" smtClean="0"/>
              <a:t>重要意义</a:t>
            </a:r>
            <a:r>
              <a:rPr lang="zh-CN" altLang="en-US" b="1" dirty="0" smtClean="0"/>
              <a:t>。</a:t>
            </a:r>
            <a:endParaRPr lang="en-US" altLang="zh-CN" b="1" dirty="0" smtClean="0"/>
          </a:p>
          <a:p>
            <a:r>
              <a:rPr lang="zh-CN" altLang="en-US" b="1" dirty="0" smtClean="0"/>
              <a:t>采购</a:t>
            </a:r>
            <a:r>
              <a:rPr lang="zh-CN" altLang="en-US" b="1" dirty="0" smtClean="0"/>
              <a:t>的任务：保证供给；降低成本。</a:t>
            </a:r>
            <a:endParaRPr lang="zh-CN" altLang="en-US"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normAutofit/>
          </a:bodyPr>
          <a:lstStyle/>
          <a:p>
            <a:pPr>
              <a:lnSpc>
                <a:spcPct val="80000"/>
              </a:lnSpc>
              <a:defRPr/>
            </a:pPr>
            <a:r>
              <a:rPr lang="zh-CN" altLang="en-US" b="1" dirty="0" smtClean="0"/>
              <a:t>五、注意计划变更时的采购调整</a:t>
            </a:r>
            <a:endParaRPr lang="en-US" altLang="zh-CN" b="1" dirty="0" smtClean="0"/>
          </a:p>
          <a:p>
            <a:pPr>
              <a:lnSpc>
                <a:spcPct val="80000"/>
              </a:lnSpc>
              <a:defRPr/>
            </a:pPr>
            <a:r>
              <a:rPr lang="zh-CN" altLang="en-US" sz="2800" b="1" dirty="0" smtClean="0"/>
              <a:t>（一）采购调整原则</a:t>
            </a:r>
            <a:endParaRPr lang="en-US" altLang="zh-CN" sz="2800" b="1" dirty="0" smtClean="0"/>
          </a:p>
          <a:p>
            <a:pPr>
              <a:lnSpc>
                <a:spcPct val="80000"/>
              </a:lnSpc>
              <a:defRPr/>
            </a:pPr>
            <a:r>
              <a:rPr lang="zh-CN" altLang="en-US" sz="2800" b="1" dirty="0" smtClean="0"/>
              <a:t>变更最小原则</a:t>
            </a:r>
            <a:endParaRPr lang="en-US" altLang="zh-CN" sz="2800" b="1" dirty="0" smtClean="0"/>
          </a:p>
          <a:p>
            <a:pPr>
              <a:lnSpc>
                <a:spcPct val="80000"/>
              </a:lnSpc>
              <a:defRPr/>
            </a:pPr>
            <a:r>
              <a:rPr lang="zh-CN" altLang="en-US" sz="2800" b="1" dirty="0" smtClean="0"/>
              <a:t>宾客至上原则</a:t>
            </a:r>
            <a:endParaRPr lang="en-US" altLang="zh-CN" sz="2800" b="1" dirty="0" smtClean="0"/>
          </a:p>
          <a:p>
            <a:pPr>
              <a:lnSpc>
                <a:spcPct val="80000"/>
              </a:lnSpc>
              <a:defRPr/>
            </a:pPr>
            <a:r>
              <a:rPr lang="zh-CN" altLang="en-US" sz="2800" b="1" dirty="0" smtClean="0"/>
              <a:t>同级变通原则</a:t>
            </a:r>
          </a:p>
          <a:p>
            <a:pPr>
              <a:lnSpc>
                <a:spcPct val="80000"/>
              </a:lnSpc>
              <a:defRPr/>
            </a:pPr>
            <a:r>
              <a:rPr lang="zh-CN" altLang="en-US" sz="2800" b="1" dirty="0" smtClean="0"/>
              <a:t>（二）采购调整办法</a:t>
            </a:r>
          </a:p>
          <a:p>
            <a:r>
              <a:rPr lang="zh-CN" altLang="en-US" sz="2800" b="1" dirty="0" smtClean="0"/>
              <a:t>由于计划变更造成旅游者利益受损，旅行社应给予合理的赔偿或补偿。</a:t>
            </a:r>
            <a:endParaRPr lang="zh-CN" altLang="en-US" sz="28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lstStyle/>
          <a:p>
            <a:pPr>
              <a:buNone/>
              <a:defRPr/>
            </a:pPr>
            <a:r>
              <a:rPr lang="zh-CN" altLang="en-US" dirty="0" smtClean="0"/>
              <a:t>六</a:t>
            </a:r>
            <a:r>
              <a:rPr lang="zh-CN" altLang="en-US" b="1" dirty="0" smtClean="0"/>
              <a:t>、加强采购合同的管理</a:t>
            </a:r>
            <a:endParaRPr lang="en-US" altLang="zh-CN" b="1" dirty="0" smtClean="0"/>
          </a:p>
          <a:p>
            <a:pPr>
              <a:defRPr/>
            </a:pPr>
            <a:r>
              <a:rPr lang="zh-CN" altLang="en-US" b="1" dirty="0" smtClean="0"/>
              <a:t>（一）签订采购合同的意义</a:t>
            </a:r>
          </a:p>
          <a:p>
            <a:pPr>
              <a:defRPr/>
            </a:pPr>
            <a:r>
              <a:rPr lang="zh-CN" altLang="en-US" b="1" dirty="0" smtClean="0"/>
              <a:t>合同是指当事人之间为了实现一定的经济目的而明确相互权利义务关系的协议。签订合同是当事人为避免和正确处理可能发生的纠纷而采取的行为，目的在于确保各自经济利益的实现。</a:t>
            </a:r>
          </a:p>
          <a:p>
            <a:pPr>
              <a:defRPr/>
            </a:pPr>
            <a:r>
              <a:rPr lang="zh-CN" altLang="en-US" b="1" dirty="0" smtClean="0"/>
              <a:t>（二）采购合同的基本内容</a:t>
            </a:r>
          </a:p>
          <a:p>
            <a:pPr>
              <a:defRPr/>
            </a:pPr>
            <a:r>
              <a:rPr lang="en-US" altLang="zh-CN" b="1" dirty="0" smtClean="0"/>
              <a:t>1.</a:t>
            </a:r>
            <a:r>
              <a:rPr lang="zh-CN" altLang="en-US" b="1" dirty="0" smtClean="0"/>
              <a:t>合同标的；</a:t>
            </a:r>
            <a:r>
              <a:rPr lang="en-US" altLang="zh-CN" b="1" dirty="0" smtClean="0"/>
              <a:t>2.</a:t>
            </a:r>
            <a:r>
              <a:rPr lang="zh-CN" altLang="en-US" b="1" dirty="0" smtClean="0"/>
              <a:t>数量和质量；</a:t>
            </a:r>
            <a:r>
              <a:rPr lang="en-US" altLang="zh-CN" b="1" dirty="0" smtClean="0"/>
              <a:t>3.</a:t>
            </a:r>
            <a:r>
              <a:rPr lang="zh-CN" altLang="en-US" b="1" dirty="0" smtClean="0"/>
              <a:t>价格和付款办法；</a:t>
            </a:r>
            <a:r>
              <a:rPr lang="en-US" altLang="zh-CN" b="1" dirty="0" smtClean="0"/>
              <a:t>4.</a:t>
            </a:r>
            <a:r>
              <a:rPr lang="zh-CN" altLang="en-US" b="1" dirty="0" smtClean="0"/>
              <a:t>合同期限；</a:t>
            </a:r>
            <a:r>
              <a:rPr lang="en-US" altLang="zh-CN" b="1" dirty="0" smtClean="0"/>
              <a:t>5.</a:t>
            </a:r>
            <a:r>
              <a:rPr lang="zh-CN" altLang="en-US" b="1" dirty="0" smtClean="0"/>
              <a:t>违约责任。</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lstStyle/>
          <a:p>
            <a:r>
              <a:rPr lang="zh-CN" altLang="en-US" b="1" dirty="0" smtClean="0"/>
              <a:t>案例：在旅游旺季中的小淡季期间，某旅行社共</a:t>
            </a:r>
            <a:r>
              <a:rPr lang="en-US" altLang="zh-CN" b="1" dirty="0" smtClean="0"/>
              <a:t>40</a:t>
            </a:r>
            <a:r>
              <a:rPr lang="zh-CN" altLang="en-US" b="1" dirty="0" smtClean="0"/>
              <a:t>人团队到周边为期三天旅游。计调员为此谈下的车费是</a:t>
            </a:r>
            <a:r>
              <a:rPr lang="en-US" altLang="zh-CN" b="1" dirty="0" smtClean="0"/>
              <a:t>3800</a:t>
            </a:r>
            <a:r>
              <a:rPr lang="zh-CN" altLang="en-US" b="1" dirty="0" smtClean="0"/>
              <a:t>元</a:t>
            </a:r>
            <a:r>
              <a:rPr lang="en-US" altLang="zh-CN" b="1" dirty="0" smtClean="0"/>
              <a:t>/</a:t>
            </a:r>
            <a:r>
              <a:rPr lang="zh-CN" altLang="en-US" b="1" dirty="0" smtClean="0"/>
              <a:t>辆，住宿是</a:t>
            </a:r>
            <a:r>
              <a:rPr lang="en-US" altLang="zh-CN" b="1" dirty="0" smtClean="0"/>
              <a:t>80</a:t>
            </a:r>
            <a:r>
              <a:rPr lang="zh-CN" altLang="en-US" b="1" dirty="0" smtClean="0"/>
              <a:t>元</a:t>
            </a:r>
            <a:r>
              <a:rPr lang="en-US" altLang="zh-CN" b="1" dirty="0" smtClean="0"/>
              <a:t>/</a:t>
            </a:r>
            <a:r>
              <a:rPr lang="zh-CN" altLang="en-US" b="1" dirty="0" smtClean="0"/>
              <a:t>人。但计调部经理对于地接社给出的价位和车费不满意。经理与车队和地接社洽谈后把车费降到</a:t>
            </a:r>
            <a:r>
              <a:rPr lang="en-US" altLang="zh-CN" b="1" dirty="0" smtClean="0"/>
              <a:t>3200</a:t>
            </a:r>
            <a:r>
              <a:rPr lang="zh-CN" altLang="en-US" b="1" dirty="0" smtClean="0"/>
              <a:t>元</a:t>
            </a:r>
            <a:r>
              <a:rPr lang="en-US" altLang="zh-CN" b="1" dirty="0" smtClean="0"/>
              <a:t>/</a:t>
            </a:r>
            <a:r>
              <a:rPr lang="zh-CN" altLang="en-US" b="1" dirty="0" smtClean="0"/>
              <a:t>辆，房费调整为</a:t>
            </a:r>
            <a:r>
              <a:rPr lang="en-US" altLang="zh-CN" b="1" dirty="0" smtClean="0"/>
              <a:t>75</a:t>
            </a:r>
            <a:r>
              <a:rPr lang="zh-CN" altLang="en-US" b="1" dirty="0" smtClean="0"/>
              <a:t>元</a:t>
            </a:r>
            <a:r>
              <a:rPr lang="en-US" altLang="zh-CN" b="1" dirty="0" smtClean="0"/>
              <a:t>/</a:t>
            </a:r>
            <a:r>
              <a:rPr lang="zh-CN" altLang="en-US" b="1" dirty="0" smtClean="0"/>
              <a:t>人。由于团队人多，时值淡季，地接社又让出门票每人优惠</a:t>
            </a:r>
            <a:r>
              <a:rPr lang="en-US" altLang="zh-CN" b="1" dirty="0" smtClean="0"/>
              <a:t>10</a:t>
            </a:r>
            <a:r>
              <a:rPr lang="zh-CN" altLang="en-US" b="1" dirty="0" smtClean="0"/>
              <a:t>元的优惠。这样算下来，该团队利润增加</a:t>
            </a:r>
            <a:r>
              <a:rPr lang="en-US" altLang="zh-CN" b="1" dirty="0" smtClean="0"/>
              <a:t>1000</a:t>
            </a:r>
            <a:r>
              <a:rPr lang="zh-CN" altLang="en-US" b="1" dirty="0" smtClean="0"/>
              <a:t>余元。</a:t>
            </a:r>
            <a:endParaRPr lang="en-US" altLang="zh-CN" b="1" dirty="0" smtClean="0"/>
          </a:p>
          <a:p>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ctr"/>
            <a:r>
              <a:rPr lang="en-US" altLang="zh-CN" dirty="0" smtClean="0"/>
              <a:t/>
            </a:r>
            <a:br>
              <a:rPr lang="en-US" altLang="zh-CN" dirty="0" smtClean="0"/>
            </a:br>
            <a:r>
              <a:rPr lang="zh-CN" altLang="en-US" sz="4000" dirty="0" smtClean="0"/>
              <a:t>第一节  旅游服务项目与协作网络的建立</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304800" y="1285860"/>
            <a:ext cx="8686800" cy="4794265"/>
          </a:xfrm>
        </p:spPr>
        <p:txBody>
          <a:bodyPr>
            <a:normAutofit lnSpcReduction="10000"/>
          </a:bodyPr>
          <a:lstStyle/>
          <a:p>
            <a:pPr>
              <a:lnSpc>
                <a:spcPct val="90000"/>
              </a:lnSpc>
              <a:defRPr/>
            </a:pPr>
            <a:r>
              <a:rPr lang="zh-CN" altLang="en-US" b="1" dirty="0" smtClean="0"/>
              <a:t>一、旅游服务项目</a:t>
            </a:r>
          </a:p>
          <a:p>
            <a:pPr>
              <a:lnSpc>
                <a:spcPct val="90000"/>
              </a:lnSpc>
              <a:defRPr/>
            </a:pPr>
            <a:r>
              <a:rPr lang="zh-CN" altLang="en-US" b="1" dirty="0" smtClean="0"/>
              <a:t>（一）旅游交通服务</a:t>
            </a:r>
          </a:p>
          <a:p>
            <a:pPr>
              <a:lnSpc>
                <a:spcPct val="90000"/>
              </a:lnSpc>
              <a:defRPr/>
            </a:pPr>
            <a:r>
              <a:rPr lang="en-US" altLang="zh-CN" b="1" dirty="0" smtClean="0"/>
              <a:t>1.</a:t>
            </a:r>
            <a:r>
              <a:rPr lang="zh-CN" altLang="en-US" b="1" dirty="0" smtClean="0"/>
              <a:t>航空交通服务</a:t>
            </a:r>
            <a:endParaRPr lang="en-US" altLang="zh-CN" b="1" dirty="0" smtClean="0"/>
          </a:p>
          <a:p>
            <a:pPr>
              <a:lnSpc>
                <a:spcPct val="90000"/>
              </a:lnSpc>
              <a:defRPr/>
            </a:pPr>
            <a:r>
              <a:rPr lang="zh-CN" altLang="en-US" b="1" dirty="0" smtClean="0"/>
              <a:t>（</a:t>
            </a:r>
            <a:r>
              <a:rPr lang="en-US" altLang="zh-CN" b="1" dirty="0" smtClean="0"/>
              <a:t>1</a:t>
            </a:r>
            <a:r>
              <a:rPr lang="zh-CN" altLang="en-US" b="1" dirty="0" smtClean="0"/>
              <a:t>）定期航班：</a:t>
            </a:r>
            <a:endParaRPr lang="en-US" altLang="zh-CN" b="1" dirty="0" smtClean="0"/>
          </a:p>
          <a:p>
            <a:pPr>
              <a:lnSpc>
                <a:spcPct val="90000"/>
              </a:lnSpc>
              <a:defRPr/>
            </a:pPr>
            <a:r>
              <a:rPr lang="zh-CN" altLang="en-US" b="1" dirty="0" smtClean="0"/>
              <a:t>单程旅行</a:t>
            </a:r>
            <a:endParaRPr lang="en-US" altLang="zh-CN" b="1" dirty="0" smtClean="0"/>
          </a:p>
          <a:p>
            <a:pPr>
              <a:lnSpc>
                <a:spcPct val="90000"/>
              </a:lnSpc>
              <a:defRPr/>
            </a:pPr>
            <a:r>
              <a:rPr lang="zh-CN" altLang="en-US" b="1" dirty="0" smtClean="0"/>
              <a:t>往返</a:t>
            </a:r>
            <a:endParaRPr lang="en-US" altLang="zh-CN" b="1" dirty="0" smtClean="0"/>
          </a:p>
          <a:p>
            <a:pPr>
              <a:lnSpc>
                <a:spcPct val="90000"/>
              </a:lnSpc>
              <a:defRPr/>
            </a:pPr>
            <a:r>
              <a:rPr lang="zh-CN" altLang="en-US" b="1" dirty="0" smtClean="0"/>
              <a:t>环游、</a:t>
            </a:r>
            <a:endParaRPr lang="en-US" altLang="zh-CN" b="1" dirty="0" smtClean="0"/>
          </a:p>
          <a:p>
            <a:pPr>
              <a:lnSpc>
                <a:spcPct val="90000"/>
              </a:lnSpc>
              <a:defRPr/>
            </a:pPr>
            <a:r>
              <a:rPr lang="zh-CN" altLang="en-US" b="1" dirty="0" smtClean="0"/>
              <a:t>不完全来回程旅行</a:t>
            </a:r>
            <a:endParaRPr lang="en-US" altLang="zh-CN" b="1" dirty="0" smtClean="0"/>
          </a:p>
          <a:p>
            <a:pPr>
              <a:lnSpc>
                <a:spcPct val="90000"/>
              </a:lnSpc>
              <a:defRPr/>
            </a:pPr>
            <a:r>
              <a:rPr lang="zh-CN" altLang="en-US" b="1" dirty="0" smtClean="0"/>
              <a:t>（</a:t>
            </a:r>
            <a:r>
              <a:rPr lang="en-US" altLang="zh-CN" b="1" dirty="0" smtClean="0"/>
              <a:t>2</a:t>
            </a:r>
            <a:r>
              <a:rPr lang="zh-CN" altLang="en-US" b="1" dirty="0" smtClean="0"/>
              <a:t>）旅游包机</a:t>
            </a:r>
            <a:endParaRPr lang="en-US" altLang="zh-CN" b="1" dirty="0" smtClean="0"/>
          </a:p>
          <a:p>
            <a:pPr>
              <a:lnSpc>
                <a:spcPct val="90000"/>
              </a:lnSpc>
              <a:defRPr/>
            </a:pPr>
            <a:endParaRPr lang="en-US" altLang="zh-CN" b="1" dirty="0" smtClean="0"/>
          </a:p>
          <a:p>
            <a:endParaRPr lang="zh-CN" altLang="en-US" dirty="0"/>
          </a:p>
        </p:txBody>
      </p:sp>
      <p:pic>
        <p:nvPicPr>
          <p:cNvPr id="4" name="图片 3" descr="143410396.jpg"/>
          <p:cNvPicPr>
            <a:picLocks noChangeAspect="1"/>
          </p:cNvPicPr>
          <p:nvPr/>
        </p:nvPicPr>
        <p:blipFill>
          <a:blip r:embed="rId2"/>
          <a:stretch>
            <a:fillRect/>
          </a:stretch>
        </p:blipFill>
        <p:spPr>
          <a:xfrm>
            <a:off x="5357818" y="1214422"/>
            <a:ext cx="3093190" cy="2500329"/>
          </a:xfrm>
          <a:prstGeom prst="rect">
            <a:avLst/>
          </a:prstGeom>
        </p:spPr>
      </p:pic>
      <p:pic>
        <p:nvPicPr>
          <p:cNvPr id="5" name="图片 4" descr="1371835370s.jpg"/>
          <p:cNvPicPr>
            <a:picLocks noChangeAspect="1"/>
          </p:cNvPicPr>
          <p:nvPr/>
        </p:nvPicPr>
        <p:blipFill>
          <a:blip r:embed="rId3"/>
          <a:stretch>
            <a:fillRect/>
          </a:stretch>
        </p:blipFill>
        <p:spPr>
          <a:xfrm>
            <a:off x="4500562" y="3786190"/>
            <a:ext cx="3929090" cy="235745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857916"/>
          </a:xfrm>
        </p:spPr>
        <p:txBody>
          <a:bodyPr>
            <a:normAutofit fontScale="47500" lnSpcReduction="20000"/>
          </a:bodyPr>
          <a:lstStyle/>
          <a:p>
            <a:r>
              <a:rPr lang="zh-CN" altLang="en-US" sz="5100" b="1" dirty="0" smtClean="0"/>
              <a:t>知识链接                    旅游包机，前途光明</a:t>
            </a:r>
            <a:r>
              <a:rPr lang="zh-CN" altLang="en-US" sz="5100" dirty="0" smtClean="0"/>
              <a:t>　</a:t>
            </a:r>
            <a:r>
              <a:rPr lang="zh-CN" altLang="en-US" dirty="0" smtClean="0"/>
              <a:t>　</a:t>
            </a:r>
            <a:endParaRPr lang="en-US" altLang="zh-CN" dirty="0" smtClean="0"/>
          </a:p>
          <a:p>
            <a:r>
              <a:rPr lang="zh-CN" altLang="en-US" sz="4200" b="1" dirty="0" smtClean="0"/>
              <a:t>    以往，许多旅游目的地都存在着“酒香也怕巷子深”的烦恼。我国幅员辽阔，尤其是二三线及西部城市，虽然有着与众不同的差异化旅游资源，但是外部交通发展的相对滞后却阻碍了当地旅游业的发展。旅游包机的出现，打破了旅游目的地“巷子深”的限制，利用直航航线拓宽了可选择的旅游目的地范围。在有了旅游包机之后，许多以往需要乘坐十几个小时甚至几十个小时火车或者汽车才能到达的中远程目的地，如今已成为“近程”市场。</a:t>
            </a:r>
          </a:p>
          <a:p>
            <a:r>
              <a:rPr lang="zh-CN" altLang="en-US" sz="4200" b="1" dirty="0" smtClean="0"/>
              <a:t>如果说旅游包机航线的拓展为旅游目的地的持续发展注入了动力，那么，对于广大旅游者来说，旅游包机的出现则表示着</a:t>
            </a:r>
            <a:r>
              <a:rPr lang="zh-CN" altLang="en-US" sz="4200" b="1" dirty="0" smtClean="0">
                <a:solidFill>
                  <a:srgbClr val="FF0000"/>
                </a:solidFill>
              </a:rPr>
              <a:t>交通时间和旅游费用的大幅缩减</a:t>
            </a:r>
            <a:r>
              <a:rPr lang="zh-CN" altLang="en-US" sz="4200" b="1" dirty="0" smtClean="0"/>
              <a:t>。随着我国休假制度的逐步完善，越来越多的游客希望在小长假出游，但又不想耽误太多时间在旅途上，所以他们选择了旅游包机出游。旅游包机与火车、汽车及普通航班等出游方式相比，旅游者可以在机票价格方面拿到更多折扣，线路报价更优惠</a:t>
            </a:r>
            <a:r>
              <a:rPr lang="en-US" altLang="zh-CN" sz="4200" b="1" dirty="0" smtClean="0"/>
              <a:t>;</a:t>
            </a:r>
            <a:r>
              <a:rPr lang="zh-CN" altLang="en-US" sz="4200" b="1" dirty="0" smtClean="0"/>
              <a:t>而且游客就像搭</a:t>
            </a:r>
            <a:r>
              <a:rPr lang="zh-CN" altLang="en-US" sz="4200" b="1" dirty="0" smtClean="0">
                <a:solidFill>
                  <a:srgbClr val="FF0000"/>
                </a:solidFill>
              </a:rPr>
              <a:t>“飞的”</a:t>
            </a:r>
            <a:r>
              <a:rPr lang="zh-CN" altLang="en-US" sz="4200" b="1" dirty="0" smtClean="0"/>
              <a:t>一样方便，不用在途中住宿，不仅免去了很多吃住的费用，也减少了一般旅途转机的劳顿之苦。“每到黄金周或节假日，采用包机飞行的上航国旅的东南亚海岛游产品都首先告罄。”</a:t>
            </a:r>
          </a:p>
          <a:p>
            <a:r>
              <a:rPr lang="zh-CN" altLang="en-US" sz="4200" b="1" dirty="0" smtClean="0"/>
              <a:t>　　旅游包机为何能有如此吸引人的价格优势呢</a:t>
            </a:r>
            <a:r>
              <a:rPr lang="en-US" altLang="zh-CN" sz="4200" b="1" dirty="0" smtClean="0"/>
              <a:t>?</a:t>
            </a:r>
            <a:r>
              <a:rPr lang="zh-CN" altLang="en-US" sz="4200" b="1" dirty="0" smtClean="0"/>
              <a:t>有关人士认为，旅游包机是由</a:t>
            </a:r>
            <a:r>
              <a:rPr lang="zh-CN" altLang="en-US" sz="4200" b="1" dirty="0" smtClean="0">
                <a:solidFill>
                  <a:srgbClr val="FF0000"/>
                </a:solidFill>
              </a:rPr>
              <a:t>旅行社和航空公司达成协议</a:t>
            </a:r>
            <a:r>
              <a:rPr lang="zh-CN" altLang="en-US" sz="4200" b="1" dirty="0" smtClean="0"/>
              <a:t>，以需求为导向，不像定期航班即使有很少客人也要执飞。因此，在运行成本和上座率上都有优势。而且，旅游包机的利润优势并不只在单个的“机票点”上，而是依靠整个旅游产业链条的规模优势来实现的。</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lstStyle/>
          <a:p>
            <a:r>
              <a:rPr lang="en-US" altLang="zh-CN" b="1" dirty="0" smtClean="0"/>
              <a:t>2.</a:t>
            </a:r>
            <a:r>
              <a:rPr lang="zh-CN" altLang="en-US" b="1" dirty="0" smtClean="0"/>
              <a:t>铁路交通服务</a:t>
            </a:r>
            <a:endParaRPr lang="en-US" altLang="zh-CN" b="1" dirty="0" smtClean="0"/>
          </a:p>
          <a:p>
            <a:r>
              <a:rPr lang="zh-CN" altLang="en-US" b="1" dirty="0" smtClean="0"/>
              <a:t>特点：</a:t>
            </a:r>
            <a:endParaRPr lang="en-US" altLang="zh-CN" b="1" dirty="0" smtClean="0"/>
          </a:p>
          <a:p>
            <a:r>
              <a:rPr lang="zh-CN" altLang="en-US" b="1" dirty="0" smtClean="0"/>
              <a:t>载客多</a:t>
            </a:r>
            <a:endParaRPr lang="en-US" altLang="zh-CN" b="1" dirty="0" smtClean="0"/>
          </a:p>
          <a:p>
            <a:r>
              <a:rPr lang="en-US" altLang="zh-CN" b="1" dirty="0" smtClean="0"/>
              <a:t> </a:t>
            </a:r>
            <a:r>
              <a:rPr lang="zh-CN" altLang="en-US" b="1" dirty="0" smtClean="0"/>
              <a:t>价格低</a:t>
            </a:r>
            <a:endParaRPr lang="en-US" altLang="zh-CN" b="1" dirty="0" smtClean="0"/>
          </a:p>
          <a:p>
            <a:r>
              <a:rPr lang="en-US" altLang="zh-CN" b="1" dirty="0" smtClean="0"/>
              <a:t> </a:t>
            </a:r>
            <a:r>
              <a:rPr lang="zh-CN" altLang="en-US" b="1" dirty="0" smtClean="0"/>
              <a:t>安全舒适</a:t>
            </a:r>
            <a:endParaRPr lang="en-US" altLang="zh-CN" b="1" dirty="0" smtClean="0"/>
          </a:p>
          <a:p>
            <a:r>
              <a:rPr lang="en-US" altLang="zh-CN" b="1" dirty="0" smtClean="0"/>
              <a:t> </a:t>
            </a:r>
            <a:r>
              <a:rPr lang="zh-CN" altLang="en-US" b="1" dirty="0" smtClean="0"/>
              <a:t>受天气和季节影响小</a:t>
            </a:r>
            <a:endParaRPr lang="en-US" altLang="zh-CN" b="1" dirty="0" smtClean="0"/>
          </a:p>
          <a:p>
            <a:r>
              <a:rPr lang="zh-CN" altLang="en-US" b="1" dirty="0" smtClean="0"/>
              <a:t>不足：速度慢。</a:t>
            </a:r>
            <a:endParaRPr lang="en-US" altLang="zh-CN" b="1" dirty="0" smtClean="0"/>
          </a:p>
          <a:p>
            <a:r>
              <a:rPr lang="zh-CN" altLang="en-US" b="1" dirty="0" smtClean="0"/>
              <a:t>高铁出现，新时代</a:t>
            </a:r>
            <a:endParaRPr lang="en-US" altLang="zh-CN" b="1" dirty="0" smtClean="0"/>
          </a:p>
          <a:p>
            <a:endParaRPr lang="zh-CN" altLang="en-US" dirty="0"/>
          </a:p>
        </p:txBody>
      </p:sp>
      <p:pic>
        <p:nvPicPr>
          <p:cNvPr id="4" name="图片 3" descr="01300000241358122586853427374.jpg"/>
          <p:cNvPicPr>
            <a:picLocks noChangeAspect="1"/>
          </p:cNvPicPr>
          <p:nvPr/>
        </p:nvPicPr>
        <p:blipFill>
          <a:blip r:embed="rId2"/>
          <a:stretch>
            <a:fillRect/>
          </a:stretch>
        </p:blipFill>
        <p:spPr>
          <a:xfrm>
            <a:off x="4714876" y="4071942"/>
            <a:ext cx="3659980" cy="2357027"/>
          </a:xfrm>
          <a:prstGeom prst="rect">
            <a:avLst/>
          </a:prstGeom>
        </p:spPr>
      </p:pic>
      <p:pic>
        <p:nvPicPr>
          <p:cNvPr id="5" name="图片 4" descr="5131551.jpg"/>
          <p:cNvPicPr>
            <a:picLocks noChangeAspect="1"/>
          </p:cNvPicPr>
          <p:nvPr/>
        </p:nvPicPr>
        <p:blipFill>
          <a:blip r:embed="rId3"/>
          <a:stretch>
            <a:fillRect/>
          </a:stretch>
        </p:blipFill>
        <p:spPr>
          <a:xfrm>
            <a:off x="4596580" y="642918"/>
            <a:ext cx="4202551" cy="312669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7500" lnSpcReduction="20000"/>
          </a:bodyPr>
          <a:lstStyle/>
          <a:p>
            <a:r>
              <a:rPr lang="zh-CN" altLang="en-US" b="1" dirty="0" smtClean="0"/>
              <a:t>长城网</a:t>
            </a:r>
            <a:r>
              <a:rPr lang="en-US" altLang="zh-CN" b="1" dirty="0" smtClean="0"/>
              <a:t>2013</a:t>
            </a:r>
            <a:r>
              <a:rPr lang="zh-CN" altLang="en-US" b="1" dirty="0" smtClean="0"/>
              <a:t>年</a:t>
            </a:r>
            <a:r>
              <a:rPr lang="en-US" altLang="zh-CN" b="1" dirty="0" smtClean="0"/>
              <a:t>3</a:t>
            </a:r>
            <a:r>
              <a:rPr lang="zh-CN" altLang="en-US" b="1" dirty="0" smtClean="0"/>
              <a:t>月</a:t>
            </a:r>
            <a:r>
              <a:rPr lang="en-US" altLang="zh-CN" b="1" dirty="0" smtClean="0"/>
              <a:t>29</a:t>
            </a:r>
            <a:r>
              <a:rPr lang="zh-CN" altLang="en-US" b="1" dirty="0" smtClean="0"/>
              <a:t>报道“中国高铁旅游时代来临”</a:t>
            </a:r>
            <a:endParaRPr lang="en-US" altLang="zh-CN" b="1" dirty="0" smtClean="0"/>
          </a:p>
          <a:p>
            <a:r>
              <a:rPr lang="en-US" altLang="zh-CN" b="1" dirty="0" smtClean="0"/>
              <a:t>27</a:t>
            </a:r>
            <a:r>
              <a:rPr lang="zh-CN" altLang="en-US" b="1" dirty="0" smtClean="0"/>
              <a:t>日，湖南省旅游局携长沙、株洲、岳阳、衡阳、郴州、张家界等高铁沿线市州旅游局、旅游景区、旅行社、酒店代表来到石家庄，向河北旅游市场推介湖南经典游、长沙休闲游、湘楚文化游、名人故里游、湘南山水游、寻根祈福游、湘菜美食游等“好美、好奇、好玩”</a:t>
            </a:r>
            <a:r>
              <a:rPr lang="zh-CN" altLang="en-US" b="1" dirty="0" smtClean="0">
                <a:solidFill>
                  <a:srgbClr val="FF0000"/>
                </a:solidFill>
              </a:rPr>
              <a:t>高铁旅游产品</a:t>
            </a:r>
            <a:r>
              <a:rPr lang="zh-CN" altLang="en-US" b="1" dirty="0" smtClean="0"/>
              <a:t>。</a:t>
            </a:r>
            <a:endParaRPr lang="en-US" altLang="zh-CN" b="1" dirty="0" smtClean="0"/>
          </a:p>
          <a:p>
            <a:r>
              <a:rPr lang="zh-CN" altLang="en-US" b="1" dirty="0" smtClean="0"/>
              <a:t>湖南省与河北省都是旅游资源大省，两地旅游具有较大的差异性和较强的互补性，高铁旅游成为湘冀两省旅游合作的重要主题。去年</a:t>
            </a:r>
            <a:r>
              <a:rPr lang="en-US" altLang="zh-CN" b="1" dirty="0" smtClean="0"/>
              <a:t>12</a:t>
            </a:r>
            <a:r>
              <a:rPr lang="zh-CN" altLang="en-US" b="1" dirty="0" smtClean="0"/>
              <a:t>月</a:t>
            </a:r>
            <a:r>
              <a:rPr lang="en-US" altLang="zh-CN" b="1" dirty="0" smtClean="0"/>
              <a:t>26</a:t>
            </a:r>
            <a:r>
              <a:rPr lang="zh-CN" altLang="en-US" b="1" dirty="0" smtClean="0"/>
              <a:t>日开通的</a:t>
            </a:r>
            <a:r>
              <a:rPr lang="zh-CN" altLang="en-US" b="1" dirty="0" smtClean="0">
                <a:solidFill>
                  <a:srgbClr val="FF0000"/>
                </a:solidFill>
              </a:rPr>
              <a:t>京广高铁，纵贯河北、湖南等</a:t>
            </a:r>
            <a:r>
              <a:rPr lang="en-US" altLang="zh-CN" b="1" dirty="0" smtClean="0">
                <a:solidFill>
                  <a:srgbClr val="FF0000"/>
                </a:solidFill>
              </a:rPr>
              <a:t>7</a:t>
            </a:r>
            <a:r>
              <a:rPr lang="zh-CN" altLang="en-US" b="1" dirty="0" smtClean="0">
                <a:solidFill>
                  <a:srgbClr val="FF0000"/>
                </a:solidFill>
              </a:rPr>
              <a:t>个省市</a:t>
            </a:r>
            <a:r>
              <a:rPr lang="zh-CN" altLang="en-US" b="1" dirty="0" smtClean="0"/>
              <a:t>，有效连接了京津冀经济带、环渤海经济圈、中原城市群、武汉城市圈、长株潭城市圈、珠三角经济圈等区域，未来还将连接港澳地区。京广高铁为河北、湖南两省提供了巨大的旅游客源市场，湖南省旅游局局长杨光荣说，湖南将不断加强与京广高铁沿线重要省份河北的高铁旅游合作，共同打造高铁旅游产品，不断提升高铁旅游服务品质，大力推进高铁旅游配套建设。</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706</TotalTime>
  <Words>4302</Words>
  <PresentationFormat>全屏显示(4:3)</PresentationFormat>
  <Paragraphs>231</Paragraphs>
  <Slides>41</Slides>
  <Notes>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跋涉</vt:lpstr>
      <vt:lpstr>幻灯片 1</vt:lpstr>
      <vt:lpstr>幻灯片 2</vt:lpstr>
      <vt:lpstr>学习目标：</vt:lpstr>
      <vt:lpstr>幻灯片 4</vt:lpstr>
      <vt:lpstr>幻灯片 5</vt:lpstr>
      <vt:lpstr> 第一节  旅游服务项目与协作网络的建立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第二节  计调采购流程</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第三节   计调采购业务管理</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1</cp:lastModifiedBy>
  <cp:revision>75</cp:revision>
  <dcterms:created xsi:type="dcterms:W3CDTF">2017-11-17T03:29:19Z</dcterms:created>
  <dcterms:modified xsi:type="dcterms:W3CDTF">2017-11-19T09:01:28Z</dcterms:modified>
</cp:coreProperties>
</file>