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2" r:id="rId1"/>
  </p:sldMasterIdLst>
  <p:notesMasterIdLst>
    <p:notesMasterId r:id="rId83"/>
  </p:notesMasterIdLst>
  <p:sldIdLst>
    <p:sldId id="256" r:id="rId2"/>
    <p:sldId id="257" r:id="rId3"/>
    <p:sldId id="348" r:id="rId4"/>
    <p:sldId id="349" r:id="rId5"/>
    <p:sldId id="350" r:id="rId6"/>
    <p:sldId id="351" r:id="rId7"/>
    <p:sldId id="357" r:id="rId8"/>
    <p:sldId id="352" r:id="rId9"/>
    <p:sldId id="353" r:id="rId10"/>
    <p:sldId id="356" r:id="rId11"/>
    <p:sldId id="305" r:id="rId12"/>
    <p:sldId id="335" r:id="rId13"/>
    <p:sldId id="336" r:id="rId14"/>
    <p:sldId id="261" r:id="rId15"/>
    <p:sldId id="262" r:id="rId16"/>
    <p:sldId id="263" r:id="rId17"/>
    <p:sldId id="264" r:id="rId18"/>
    <p:sldId id="265" r:id="rId19"/>
    <p:sldId id="266" r:id="rId20"/>
    <p:sldId id="267" r:id="rId21"/>
    <p:sldId id="345" r:id="rId22"/>
    <p:sldId id="282" r:id="rId23"/>
    <p:sldId id="283" r:id="rId24"/>
    <p:sldId id="268" r:id="rId25"/>
    <p:sldId id="347" r:id="rId26"/>
    <p:sldId id="346" r:id="rId27"/>
    <p:sldId id="269" r:id="rId28"/>
    <p:sldId id="293" r:id="rId29"/>
    <p:sldId id="359" r:id="rId30"/>
    <p:sldId id="360" r:id="rId31"/>
    <p:sldId id="361" r:id="rId32"/>
    <p:sldId id="270" r:id="rId33"/>
    <p:sldId id="285" r:id="rId34"/>
    <p:sldId id="286" r:id="rId35"/>
    <p:sldId id="297" r:id="rId36"/>
    <p:sldId id="358" r:id="rId37"/>
    <p:sldId id="298" r:id="rId38"/>
    <p:sldId id="309" r:id="rId39"/>
    <p:sldId id="310" r:id="rId40"/>
    <p:sldId id="311" r:id="rId41"/>
    <p:sldId id="312" r:id="rId42"/>
    <p:sldId id="313" r:id="rId43"/>
    <p:sldId id="314" r:id="rId44"/>
    <p:sldId id="315" r:id="rId45"/>
    <p:sldId id="316" r:id="rId46"/>
    <p:sldId id="272" r:id="rId47"/>
    <p:sldId id="362" r:id="rId48"/>
    <p:sldId id="329" r:id="rId49"/>
    <p:sldId id="301" r:id="rId50"/>
    <p:sldId id="273" r:id="rId51"/>
    <p:sldId id="317" r:id="rId52"/>
    <p:sldId id="288" r:id="rId53"/>
    <p:sldId id="289" r:id="rId54"/>
    <p:sldId id="318" r:id="rId55"/>
    <p:sldId id="319" r:id="rId56"/>
    <p:sldId id="290" r:id="rId57"/>
    <p:sldId id="322" r:id="rId58"/>
    <p:sldId id="321" r:id="rId59"/>
    <p:sldId id="274" r:id="rId60"/>
    <p:sldId id="331" r:id="rId61"/>
    <p:sldId id="337" r:id="rId62"/>
    <p:sldId id="275" r:id="rId63"/>
    <p:sldId id="330" r:id="rId64"/>
    <p:sldId id="332" r:id="rId65"/>
    <p:sldId id="338" r:id="rId66"/>
    <p:sldId id="339" r:id="rId67"/>
    <p:sldId id="340" r:id="rId68"/>
    <p:sldId id="341" r:id="rId69"/>
    <p:sldId id="342" r:id="rId70"/>
    <p:sldId id="343" r:id="rId71"/>
    <p:sldId id="344" r:id="rId72"/>
    <p:sldId id="276" r:id="rId73"/>
    <p:sldId id="291" r:id="rId74"/>
    <p:sldId id="292" r:id="rId75"/>
    <p:sldId id="277" r:id="rId76"/>
    <p:sldId id="327" r:id="rId77"/>
    <p:sldId id="333" r:id="rId78"/>
    <p:sldId id="320" r:id="rId79"/>
    <p:sldId id="325" r:id="rId80"/>
    <p:sldId id="326" r:id="rId81"/>
    <p:sldId id="334" r:id="rId8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CC33"/>
    <a:srgbClr val="CCFF99"/>
    <a:srgbClr val="6699FF"/>
    <a:srgbClr val="9966FF"/>
    <a:srgbClr val="66FF66"/>
    <a:srgbClr val="CC00CC"/>
    <a:srgbClr val="9900CC"/>
    <a:srgbClr val="3333CC"/>
    <a:srgbClr val="CC3300"/>
    <a:srgbClr val="A5002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41" autoAdjust="0"/>
    <p:restoredTop sz="91529" autoAdjust="0"/>
  </p:normalViewPr>
  <p:slideViewPr>
    <p:cSldViewPr>
      <p:cViewPr varScale="1">
        <p:scale>
          <a:sx n="65" d="100"/>
          <a:sy n="65" d="100"/>
        </p:scale>
        <p:origin x="-1542"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B2CA42C-48C6-44D9-96A7-286F30784FB7}" type="datetimeFigureOut">
              <a:rPr lang="zh-CN" altLang="en-US" smtClean="0"/>
              <a:t>2015/9/29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B464B23-BF45-4855-ACF7-50FF12D68CD4}" type="slidenum">
              <a:rPr lang="zh-CN" altLang="en-US" smtClean="0"/>
              <a:t>‹#›</a:t>
            </a:fld>
            <a:endParaRPr lang="zh-CN" altLang="en-US"/>
          </a:p>
        </p:txBody>
      </p:sp>
    </p:spTree>
    <p:extLst>
      <p:ext uri="{BB962C8B-B14F-4D97-AF65-F5344CB8AC3E}">
        <p14:creationId xmlns:p14="http://schemas.microsoft.com/office/powerpoint/2010/main" val="6674219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B464B23-BF45-4855-ACF7-50FF12D68CD4}" type="slidenum">
              <a:rPr lang="zh-CN" altLang="en-US" smtClean="0"/>
              <a:t>1</a:t>
            </a:fld>
            <a:endParaRPr lang="zh-CN" altLang="en-US"/>
          </a:p>
        </p:txBody>
      </p:sp>
    </p:spTree>
    <p:extLst>
      <p:ext uri="{BB962C8B-B14F-4D97-AF65-F5344CB8AC3E}">
        <p14:creationId xmlns:p14="http://schemas.microsoft.com/office/powerpoint/2010/main" val="2988910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B464B23-BF45-4855-ACF7-50FF12D68CD4}" type="slidenum">
              <a:rPr lang="zh-CN" altLang="en-US" smtClean="0"/>
              <a:t>15</a:t>
            </a:fld>
            <a:endParaRPr lang="zh-CN" altLang="en-US"/>
          </a:p>
        </p:txBody>
      </p:sp>
    </p:spTree>
    <p:extLst>
      <p:ext uri="{BB962C8B-B14F-4D97-AF65-F5344CB8AC3E}">
        <p14:creationId xmlns:p14="http://schemas.microsoft.com/office/powerpoint/2010/main" val="1261981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B464B23-BF45-4855-ACF7-50FF12D68CD4}" type="slidenum">
              <a:rPr lang="zh-CN" altLang="en-US" smtClean="0"/>
              <a:t>16</a:t>
            </a:fld>
            <a:endParaRPr lang="zh-CN" altLang="en-US"/>
          </a:p>
        </p:txBody>
      </p:sp>
    </p:spTree>
    <p:extLst>
      <p:ext uri="{BB962C8B-B14F-4D97-AF65-F5344CB8AC3E}">
        <p14:creationId xmlns:p14="http://schemas.microsoft.com/office/powerpoint/2010/main" val="30819696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B464B23-BF45-4855-ACF7-50FF12D68CD4}" type="slidenum">
              <a:rPr lang="zh-CN" altLang="en-US" smtClean="0"/>
              <a:t>39</a:t>
            </a:fld>
            <a:endParaRPr lang="zh-CN" altLang="en-US"/>
          </a:p>
        </p:txBody>
      </p:sp>
    </p:spTree>
    <p:extLst>
      <p:ext uri="{BB962C8B-B14F-4D97-AF65-F5344CB8AC3E}">
        <p14:creationId xmlns:p14="http://schemas.microsoft.com/office/powerpoint/2010/main" val="41847430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B464B23-BF45-4855-ACF7-50FF12D68CD4}" type="slidenum">
              <a:rPr lang="zh-CN" altLang="en-US" smtClean="0"/>
              <a:t>52</a:t>
            </a:fld>
            <a:endParaRPr lang="zh-CN" altLang="en-US"/>
          </a:p>
        </p:txBody>
      </p:sp>
    </p:spTree>
    <p:extLst>
      <p:ext uri="{BB962C8B-B14F-4D97-AF65-F5344CB8AC3E}">
        <p14:creationId xmlns:p14="http://schemas.microsoft.com/office/powerpoint/2010/main" val="38294879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B464B23-BF45-4855-ACF7-50FF12D68CD4}" type="slidenum">
              <a:rPr lang="zh-CN" altLang="en-US" smtClean="0"/>
              <a:t>57</a:t>
            </a:fld>
            <a:endParaRPr lang="zh-CN" altLang="en-US"/>
          </a:p>
        </p:txBody>
      </p:sp>
    </p:spTree>
    <p:extLst>
      <p:ext uri="{BB962C8B-B14F-4D97-AF65-F5344CB8AC3E}">
        <p14:creationId xmlns:p14="http://schemas.microsoft.com/office/powerpoint/2010/main" val="31232770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1">
        <a:schemeClr val="bg1"/>
      </p:bgRef>
    </p:bg>
    <p:spTree>
      <p:nvGrpSpPr>
        <p:cNvPr id="1" name=""/>
        <p:cNvGrpSpPr/>
        <p:nvPr/>
      </p:nvGrpSpPr>
      <p:grpSpPr>
        <a:xfrm>
          <a:off x="0" y="0"/>
          <a:ext cx="0" cy="0"/>
          <a:chOff x="0" y="0"/>
          <a:chExt cx="0" cy="0"/>
        </a:xfrm>
      </p:grpSpPr>
      <p:sp>
        <p:nvSpPr>
          <p:cNvPr id="8" name="标题 7"/>
          <p:cNvSpPr>
            <a:spLocks noGrp="1"/>
          </p:cNvSpPr>
          <p:nvPr>
            <p:ph type="ctrTitle"/>
          </p:nvPr>
        </p:nvSpPr>
        <p:spPr>
          <a:xfrm>
            <a:off x="2286000" y="3124200"/>
            <a:ext cx="6172200" cy="1894362"/>
          </a:xfrm>
        </p:spPr>
        <p:txBody>
          <a:bodyPr/>
          <a:lstStyle>
            <a:lvl1pPr>
              <a:defRPr b="1"/>
            </a:lvl1pPr>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bwMode="auto">
          <a:xfrm rot="5400000">
            <a:off x="7764621" y="1174097"/>
            <a:ext cx="2286000" cy="381000"/>
          </a:xfrm>
        </p:spPr>
        <p:txBody>
          <a:bodyPr/>
          <a:lstStyle/>
          <a:p>
            <a:fld id="{ED9F84E4-1115-4858-9448-595BC417343B}" type="datetimeFigureOut">
              <a:rPr lang="zh-CN" altLang="en-US" smtClean="0"/>
              <a:t>2015/9/29</a:t>
            </a:fld>
            <a:endParaRPr lang="zh-CN" altLang="en-US"/>
          </a:p>
        </p:txBody>
      </p:sp>
      <p:sp>
        <p:nvSpPr>
          <p:cNvPr id="17" name="页脚占位符 16"/>
          <p:cNvSpPr>
            <a:spLocks noGrp="1"/>
          </p:cNvSpPr>
          <p:nvPr>
            <p:ph type="ftr" sz="quarter" idx="11"/>
          </p:nvPr>
        </p:nvSpPr>
        <p:spPr bwMode="auto">
          <a:xfrm rot="5400000">
            <a:off x="7077269" y="4181669"/>
            <a:ext cx="3657600" cy="384048"/>
          </a:xfrm>
        </p:spPr>
        <p:txBody>
          <a:bodyPr/>
          <a:lstStyle/>
          <a:p>
            <a:endParaRPr lang="zh-CN" altLang="en-US"/>
          </a:p>
        </p:txBody>
      </p:sp>
      <p:sp>
        <p:nvSpPr>
          <p:cNvPr id="10" name="矩形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矩形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矩形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直接连接符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直接连接符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直接连接符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直接连接符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直接连接符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矩形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椭圆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椭圆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椭圆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椭圆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椭圆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灯片编号占位符 28"/>
          <p:cNvSpPr>
            <a:spLocks noGrp="1"/>
          </p:cNvSpPr>
          <p:nvPr>
            <p:ph type="sldNum" sz="quarter" idx="12"/>
          </p:nvPr>
        </p:nvSpPr>
        <p:spPr bwMode="auto">
          <a:xfrm>
            <a:off x="1325544" y="4928702"/>
            <a:ext cx="609600" cy="517524"/>
          </a:xfrm>
        </p:spPr>
        <p:txBody>
          <a:bodyPr/>
          <a:lstStyle/>
          <a:p>
            <a:fld id="{96D92064-5DDB-4F8B-B90E-8D434808D0DD}"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ED9F84E4-1115-4858-9448-595BC417343B}" type="datetimeFigureOut">
              <a:rPr lang="zh-CN" altLang="en-US" smtClean="0"/>
              <a:t>2015/9/29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6D92064-5DDB-4F8B-B90E-8D434808D0DD}"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16764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0198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ED9F84E4-1115-4858-9448-595BC417343B}" type="datetimeFigureOut">
              <a:rPr lang="zh-CN" altLang="en-US" smtClean="0"/>
              <a:t>2015/9/29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6D92064-5DDB-4F8B-B90E-8D434808D0DD}"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8" name="内容占位符 7"/>
          <p:cNvSpPr>
            <a:spLocks noGrp="1"/>
          </p:cNvSpPr>
          <p:nvPr>
            <p:ph sz="quarter" idx="1"/>
          </p:nvPr>
        </p:nvSpPr>
        <p:spPr>
          <a:xfrm>
            <a:off x="457200" y="1600200"/>
            <a:ext cx="7467600" cy="4873752"/>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4"/>
          </p:nvPr>
        </p:nvSpPr>
        <p:spPr/>
        <p:txBody>
          <a:bodyPr rtlCol="0"/>
          <a:lstStyle/>
          <a:p>
            <a:fld id="{ED9F84E4-1115-4858-9448-595BC417343B}" type="datetimeFigureOut">
              <a:rPr lang="zh-CN" altLang="en-US" smtClean="0"/>
              <a:t>2015/9/29</a:t>
            </a:fld>
            <a:endParaRPr lang="zh-CN" altLang="en-US"/>
          </a:p>
        </p:txBody>
      </p:sp>
      <p:sp>
        <p:nvSpPr>
          <p:cNvPr id="9" name="灯片编号占位符 8"/>
          <p:cNvSpPr>
            <a:spLocks noGrp="1"/>
          </p:cNvSpPr>
          <p:nvPr>
            <p:ph type="sldNum" sz="quarter" idx="15"/>
          </p:nvPr>
        </p:nvSpPr>
        <p:spPr/>
        <p:txBody>
          <a:bodyPr rtlCol="0"/>
          <a:lstStyle/>
          <a:p>
            <a:fld id="{96D92064-5DDB-4F8B-B90E-8D434808D0DD}" type="slidenum">
              <a:rPr lang="zh-CN" altLang="en-US" smtClean="0"/>
              <a:t>‹#›</a:t>
            </a:fld>
            <a:endParaRPr lang="zh-CN" altLang="en-US"/>
          </a:p>
        </p:txBody>
      </p:sp>
      <p:sp>
        <p:nvSpPr>
          <p:cNvPr id="10" name="页脚占位符 9"/>
          <p:cNvSpPr>
            <a:spLocks noGrp="1"/>
          </p:cNvSpPr>
          <p:nvPr>
            <p:ph type="ftr" sz="quarter" idx="16"/>
          </p:nvPr>
        </p:nvSpPr>
        <p:spPr/>
        <p:txBody>
          <a:bodyPr rtlCol="0"/>
          <a:lstStyle/>
          <a:p>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1">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2286000" y="2895600"/>
            <a:ext cx="6172200" cy="2053590"/>
          </a:xfrm>
        </p:spPr>
        <p:txBody>
          <a:bodyPr/>
          <a:lstStyle>
            <a:lvl1pPr algn="l">
              <a:buNone/>
              <a:defRPr sz="3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bwMode="auto">
          <a:xfrm rot="5400000">
            <a:off x="7763256" y="1170432"/>
            <a:ext cx="2286000" cy="381000"/>
          </a:xfrm>
        </p:spPr>
        <p:txBody>
          <a:bodyPr/>
          <a:lstStyle/>
          <a:p>
            <a:fld id="{ED9F84E4-1115-4858-9448-595BC417343B}" type="datetimeFigureOut">
              <a:rPr lang="zh-CN" altLang="en-US" smtClean="0"/>
              <a:t>2015/9/29</a:t>
            </a:fld>
            <a:endParaRPr lang="zh-CN" altLang="en-US"/>
          </a:p>
        </p:txBody>
      </p:sp>
      <p:sp>
        <p:nvSpPr>
          <p:cNvPr id="5" name="页脚占位符 4"/>
          <p:cNvSpPr>
            <a:spLocks noGrp="1"/>
          </p:cNvSpPr>
          <p:nvPr>
            <p:ph type="ftr" sz="quarter" idx="11"/>
          </p:nvPr>
        </p:nvSpPr>
        <p:spPr bwMode="auto">
          <a:xfrm rot="5400000">
            <a:off x="7077456" y="4178808"/>
            <a:ext cx="3657600" cy="384048"/>
          </a:xfrm>
        </p:spPr>
        <p:txBody>
          <a:bodyPr/>
          <a:lstStyle/>
          <a:p>
            <a:endParaRPr lang="zh-CN" altLang="en-US"/>
          </a:p>
        </p:txBody>
      </p:sp>
      <p:sp>
        <p:nvSpPr>
          <p:cNvPr id="9" name="矩形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矩形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矩形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直接连接符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直接连接符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直接连接符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直接连接符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矩形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椭圆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椭圆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椭圆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椭圆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椭圆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直接连接符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灯片编号占位符 5"/>
          <p:cNvSpPr>
            <a:spLocks noGrp="1"/>
          </p:cNvSpPr>
          <p:nvPr>
            <p:ph type="sldNum" sz="quarter" idx="12"/>
          </p:nvPr>
        </p:nvSpPr>
        <p:spPr bwMode="auto">
          <a:xfrm>
            <a:off x="1340616" y="4928702"/>
            <a:ext cx="609600" cy="517524"/>
          </a:xfrm>
        </p:spPr>
        <p:txBody>
          <a:bodyPr/>
          <a:lstStyle/>
          <a:p>
            <a:fld id="{96D92064-5DDB-4F8B-B90E-8D434808D0DD}" type="slidenum">
              <a:rPr lang="zh-CN" altLang="en-US" smtClean="0"/>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ED9F84E4-1115-4858-9448-595BC417343B}" type="datetimeFigureOut">
              <a:rPr lang="zh-CN" altLang="en-US" smtClean="0"/>
              <a:t>2015/9/29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6D92064-5DDB-4F8B-B90E-8D434808D0DD}" type="slidenum">
              <a:rPr lang="zh-CN" altLang="en-US" smtClean="0"/>
              <a:t>‹#›</a:t>
            </a:fld>
            <a:endParaRPr lang="zh-CN" altLang="en-US"/>
          </a:p>
        </p:txBody>
      </p:sp>
      <p:sp>
        <p:nvSpPr>
          <p:cNvPr id="9" name="内容占位符 8"/>
          <p:cNvSpPr>
            <a:spLocks noGrp="1"/>
          </p:cNvSpPr>
          <p:nvPr>
            <p:ph sz="quarter" idx="1"/>
          </p:nvPr>
        </p:nvSpPr>
        <p:spPr>
          <a:xfrm>
            <a:off x="457200"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1" name="内容占位符 10"/>
          <p:cNvSpPr>
            <a:spLocks noGrp="1"/>
          </p:cNvSpPr>
          <p:nvPr>
            <p:ph sz="quarter" idx="2"/>
          </p:nvPr>
        </p:nvSpPr>
        <p:spPr>
          <a:xfrm>
            <a:off x="4270248"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7543800" cy="1143000"/>
          </a:xfrm>
        </p:spPr>
        <p:txBody>
          <a:bodyPr anchor="b"/>
          <a:lstStyle>
            <a:lvl1pPr>
              <a:defRPr/>
            </a:lvl1pPr>
          </a:lstStyle>
          <a:p>
            <a:r>
              <a:rPr kumimoji="0" lang="zh-CN" altLang="en-US" smtClean="0"/>
              <a:t>单击此处编辑母版标题样式</a:t>
            </a:r>
            <a:endParaRPr kumimoji="0" lang="en-US"/>
          </a:p>
        </p:txBody>
      </p:sp>
      <p:sp>
        <p:nvSpPr>
          <p:cNvPr id="7" name="日期占位符 6"/>
          <p:cNvSpPr>
            <a:spLocks noGrp="1"/>
          </p:cNvSpPr>
          <p:nvPr>
            <p:ph type="dt" sz="half" idx="10"/>
          </p:nvPr>
        </p:nvSpPr>
        <p:spPr/>
        <p:txBody>
          <a:bodyPr/>
          <a:lstStyle/>
          <a:p>
            <a:fld id="{ED9F84E4-1115-4858-9448-595BC417343B}" type="datetimeFigureOut">
              <a:rPr lang="zh-CN" altLang="en-US" smtClean="0"/>
              <a:t>2015/9/29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6D92064-5DDB-4F8B-B90E-8D434808D0DD}" type="slidenum">
              <a:rPr lang="zh-CN" altLang="en-US" smtClean="0"/>
              <a:t>‹#›</a:t>
            </a:fld>
            <a:endParaRPr lang="zh-CN" altLang="en-US"/>
          </a:p>
        </p:txBody>
      </p:sp>
      <p:sp>
        <p:nvSpPr>
          <p:cNvPr id="11" name="内容占位符 10"/>
          <p:cNvSpPr>
            <a:spLocks noGrp="1"/>
          </p:cNvSpPr>
          <p:nvPr>
            <p:ph sz="quarter" idx="2"/>
          </p:nvPr>
        </p:nvSpPr>
        <p:spPr>
          <a:xfrm>
            <a:off x="457200"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quarter" idx="4"/>
          </p:nvPr>
        </p:nvSpPr>
        <p:spPr>
          <a:xfrm>
            <a:off x="4371975"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2" name="文本占位符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
        <p:nvSpPr>
          <p:cNvPr id="14" name="文本占位符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6" name="日期占位符 5"/>
          <p:cNvSpPr>
            <a:spLocks noGrp="1"/>
          </p:cNvSpPr>
          <p:nvPr>
            <p:ph type="dt" sz="half" idx="10"/>
          </p:nvPr>
        </p:nvSpPr>
        <p:spPr/>
        <p:txBody>
          <a:bodyPr rtlCol="0"/>
          <a:lstStyle/>
          <a:p>
            <a:fld id="{ED9F84E4-1115-4858-9448-595BC417343B}" type="datetimeFigureOut">
              <a:rPr lang="zh-CN" altLang="en-US" smtClean="0"/>
              <a:t>2015/9/29</a:t>
            </a:fld>
            <a:endParaRPr lang="zh-CN" altLang="en-US"/>
          </a:p>
        </p:txBody>
      </p:sp>
      <p:sp>
        <p:nvSpPr>
          <p:cNvPr id="7" name="灯片编号占位符 6"/>
          <p:cNvSpPr>
            <a:spLocks noGrp="1"/>
          </p:cNvSpPr>
          <p:nvPr>
            <p:ph type="sldNum" sz="quarter" idx="11"/>
          </p:nvPr>
        </p:nvSpPr>
        <p:spPr/>
        <p:txBody>
          <a:bodyPr rtlCol="0"/>
          <a:lstStyle/>
          <a:p>
            <a:fld id="{96D92064-5DDB-4F8B-B90E-8D434808D0DD}" type="slidenum">
              <a:rPr lang="zh-CN" altLang="en-US" smtClean="0"/>
              <a:t>‹#›</a:t>
            </a:fld>
            <a:endParaRPr lang="zh-CN" altLang="en-US"/>
          </a:p>
        </p:txBody>
      </p:sp>
      <p:sp>
        <p:nvSpPr>
          <p:cNvPr id="8" name="页脚占位符 7"/>
          <p:cNvSpPr>
            <a:spLocks noGrp="1"/>
          </p:cNvSpPr>
          <p:nvPr>
            <p:ph type="ftr" sz="quarter" idx="12"/>
          </p:nvPr>
        </p:nvSpPr>
        <p:spPr/>
        <p:txBody>
          <a:bodyPr rtlCol="0"/>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D9F84E4-1115-4858-9448-595BC417343B}" type="datetimeFigureOut">
              <a:rPr lang="zh-CN" altLang="en-US" smtClean="0"/>
              <a:t>2015/9/29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6D92064-5DDB-4F8B-B90E-8D434808D0DD}"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1">
        <a:schemeClr val="bg1"/>
      </p:bgRef>
    </p:bg>
    <p:spTree>
      <p:nvGrpSpPr>
        <p:cNvPr id="1" name=""/>
        <p:cNvGrpSpPr/>
        <p:nvPr/>
      </p:nvGrpSpPr>
      <p:grpSpPr>
        <a:xfrm>
          <a:off x="0" y="0"/>
          <a:ext cx="0" cy="0"/>
          <a:chOff x="0" y="0"/>
          <a:chExt cx="0" cy="0"/>
        </a:xfrm>
      </p:grpSpPr>
      <p:sp>
        <p:nvSpPr>
          <p:cNvPr id="10" name="直接连接符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标题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8" name="直接连接符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直接连接符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直接连接符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矩形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直接连接符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椭圆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内容占位符 17"/>
          <p:cNvSpPr>
            <a:spLocks noGrp="1"/>
          </p:cNvSpPr>
          <p:nvPr>
            <p:ph sz="quarter" idx="1"/>
          </p:nvPr>
        </p:nvSpPr>
        <p:spPr>
          <a:xfrm>
            <a:off x="304800" y="274320"/>
            <a:ext cx="5638800" cy="6327648"/>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1" name="日期占位符 20"/>
          <p:cNvSpPr>
            <a:spLocks noGrp="1"/>
          </p:cNvSpPr>
          <p:nvPr>
            <p:ph type="dt" sz="half" idx="14"/>
          </p:nvPr>
        </p:nvSpPr>
        <p:spPr/>
        <p:txBody>
          <a:bodyPr rtlCol="0"/>
          <a:lstStyle/>
          <a:p>
            <a:fld id="{ED9F84E4-1115-4858-9448-595BC417343B}" type="datetimeFigureOut">
              <a:rPr lang="zh-CN" altLang="en-US" smtClean="0"/>
              <a:t>2015/9/29</a:t>
            </a:fld>
            <a:endParaRPr lang="zh-CN" altLang="en-US"/>
          </a:p>
        </p:txBody>
      </p:sp>
      <p:sp>
        <p:nvSpPr>
          <p:cNvPr id="22" name="灯片编号占位符 21"/>
          <p:cNvSpPr>
            <a:spLocks noGrp="1"/>
          </p:cNvSpPr>
          <p:nvPr>
            <p:ph type="sldNum" sz="quarter" idx="15"/>
          </p:nvPr>
        </p:nvSpPr>
        <p:spPr/>
        <p:txBody>
          <a:bodyPr rtlCol="0"/>
          <a:lstStyle/>
          <a:p>
            <a:fld id="{96D92064-5DDB-4F8B-B90E-8D434808D0DD}" type="slidenum">
              <a:rPr lang="zh-CN" altLang="en-US" smtClean="0"/>
              <a:t>‹#›</a:t>
            </a:fld>
            <a:endParaRPr lang="zh-CN" altLang="en-US"/>
          </a:p>
        </p:txBody>
      </p:sp>
      <p:sp>
        <p:nvSpPr>
          <p:cNvPr id="23" name="页脚占位符 22"/>
          <p:cNvSpPr>
            <a:spLocks noGrp="1"/>
          </p:cNvSpPr>
          <p:nvPr>
            <p:ph type="ftr" sz="quarter" idx="16"/>
          </p:nvPr>
        </p:nvSpPr>
        <p:spPr/>
        <p:txBody>
          <a:bodyPr rtlCol="0"/>
          <a:lstStyle/>
          <a:p>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直接连接符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椭圆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标题 1"/>
          <p:cNvSpPr>
            <a:spLocks noGrp="1"/>
          </p:cNvSpPr>
          <p:nvPr>
            <p:ph type="title"/>
          </p:nvPr>
        </p:nvSpPr>
        <p:spPr>
          <a:xfrm rot="5400000">
            <a:off x="3350133" y="3200400"/>
            <a:ext cx="6309360" cy="457200"/>
          </a:xfrm>
        </p:spPr>
        <p:txBody>
          <a:bodyPr anchor="b"/>
          <a:lstStyle>
            <a:lvl1pPr algn="l">
              <a:buNone/>
              <a:defRPr sz="2000" b="1"/>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zh-CN" altLang="en-US" smtClean="0"/>
              <a:t>单击图标添加图片</a:t>
            </a:r>
            <a:endParaRPr kumimoji="0" lang="en-US" dirty="0"/>
          </a:p>
        </p:txBody>
      </p:sp>
      <p:sp>
        <p:nvSpPr>
          <p:cNvPr id="4" name="文本占位符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10" name="直接连接符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矩形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直接连接符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直接连接符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直接连接符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日期占位符 16"/>
          <p:cNvSpPr>
            <a:spLocks noGrp="1"/>
          </p:cNvSpPr>
          <p:nvPr>
            <p:ph type="dt" sz="half" idx="10"/>
          </p:nvPr>
        </p:nvSpPr>
        <p:spPr/>
        <p:txBody>
          <a:bodyPr rtlCol="0"/>
          <a:lstStyle/>
          <a:p>
            <a:fld id="{ED9F84E4-1115-4858-9448-595BC417343B}" type="datetimeFigureOut">
              <a:rPr lang="zh-CN" altLang="en-US" smtClean="0"/>
              <a:t>2015/9/29</a:t>
            </a:fld>
            <a:endParaRPr lang="zh-CN" altLang="en-US"/>
          </a:p>
        </p:txBody>
      </p:sp>
      <p:sp>
        <p:nvSpPr>
          <p:cNvPr id="18" name="灯片编号占位符 17"/>
          <p:cNvSpPr>
            <a:spLocks noGrp="1"/>
          </p:cNvSpPr>
          <p:nvPr>
            <p:ph type="sldNum" sz="quarter" idx="11"/>
          </p:nvPr>
        </p:nvSpPr>
        <p:spPr/>
        <p:txBody>
          <a:bodyPr rtlCol="0"/>
          <a:lstStyle/>
          <a:p>
            <a:fld id="{96D92064-5DDB-4F8B-B90E-8D434808D0DD}" type="slidenum">
              <a:rPr lang="zh-CN" altLang="en-US" smtClean="0"/>
              <a:t>‹#›</a:t>
            </a:fld>
            <a:endParaRPr lang="zh-CN" altLang="en-US"/>
          </a:p>
        </p:txBody>
      </p:sp>
      <p:sp>
        <p:nvSpPr>
          <p:cNvPr id="21" name="页脚占位符 20"/>
          <p:cNvSpPr>
            <a:spLocks noGrp="1"/>
          </p:cNvSpPr>
          <p:nvPr>
            <p:ph type="ftr" sz="quarter" idx="12"/>
          </p:nvPr>
        </p:nvSpPr>
        <p:spPr/>
        <p:txBody>
          <a:bodyPr rtlCol="0"/>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直接连接符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标题占位符 21"/>
          <p:cNvSpPr>
            <a:spLocks noGrp="1"/>
          </p:cNvSpPr>
          <p:nvPr>
            <p:ph type="title"/>
          </p:nvPr>
        </p:nvSpPr>
        <p:spPr>
          <a:xfrm>
            <a:off x="457200" y="274638"/>
            <a:ext cx="7467600" cy="1143000"/>
          </a:xfrm>
          <a:prstGeom prst="rect">
            <a:avLst/>
          </a:prstGeom>
        </p:spPr>
        <p:txBody>
          <a:bodyPr vert="horz" anchor="b">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ED9F84E4-1115-4858-9448-595BC417343B}" type="datetimeFigureOut">
              <a:rPr lang="zh-CN" altLang="en-US" smtClean="0"/>
              <a:t>2015/9/29</a:t>
            </a:fld>
            <a:endParaRPr lang="zh-CN" altLang="en-US"/>
          </a:p>
        </p:txBody>
      </p:sp>
      <p:sp>
        <p:nvSpPr>
          <p:cNvPr id="3" name="页脚占位符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zh-CN" altLang="en-US"/>
          </a:p>
        </p:txBody>
      </p:sp>
      <p:sp>
        <p:nvSpPr>
          <p:cNvPr id="7" name="直接连接符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直接连接符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矩形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直接连接符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椭圆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灯片编号占位符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96D92064-5DDB-4F8B-B90E-8D434808D0DD}"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1.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765870" y="980728"/>
            <a:ext cx="6172200" cy="1894362"/>
          </a:xfrm>
        </p:spPr>
        <p:txBody>
          <a:bodyPr>
            <a:normAutofit/>
          </a:bodyPr>
          <a:lstStyle/>
          <a:p>
            <a:r>
              <a:rPr lang="zh-CN" altLang="en-US" sz="6000" dirty="0" smtClean="0"/>
              <a:t>      </a:t>
            </a:r>
            <a:r>
              <a:rPr lang="zh-CN" altLang="en-US" sz="6000" dirty="0" smtClean="0">
                <a:solidFill>
                  <a:srgbClr val="C00000"/>
                </a:solidFill>
              </a:rPr>
              <a:t>管 理 学</a:t>
            </a:r>
            <a:endParaRPr lang="zh-CN" altLang="en-US" sz="6000" dirty="0">
              <a:solidFill>
                <a:srgbClr val="C00000"/>
              </a:solidFill>
            </a:endParaRPr>
          </a:p>
        </p:txBody>
      </p:sp>
      <p:sp>
        <p:nvSpPr>
          <p:cNvPr id="3" name="副标题 2"/>
          <p:cNvSpPr>
            <a:spLocks noGrp="1"/>
          </p:cNvSpPr>
          <p:nvPr>
            <p:ph type="subTitle" idx="1"/>
          </p:nvPr>
        </p:nvSpPr>
        <p:spPr>
          <a:xfrm>
            <a:off x="2730608" y="3501008"/>
            <a:ext cx="6172200" cy="1371600"/>
          </a:xfrm>
        </p:spPr>
        <p:txBody>
          <a:bodyPr>
            <a:normAutofit/>
          </a:bodyPr>
          <a:lstStyle/>
          <a:p>
            <a:r>
              <a:rPr lang="zh-CN" altLang="en-US" sz="4000" dirty="0" smtClean="0">
                <a:solidFill>
                  <a:schemeClr val="tx1">
                    <a:lumMod val="95000"/>
                    <a:lumOff val="5000"/>
                  </a:schemeClr>
                </a:solidFill>
                <a:latin typeface="楷体" panose="02010609060101010101" pitchFamily="49" charset="-122"/>
                <a:ea typeface="楷体" panose="02010609060101010101" pitchFamily="49" charset="-122"/>
              </a:rPr>
              <a:t>授课人：任晓璐</a:t>
            </a:r>
            <a:endParaRPr lang="zh-CN" altLang="en-US" sz="4000" dirty="0">
              <a:solidFill>
                <a:schemeClr val="tx1">
                  <a:lumMod val="95000"/>
                  <a:lumOff val="5000"/>
                </a:schemeClr>
              </a:solidFill>
              <a:latin typeface="楷体" panose="02010609060101010101" pitchFamily="49" charset="-122"/>
              <a:ea typeface="楷体" panose="02010609060101010101" pitchFamily="49" charset="-122"/>
            </a:endParaRPr>
          </a:p>
        </p:txBody>
      </p:sp>
      <p:pic>
        <p:nvPicPr>
          <p:cNvPr id="4" name="Picture 2" descr="I4ZW)L_41H}C{IBG41{JA_4"/>
          <p:cNvPicPr>
            <a:picLocks noChangeAspect="1" noChangeArrowheads="1"/>
          </p:cNvPicPr>
          <p:nvPr/>
        </p:nvPicPr>
        <p:blipFill>
          <a:blip r:embed="rId3"/>
          <a:srcRect/>
          <a:stretch>
            <a:fillRect/>
          </a:stretch>
        </p:blipFill>
        <p:spPr bwMode="auto">
          <a:xfrm>
            <a:off x="6967866" y="4582270"/>
            <a:ext cx="1780053" cy="1540072"/>
          </a:xfrm>
          <a:prstGeom prst="rect">
            <a:avLst/>
          </a:prstGeom>
          <a:ln>
            <a:noFill/>
          </a:ln>
          <a:effectLst>
            <a:outerShdw blurRad="76200" dir="18900000" sy="23000" kx="-1200000" algn="bl" rotWithShape="0">
              <a:prstClr val="black">
                <a:alpha val="20000"/>
              </a:prstClr>
            </a:outerShdw>
          </a:effectLst>
          <a:extLst/>
        </p:spPr>
      </p:pic>
      <p:pic>
        <p:nvPicPr>
          <p:cNvPr id="5" name="图片 4"/>
          <p:cNvPicPr>
            <a:picLocks noChangeAspect="1"/>
          </p:cNvPicPr>
          <p:nvPr/>
        </p:nvPicPr>
        <p:blipFill rotWithShape="1">
          <a:blip r:embed="rId4"/>
          <a:srcRect l="27805" t="19028" r="2985" b="17072"/>
          <a:stretch/>
        </p:blipFill>
        <p:spPr bwMode="auto">
          <a:xfrm>
            <a:off x="6732241" y="5985978"/>
            <a:ext cx="2183954" cy="612516"/>
          </a:xfrm>
          <a:prstGeom prst="rect">
            <a:avLst/>
          </a:prstGeom>
          <a:ln>
            <a:noFill/>
          </a:ln>
          <a:effectLst>
            <a:outerShdw blurRad="76200" dir="18900000" sy="23000" kx="-1200000" algn="bl" rotWithShape="0">
              <a:prstClr val="black">
                <a:alpha val="20000"/>
              </a:prstClr>
            </a:outerShdw>
          </a:effectLst>
          <a:extLst/>
        </p:spPr>
      </p:pic>
      <p:sp>
        <p:nvSpPr>
          <p:cNvPr id="6" name="Text Box 21"/>
          <p:cNvSpPr txBox="1">
            <a:spLocks noChangeArrowheads="1"/>
          </p:cNvSpPr>
          <p:nvPr/>
        </p:nvSpPr>
        <p:spPr bwMode="auto">
          <a:xfrm>
            <a:off x="6084168" y="6479430"/>
            <a:ext cx="3204964" cy="261938"/>
          </a:xfrm>
          <a:prstGeom prst="rect">
            <a:avLst/>
          </a:prstGeom>
          <a:ln>
            <a:noFill/>
          </a:ln>
          <a:effectLst>
            <a:outerShdw blurRad="76200" dir="18900000" sy="23000" kx="-1200000" algn="bl" rotWithShape="0">
              <a:prstClr val="black">
                <a:alpha val="20000"/>
              </a:prstClr>
            </a:outerShdw>
          </a:effectLst>
          <a:extLst/>
        </p:spPr>
        <p:txBody>
          <a:bodyPr wrap="square">
            <a:spAutoFit/>
          </a:bodyPr>
          <a:lstStyle>
            <a:lvl1pPr defTabSz="858838" eaLnBrk="0" hangingPunct="0">
              <a:defRPr sz="2400" b="1">
                <a:solidFill>
                  <a:schemeClr val="tx1"/>
                </a:solidFill>
                <a:latin typeface="Times New Roman" pitchFamily="18" charset="0"/>
                <a:ea typeface="宋体" pitchFamily="2" charset="-122"/>
              </a:defRPr>
            </a:lvl1pPr>
            <a:lvl2pPr marL="742950" indent="-285750" defTabSz="858838" eaLnBrk="0" hangingPunct="0">
              <a:defRPr sz="2400" b="1">
                <a:solidFill>
                  <a:schemeClr val="tx1"/>
                </a:solidFill>
                <a:latin typeface="Times New Roman" pitchFamily="18" charset="0"/>
                <a:ea typeface="宋体" pitchFamily="2" charset="-122"/>
              </a:defRPr>
            </a:lvl2pPr>
            <a:lvl3pPr marL="1143000" indent="-228600" defTabSz="858838" eaLnBrk="0" hangingPunct="0">
              <a:defRPr sz="2400" b="1">
                <a:solidFill>
                  <a:schemeClr val="tx1"/>
                </a:solidFill>
                <a:latin typeface="Times New Roman" pitchFamily="18" charset="0"/>
                <a:ea typeface="宋体" pitchFamily="2" charset="-122"/>
              </a:defRPr>
            </a:lvl3pPr>
            <a:lvl4pPr marL="1600200" indent="-228600" defTabSz="858838" eaLnBrk="0" hangingPunct="0">
              <a:defRPr sz="2400" b="1">
                <a:solidFill>
                  <a:schemeClr val="tx1"/>
                </a:solidFill>
                <a:latin typeface="Times New Roman" pitchFamily="18" charset="0"/>
                <a:ea typeface="宋体" pitchFamily="2" charset="-122"/>
              </a:defRPr>
            </a:lvl4pPr>
            <a:lvl5pPr marL="2057400" indent="-228600" defTabSz="858838" eaLnBrk="0" hangingPunct="0">
              <a:defRPr sz="2400" b="1">
                <a:solidFill>
                  <a:schemeClr val="tx1"/>
                </a:solidFill>
                <a:latin typeface="Times New Roman" pitchFamily="18" charset="0"/>
                <a:ea typeface="宋体" pitchFamily="2" charset="-122"/>
              </a:defRPr>
            </a:lvl5pPr>
            <a:lvl6pPr marL="2514600" indent="-228600" defTabSz="858838" eaLnBrk="0" fontAlgn="base" hangingPunct="0">
              <a:spcBef>
                <a:spcPct val="0"/>
              </a:spcBef>
              <a:spcAft>
                <a:spcPct val="0"/>
              </a:spcAft>
              <a:defRPr sz="2400" b="1">
                <a:solidFill>
                  <a:schemeClr val="tx1"/>
                </a:solidFill>
                <a:latin typeface="Times New Roman" pitchFamily="18" charset="0"/>
                <a:ea typeface="宋体" pitchFamily="2" charset="-122"/>
              </a:defRPr>
            </a:lvl6pPr>
            <a:lvl7pPr marL="2971800" indent="-228600" defTabSz="858838" eaLnBrk="0" fontAlgn="base" hangingPunct="0">
              <a:spcBef>
                <a:spcPct val="0"/>
              </a:spcBef>
              <a:spcAft>
                <a:spcPct val="0"/>
              </a:spcAft>
              <a:defRPr sz="2400" b="1">
                <a:solidFill>
                  <a:schemeClr val="tx1"/>
                </a:solidFill>
                <a:latin typeface="Times New Roman" pitchFamily="18" charset="0"/>
                <a:ea typeface="宋体" pitchFamily="2" charset="-122"/>
              </a:defRPr>
            </a:lvl7pPr>
            <a:lvl8pPr marL="3429000" indent="-228600" defTabSz="858838" eaLnBrk="0" fontAlgn="base" hangingPunct="0">
              <a:spcBef>
                <a:spcPct val="0"/>
              </a:spcBef>
              <a:spcAft>
                <a:spcPct val="0"/>
              </a:spcAft>
              <a:defRPr sz="2400" b="1">
                <a:solidFill>
                  <a:schemeClr val="tx1"/>
                </a:solidFill>
                <a:latin typeface="Times New Roman" pitchFamily="18" charset="0"/>
                <a:ea typeface="宋体" pitchFamily="2" charset="-122"/>
              </a:defRPr>
            </a:lvl8pPr>
            <a:lvl9pPr marL="3886200" indent="-228600" defTabSz="858838" eaLnBrk="0" fontAlgn="base" hangingPunct="0">
              <a:spcBef>
                <a:spcPct val="0"/>
              </a:spcBef>
              <a:spcAft>
                <a:spcPct val="0"/>
              </a:spcAft>
              <a:defRPr sz="2400" b="1">
                <a:solidFill>
                  <a:schemeClr val="tx1"/>
                </a:solidFill>
                <a:latin typeface="Times New Roman" pitchFamily="18" charset="0"/>
                <a:ea typeface="宋体" pitchFamily="2" charset="-122"/>
              </a:defRPr>
            </a:lvl9pPr>
          </a:lstStyle>
          <a:p>
            <a:pPr algn="ctr" fontAlgn="auto">
              <a:spcBef>
                <a:spcPct val="50000"/>
              </a:spcBef>
              <a:spcAft>
                <a:spcPts val="0"/>
              </a:spcAft>
              <a:defRPr/>
            </a:pPr>
            <a:r>
              <a:rPr lang="en-US" altLang="zh-CN" sz="1100" dirty="0" smtClean="0">
                <a:latin typeface="+mj-lt"/>
                <a:ea typeface="+mj-ea"/>
              </a:rPr>
              <a:t>Xinyang Normal University</a:t>
            </a:r>
            <a:endParaRPr lang="zh-CN" altLang="en-US" sz="1100" dirty="0" smtClean="0">
              <a:latin typeface="+mj-lt"/>
              <a:ea typeface="+mj-ea"/>
            </a:endParaRPr>
          </a:p>
        </p:txBody>
      </p:sp>
    </p:spTree>
    <p:extLst>
      <p:ext uri="{BB962C8B-B14F-4D97-AF65-F5344CB8AC3E}">
        <p14:creationId xmlns:p14="http://schemas.microsoft.com/office/powerpoint/2010/main" val="171891212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55576" y="2204864"/>
            <a:ext cx="7704856" cy="1569660"/>
          </a:xfrm>
          <a:prstGeom prst="rect">
            <a:avLst/>
          </a:prstGeom>
          <a:noFill/>
        </p:spPr>
        <p:txBody>
          <a:bodyPr wrap="square" rtlCol="0">
            <a:spAutoFit/>
          </a:bodyPr>
          <a:lstStyle/>
          <a:p>
            <a:pPr>
              <a:lnSpc>
                <a:spcPct val="150000"/>
              </a:lnSpc>
            </a:pPr>
            <a:r>
              <a:rPr lang="zh-CN" altLang="en-US" sz="3200" b="1" dirty="0" smtClean="0">
                <a:solidFill>
                  <a:schemeClr val="accent2">
                    <a:lumMod val="75000"/>
                  </a:schemeClr>
                </a:solidFill>
              </a:rPr>
              <a:t>　　在组织建设中，加强道德建设的重要性得到了越来越多人的认同。</a:t>
            </a:r>
            <a:endParaRPr lang="zh-CN" altLang="en-US" sz="3200" b="1" dirty="0">
              <a:solidFill>
                <a:schemeClr val="accent2">
                  <a:lumMod val="75000"/>
                </a:schemeClr>
              </a:solidFill>
            </a:endParaRPr>
          </a:p>
        </p:txBody>
      </p:sp>
      <p:sp>
        <p:nvSpPr>
          <p:cNvPr id="2" name="标题 1"/>
          <p:cNvSpPr>
            <a:spLocks noGrp="1"/>
          </p:cNvSpPr>
          <p:nvPr>
            <p:ph type="title"/>
          </p:nvPr>
        </p:nvSpPr>
        <p:spPr>
          <a:xfrm>
            <a:off x="874204" y="548680"/>
            <a:ext cx="7467600" cy="1143000"/>
          </a:xfrm>
        </p:spPr>
        <p:txBody>
          <a:bodyPr>
            <a:normAutofit/>
          </a:bodyPr>
          <a:lstStyle/>
          <a:p>
            <a:r>
              <a:rPr lang="zh-CN" altLang="en-US" sz="3600" b="1" dirty="0">
                <a:solidFill>
                  <a:srgbClr val="FF0000"/>
                </a:solidFill>
              </a:rPr>
              <a:t>问题的</a:t>
            </a:r>
            <a:r>
              <a:rPr lang="zh-CN" altLang="en-US" sz="3600" b="1" dirty="0" smtClean="0">
                <a:solidFill>
                  <a:srgbClr val="FF0000"/>
                </a:solidFill>
              </a:rPr>
              <a:t>提出：</a:t>
            </a:r>
            <a:endParaRPr lang="zh-CN" altLang="en-US" sz="3600" dirty="0"/>
          </a:p>
        </p:txBody>
      </p:sp>
    </p:spTree>
    <p:extLst>
      <p:ext uri="{BB962C8B-B14F-4D97-AF65-F5344CB8AC3E}">
        <p14:creationId xmlns:p14="http://schemas.microsoft.com/office/powerpoint/2010/main" val="175838910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11560" y="548680"/>
            <a:ext cx="7704856" cy="1930337"/>
          </a:xfrm>
          <a:prstGeom prst="rect">
            <a:avLst/>
          </a:prstGeom>
          <a:solidFill>
            <a:srgbClr val="6699FF"/>
          </a:solidFill>
          <a:effectLst>
            <a:glow rad="228600">
              <a:schemeClr val="accent4">
                <a:satMod val="175000"/>
                <a:alpha val="40000"/>
              </a:schemeClr>
            </a:glow>
          </a:effectLst>
        </p:spPr>
        <p:txBody>
          <a:bodyPr wrap="square" rtlCol="0">
            <a:spAutoFit/>
          </a:bodyPr>
          <a:lstStyle/>
          <a:p>
            <a:pPr>
              <a:lnSpc>
                <a:spcPct val="150000"/>
              </a:lnSpc>
            </a:pPr>
            <a:r>
              <a:rPr lang="zh-CN" altLang="en-US" sz="2800" b="1" dirty="0" smtClean="0">
                <a:solidFill>
                  <a:schemeClr val="bg1"/>
                </a:solidFill>
                <a:latin typeface="楷体" panose="02010609060101010101" pitchFamily="49" charset="-122"/>
                <a:ea typeface="楷体" panose="02010609060101010101" pitchFamily="49" charset="-122"/>
              </a:rPr>
              <a:t>    伦理与道德作为人类文明的基本因子，是评价人类行为善与恶的社会价值形态，在日常生活中表现为一定的行为规范和准则。</a:t>
            </a:r>
            <a:endParaRPr lang="zh-CN" altLang="en-US" sz="2800" b="1" dirty="0">
              <a:solidFill>
                <a:schemeClr val="bg1"/>
              </a:solidFill>
              <a:latin typeface="楷体" panose="02010609060101010101" pitchFamily="49" charset="-122"/>
              <a:ea typeface="楷体" panose="02010609060101010101" pitchFamily="49" charset="-122"/>
            </a:endParaRPr>
          </a:p>
        </p:txBody>
      </p:sp>
      <p:sp>
        <p:nvSpPr>
          <p:cNvPr id="6" name="TextBox 5"/>
          <p:cNvSpPr txBox="1"/>
          <p:nvPr/>
        </p:nvSpPr>
        <p:spPr>
          <a:xfrm>
            <a:off x="611560" y="2922271"/>
            <a:ext cx="7704856" cy="1298817"/>
          </a:xfrm>
          <a:prstGeom prst="rect">
            <a:avLst/>
          </a:prstGeom>
          <a:solidFill>
            <a:srgbClr val="33CC33"/>
          </a:solidFill>
          <a:effectLst>
            <a:glow rad="228600">
              <a:schemeClr val="accent3">
                <a:satMod val="175000"/>
                <a:alpha val="40000"/>
              </a:schemeClr>
            </a:glow>
          </a:effectLst>
        </p:spPr>
        <p:txBody>
          <a:bodyPr wrap="square" rtlCol="0">
            <a:spAutoFit/>
          </a:bodyPr>
          <a:lstStyle/>
          <a:p>
            <a:pPr>
              <a:lnSpc>
                <a:spcPct val="150000"/>
              </a:lnSpc>
            </a:pPr>
            <a:r>
              <a:rPr lang="zh-CN" altLang="en-US" sz="2800" b="1" dirty="0" smtClean="0">
                <a:solidFill>
                  <a:schemeClr val="bg1"/>
                </a:solidFill>
              </a:rPr>
              <a:t>      </a:t>
            </a:r>
            <a:r>
              <a:rPr lang="zh-CN" altLang="en-US" sz="2800" b="1" dirty="0" smtClean="0">
                <a:solidFill>
                  <a:schemeClr val="bg1"/>
                </a:solidFill>
                <a:latin typeface="楷体" panose="02010609060101010101" pitchFamily="49" charset="-122"/>
                <a:ea typeface="楷体" panose="02010609060101010101" pitchFamily="49" charset="-122"/>
              </a:rPr>
              <a:t>任何社会任何组织要想长期生存，不仅要遵守法律，同时还必须遵守一定的道德规范</a:t>
            </a:r>
            <a:r>
              <a:rPr lang="zh-CN" altLang="en-US" sz="2800" b="1" dirty="0" smtClean="0">
                <a:solidFill>
                  <a:schemeClr val="bg1"/>
                </a:solidFill>
              </a:rPr>
              <a:t>。</a:t>
            </a:r>
            <a:endParaRPr lang="zh-CN" altLang="en-US" sz="2800" b="1" dirty="0">
              <a:solidFill>
                <a:schemeClr val="bg1"/>
              </a:solidFill>
            </a:endParaRPr>
          </a:p>
        </p:txBody>
      </p:sp>
      <p:sp>
        <p:nvSpPr>
          <p:cNvPr id="7" name="TextBox 6"/>
          <p:cNvSpPr txBox="1"/>
          <p:nvPr/>
        </p:nvSpPr>
        <p:spPr>
          <a:xfrm>
            <a:off x="611560" y="4737282"/>
            <a:ext cx="7704856" cy="1284006"/>
          </a:xfrm>
          <a:prstGeom prst="rect">
            <a:avLst/>
          </a:prstGeom>
          <a:solidFill>
            <a:srgbClr val="9966FF"/>
          </a:solidFill>
          <a:effectLst>
            <a:glow rad="228600">
              <a:schemeClr val="accent1">
                <a:satMod val="175000"/>
                <a:alpha val="40000"/>
              </a:schemeClr>
            </a:glow>
          </a:effectLst>
        </p:spPr>
        <p:txBody>
          <a:bodyPr wrap="square" rtlCol="0">
            <a:spAutoFit/>
          </a:bodyPr>
          <a:lstStyle/>
          <a:p>
            <a:pPr>
              <a:lnSpc>
                <a:spcPct val="150000"/>
              </a:lnSpc>
            </a:pPr>
            <a:r>
              <a:rPr lang="zh-CN" altLang="en-US" sz="2800" b="1" dirty="0" smtClean="0">
                <a:solidFill>
                  <a:schemeClr val="bg1"/>
                </a:solidFill>
              </a:rPr>
              <a:t>      </a:t>
            </a:r>
            <a:r>
              <a:rPr lang="zh-CN" altLang="en-US" sz="2800" b="1" dirty="0" smtClean="0">
                <a:solidFill>
                  <a:schemeClr val="bg1"/>
                </a:solidFill>
                <a:latin typeface="楷体" panose="02010609060101010101" pitchFamily="49" charset="-122"/>
                <a:ea typeface="楷体" panose="02010609060101010101" pitchFamily="49" charset="-122"/>
              </a:rPr>
              <a:t>任何组织的管理行为都在文化深层次上体现它所秉持的道德观，形成独特的管理道德。</a:t>
            </a:r>
            <a:endParaRPr lang="zh-CN" altLang="en-US" sz="2800" b="1" dirty="0">
              <a:solidFill>
                <a:schemeClr val="bg1"/>
              </a:solidFill>
              <a:latin typeface="楷体" panose="02010609060101010101" pitchFamily="49" charset="-122"/>
              <a:ea typeface="楷体" panose="02010609060101010101" pitchFamily="49" charset="-122"/>
            </a:endParaRPr>
          </a:p>
        </p:txBody>
      </p:sp>
      <p:sp>
        <p:nvSpPr>
          <p:cNvPr id="8" name="椭圆 7"/>
          <p:cNvSpPr/>
          <p:nvPr/>
        </p:nvSpPr>
        <p:spPr>
          <a:xfrm>
            <a:off x="323528" y="404664"/>
            <a:ext cx="1027991" cy="746405"/>
          </a:xfrm>
          <a:prstGeom prst="ellipse">
            <a:avLst/>
          </a:prstGeom>
          <a:solidFill>
            <a:srgbClr val="CCFF99"/>
          </a:solidFill>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303649" y="2708920"/>
            <a:ext cx="1027991" cy="746405"/>
          </a:xfrm>
          <a:prstGeom prst="ellipse">
            <a:avLst/>
          </a:prstGeom>
          <a:solidFill>
            <a:srgbClr val="CCFF99"/>
          </a:solidFill>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268869" y="4509120"/>
            <a:ext cx="1027991" cy="746405"/>
          </a:xfrm>
          <a:prstGeom prst="ellipse">
            <a:avLst/>
          </a:prstGeom>
          <a:solidFill>
            <a:srgbClr val="CCFF99"/>
          </a:solidFill>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922568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流程图: 可选过程 4"/>
          <p:cNvSpPr/>
          <p:nvPr/>
        </p:nvSpPr>
        <p:spPr>
          <a:xfrm>
            <a:off x="539552" y="908720"/>
            <a:ext cx="3672408" cy="1296144"/>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t>主要内容：</a:t>
            </a:r>
            <a:endParaRPr lang="zh-CN" altLang="en-US" sz="3200" b="1" dirty="0"/>
          </a:p>
        </p:txBody>
      </p:sp>
      <p:sp>
        <p:nvSpPr>
          <p:cNvPr id="6" name="流程图: 可选过程 5"/>
          <p:cNvSpPr/>
          <p:nvPr/>
        </p:nvSpPr>
        <p:spPr>
          <a:xfrm>
            <a:off x="317544" y="2064836"/>
            <a:ext cx="8430920" cy="3240360"/>
          </a:xfrm>
          <a:prstGeom prst="flowChartAlternateProcess">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smtClean="0">
                <a:solidFill>
                  <a:schemeClr val="tx1">
                    <a:lumMod val="95000"/>
                    <a:lumOff val="5000"/>
                  </a:schemeClr>
                </a:solidFill>
                <a:effectLst>
                  <a:glow rad="63500">
                    <a:schemeClr val="accent6">
                      <a:satMod val="175000"/>
                      <a:alpha val="40000"/>
                    </a:schemeClr>
                  </a:glow>
                </a:effectLst>
                <a:latin typeface="楷体" panose="02010609060101010101" pitchFamily="49" charset="-122"/>
                <a:ea typeface="楷体" panose="02010609060101010101" pitchFamily="49" charset="-122"/>
              </a:rPr>
              <a:t>一、管理与伦理道德</a:t>
            </a:r>
            <a:endParaRPr lang="en-US" altLang="zh-CN" sz="3200" b="1" dirty="0" smtClean="0">
              <a:solidFill>
                <a:schemeClr val="tx1">
                  <a:lumMod val="95000"/>
                  <a:lumOff val="5000"/>
                </a:schemeClr>
              </a:solidFill>
              <a:effectLst>
                <a:glow rad="63500">
                  <a:schemeClr val="accent6">
                    <a:satMod val="175000"/>
                    <a:alpha val="40000"/>
                  </a:schemeClr>
                </a:glow>
              </a:effectLst>
              <a:latin typeface="楷体" panose="02010609060101010101" pitchFamily="49" charset="-122"/>
              <a:ea typeface="楷体" panose="02010609060101010101" pitchFamily="49" charset="-122"/>
            </a:endParaRPr>
          </a:p>
          <a:p>
            <a:r>
              <a:rPr lang="zh-CN" altLang="en-US" sz="3200" b="1" dirty="0" smtClean="0">
                <a:solidFill>
                  <a:schemeClr val="tx1">
                    <a:lumMod val="95000"/>
                    <a:lumOff val="5000"/>
                  </a:schemeClr>
                </a:solidFill>
                <a:effectLst>
                  <a:glow rad="63500">
                    <a:schemeClr val="accent6">
                      <a:satMod val="175000"/>
                      <a:alpha val="40000"/>
                    </a:schemeClr>
                  </a:glow>
                </a:effectLst>
                <a:latin typeface="楷体" panose="02010609060101010101" pitchFamily="49" charset="-122"/>
                <a:ea typeface="楷体" panose="02010609060101010101" pitchFamily="49" charset="-122"/>
              </a:rPr>
              <a:t>二、几种相关的道德观</a:t>
            </a:r>
            <a:endParaRPr lang="en-US" altLang="zh-CN" sz="3200" b="1" dirty="0" smtClean="0">
              <a:solidFill>
                <a:schemeClr val="tx1">
                  <a:lumMod val="95000"/>
                  <a:lumOff val="5000"/>
                </a:schemeClr>
              </a:solidFill>
              <a:effectLst>
                <a:glow rad="63500">
                  <a:schemeClr val="accent6">
                    <a:satMod val="175000"/>
                    <a:alpha val="40000"/>
                  </a:schemeClr>
                </a:glow>
              </a:effectLst>
              <a:latin typeface="楷体" panose="02010609060101010101" pitchFamily="49" charset="-122"/>
              <a:ea typeface="楷体" panose="02010609060101010101" pitchFamily="49" charset="-122"/>
            </a:endParaRPr>
          </a:p>
          <a:p>
            <a:r>
              <a:rPr lang="zh-CN" altLang="en-US" sz="3200" b="1" dirty="0" smtClean="0">
                <a:solidFill>
                  <a:schemeClr val="tx1">
                    <a:lumMod val="95000"/>
                    <a:lumOff val="5000"/>
                  </a:schemeClr>
                </a:solidFill>
                <a:effectLst>
                  <a:glow rad="63500">
                    <a:schemeClr val="accent6">
                      <a:satMod val="175000"/>
                      <a:alpha val="40000"/>
                    </a:schemeClr>
                  </a:glow>
                </a:effectLst>
                <a:latin typeface="楷体" panose="02010609060101010101" pitchFamily="49" charset="-122"/>
                <a:ea typeface="楷体" panose="02010609060101010101" pitchFamily="49" charset="-122"/>
              </a:rPr>
              <a:t>三、道德管理的特征和影响管理道德的因素</a:t>
            </a:r>
            <a:endParaRPr lang="en-US" altLang="zh-CN" sz="3200" b="1" dirty="0" smtClean="0">
              <a:solidFill>
                <a:schemeClr val="tx1">
                  <a:lumMod val="95000"/>
                  <a:lumOff val="5000"/>
                </a:schemeClr>
              </a:solidFill>
              <a:effectLst>
                <a:glow rad="63500">
                  <a:schemeClr val="accent6">
                    <a:satMod val="175000"/>
                    <a:alpha val="40000"/>
                  </a:schemeClr>
                </a:glow>
              </a:effectLst>
              <a:latin typeface="楷体" panose="02010609060101010101" pitchFamily="49" charset="-122"/>
              <a:ea typeface="楷体" panose="02010609060101010101" pitchFamily="49" charset="-122"/>
            </a:endParaRPr>
          </a:p>
          <a:p>
            <a:r>
              <a:rPr lang="zh-CN" altLang="en-US" sz="3200" b="1" dirty="0" smtClean="0">
                <a:solidFill>
                  <a:schemeClr val="tx1">
                    <a:lumMod val="95000"/>
                    <a:lumOff val="5000"/>
                  </a:schemeClr>
                </a:solidFill>
                <a:effectLst>
                  <a:glow rad="63500">
                    <a:schemeClr val="accent6">
                      <a:satMod val="175000"/>
                      <a:alpha val="40000"/>
                    </a:schemeClr>
                  </a:glow>
                </a:effectLst>
                <a:latin typeface="楷体" panose="02010609060101010101" pitchFamily="49" charset="-122"/>
                <a:ea typeface="楷体" panose="02010609060101010101" pitchFamily="49" charset="-122"/>
              </a:rPr>
              <a:t>四、改善企业道德行为的途径</a:t>
            </a:r>
            <a:endParaRPr lang="en-US" altLang="zh-CN" sz="3200" b="1" dirty="0" smtClean="0">
              <a:solidFill>
                <a:schemeClr val="tx1">
                  <a:lumMod val="95000"/>
                  <a:lumOff val="5000"/>
                </a:schemeClr>
              </a:solidFill>
              <a:effectLst>
                <a:glow rad="63500">
                  <a:schemeClr val="accent6">
                    <a:satMod val="175000"/>
                    <a:alpha val="40000"/>
                  </a:schemeClr>
                </a:glow>
              </a:effectLst>
              <a:latin typeface="楷体" panose="02010609060101010101" pitchFamily="49" charset="-122"/>
              <a:ea typeface="楷体" panose="02010609060101010101" pitchFamily="49" charset="-122"/>
            </a:endParaRPr>
          </a:p>
          <a:p>
            <a:r>
              <a:rPr lang="zh-CN" altLang="en-US" sz="3200" b="1" dirty="0" smtClean="0">
                <a:solidFill>
                  <a:schemeClr val="tx1">
                    <a:lumMod val="95000"/>
                    <a:lumOff val="5000"/>
                  </a:schemeClr>
                </a:solidFill>
                <a:effectLst>
                  <a:glow rad="63500">
                    <a:schemeClr val="accent6">
                      <a:satMod val="175000"/>
                      <a:alpha val="40000"/>
                    </a:schemeClr>
                  </a:glow>
                </a:effectLst>
                <a:latin typeface="楷体" panose="02010609060101010101" pitchFamily="49" charset="-122"/>
                <a:ea typeface="楷体" panose="02010609060101010101" pitchFamily="49" charset="-122"/>
              </a:rPr>
              <a:t>五、企业的社会责任</a:t>
            </a:r>
            <a:endParaRPr lang="zh-CN" altLang="en-US" sz="3200" b="1" dirty="0">
              <a:solidFill>
                <a:schemeClr val="tx1">
                  <a:lumMod val="95000"/>
                  <a:lumOff val="5000"/>
                </a:schemeClr>
              </a:solidFill>
              <a:effectLst>
                <a:glow rad="63500">
                  <a:schemeClr val="accent6">
                    <a:satMod val="175000"/>
                    <a:alpha val="40000"/>
                  </a:schemeClr>
                </a:glow>
              </a:effectLst>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329692735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菱形 4"/>
          <p:cNvSpPr/>
          <p:nvPr/>
        </p:nvSpPr>
        <p:spPr>
          <a:xfrm>
            <a:off x="755576" y="908719"/>
            <a:ext cx="4248472" cy="1584176"/>
          </a:xfrm>
          <a:prstGeom prst="diamond">
            <a:avLst/>
          </a:prstGeom>
          <a:solidFill>
            <a:schemeClr val="bg1">
              <a:lumMod val="85000"/>
            </a:schemeClr>
          </a:solidFill>
          <a:ln>
            <a:solidFill>
              <a:srgbClr val="92D050"/>
            </a:solidFill>
          </a:ln>
          <a:effectLst>
            <a:glow rad="1397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solidFill>
                  <a:srgbClr val="C00000"/>
                </a:solidFill>
              </a:rPr>
              <a:t>学习目标</a:t>
            </a:r>
            <a:r>
              <a:rPr lang="zh-CN" altLang="en-US" sz="3200" dirty="0" smtClean="0">
                <a:solidFill>
                  <a:srgbClr val="C00000"/>
                </a:solidFill>
              </a:rPr>
              <a:t>：</a:t>
            </a:r>
            <a:endParaRPr lang="zh-CN" altLang="en-US" sz="3200" dirty="0">
              <a:solidFill>
                <a:srgbClr val="C00000"/>
              </a:solidFill>
            </a:endParaRPr>
          </a:p>
        </p:txBody>
      </p:sp>
      <p:sp>
        <p:nvSpPr>
          <p:cNvPr id="9" name="流程图: 终止 8"/>
          <p:cNvSpPr/>
          <p:nvPr/>
        </p:nvSpPr>
        <p:spPr>
          <a:xfrm>
            <a:off x="755576" y="2492895"/>
            <a:ext cx="7488832" cy="2952329"/>
          </a:xfrm>
          <a:prstGeom prst="flowChartTerminator">
            <a:avLst/>
          </a:prstGeom>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smtClean="0"/>
              <a:t>一、了解伦理、道德的内涵，掌握其管理学意义；</a:t>
            </a:r>
            <a:endParaRPr lang="en-US" altLang="zh-CN" sz="3200" b="1" dirty="0" smtClean="0"/>
          </a:p>
          <a:p>
            <a:r>
              <a:rPr lang="zh-CN" altLang="en-US" sz="3200" b="1" dirty="0" smtClean="0"/>
              <a:t>二、能够解释几种相关的道德观；</a:t>
            </a:r>
            <a:endParaRPr lang="en-US" altLang="zh-CN" sz="3200" b="1" dirty="0" smtClean="0"/>
          </a:p>
          <a:p>
            <a:r>
              <a:rPr lang="zh-CN" altLang="en-US" sz="3200" b="1" dirty="0" smtClean="0"/>
              <a:t>三、了解改善企业道德行为的途径。</a:t>
            </a:r>
            <a:endParaRPr lang="zh-CN" altLang="en-US" sz="3200" b="1" dirty="0"/>
          </a:p>
        </p:txBody>
      </p:sp>
    </p:spTree>
    <p:extLst>
      <p:ext uri="{BB962C8B-B14F-4D97-AF65-F5344CB8AC3E}">
        <p14:creationId xmlns:p14="http://schemas.microsoft.com/office/powerpoint/2010/main" val="242465656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51pptmoban.com/d/file/2013/09/12/a01952cb690f1724c32aa36272f787c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741942"/>
            <a:ext cx="8496944" cy="456737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873139" y="3506936"/>
            <a:ext cx="6032831" cy="1815882"/>
          </a:xfrm>
          <a:prstGeom prst="rect">
            <a:avLst/>
          </a:prstGeom>
          <a:solidFill>
            <a:srgbClr val="0070C0"/>
          </a:solidFill>
        </p:spPr>
        <p:txBody>
          <a:bodyPr wrap="square" rtlCol="0">
            <a:spAutoFit/>
          </a:bodyPr>
          <a:lstStyle/>
          <a:p>
            <a:r>
              <a:rPr lang="zh-CN" altLang="en-US" sz="2800" b="1" dirty="0">
                <a:solidFill>
                  <a:schemeClr val="bg1"/>
                </a:solidFill>
              </a:rPr>
              <a:t>伦理：人处理各种关系时应当遵循的道理和规则。</a:t>
            </a:r>
          </a:p>
          <a:p>
            <a:r>
              <a:rPr lang="zh-CN" altLang="en-US" sz="2800" b="1" dirty="0">
                <a:solidFill>
                  <a:schemeClr val="bg1"/>
                </a:solidFill>
              </a:rPr>
              <a:t>道德：在一定风俗习惯下形成的个人的品质、气质。</a:t>
            </a:r>
          </a:p>
        </p:txBody>
      </p:sp>
      <p:sp>
        <p:nvSpPr>
          <p:cNvPr id="5" name="标题 1"/>
          <p:cNvSpPr>
            <a:spLocks noGrp="1"/>
          </p:cNvSpPr>
          <p:nvPr>
            <p:ph type="title"/>
          </p:nvPr>
        </p:nvSpPr>
        <p:spPr>
          <a:xfrm>
            <a:off x="457200" y="476672"/>
            <a:ext cx="7467600" cy="940966"/>
          </a:xfrm>
        </p:spPr>
        <p:txBody>
          <a:bodyPr>
            <a:normAutofit/>
          </a:bodyPr>
          <a:lstStyle/>
          <a:p>
            <a:r>
              <a:rPr lang="zh-CN" altLang="en-US" sz="3600" b="1" dirty="0" smtClean="0"/>
              <a:t>第一节  管理与伦理道德</a:t>
            </a:r>
            <a:endParaRPr lang="zh-CN" altLang="en-US" sz="3600" b="1" dirty="0"/>
          </a:p>
        </p:txBody>
      </p:sp>
    </p:spTree>
    <p:extLst>
      <p:ext uri="{BB962C8B-B14F-4D97-AF65-F5344CB8AC3E}">
        <p14:creationId xmlns:p14="http://schemas.microsoft.com/office/powerpoint/2010/main" val="197219976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611560" y="548680"/>
            <a:ext cx="7920880" cy="2520280"/>
          </a:xfrm>
          <a:solidFill>
            <a:srgbClr val="92D050"/>
          </a:solidFill>
        </p:spPr>
        <p:txBody>
          <a:bodyPr/>
          <a:lstStyle/>
          <a:p>
            <a:pPr marL="0" indent="0">
              <a:lnSpc>
                <a:spcPct val="150000"/>
              </a:lnSpc>
              <a:buNone/>
            </a:pPr>
            <a:r>
              <a:rPr lang="zh-CN" altLang="en-US" sz="3200" b="1" dirty="0" smtClean="0">
                <a:solidFill>
                  <a:srgbClr val="C00000"/>
                </a:solidFill>
                <a:effectLst>
                  <a:glow rad="228600">
                    <a:schemeClr val="accent2">
                      <a:satMod val="175000"/>
                      <a:alpha val="40000"/>
                    </a:schemeClr>
                  </a:glow>
                </a:effectLst>
              </a:rPr>
              <a:t>       道德</a:t>
            </a:r>
            <a:r>
              <a:rPr lang="zh-CN" altLang="en-US" sz="3200" b="1" dirty="0">
                <a:effectLst>
                  <a:glow rad="228600">
                    <a:schemeClr val="accent2">
                      <a:satMod val="175000"/>
                      <a:alpha val="40000"/>
                    </a:schemeClr>
                  </a:glow>
                </a:effectLst>
              </a:rPr>
              <a:t>更多用于人，更含主观、主体、个体的意味，而</a:t>
            </a:r>
            <a:r>
              <a:rPr lang="zh-CN" altLang="en-US" sz="3200" b="1" dirty="0">
                <a:solidFill>
                  <a:srgbClr val="C00000"/>
                </a:solidFill>
                <a:effectLst>
                  <a:glow rad="228600">
                    <a:schemeClr val="accent2">
                      <a:satMod val="175000"/>
                      <a:alpha val="40000"/>
                    </a:schemeClr>
                  </a:glow>
                </a:effectLst>
              </a:rPr>
              <a:t>伦理</a:t>
            </a:r>
            <a:r>
              <a:rPr lang="zh-CN" altLang="en-US" sz="3200" b="1" dirty="0">
                <a:effectLst>
                  <a:glow rad="228600">
                    <a:schemeClr val="accent2">
                      <a:satMod val="175000"/>
                      <a:alpha val="40000"/>
                    </a:schemeClr>
                  </a:glow>
                </a:effectLst>
              </a:rPr>
              <a:t>则更具有客观、客体、社会</a:t>
            </a:r>
            <a:r>
              <a:rPr lang="zh-CN" altLang="en-US" sz="3200" b="1" dirty="0" smtClean="0">
                <a:effectLst>
                  <a:glow rad="228600">
                    <a:schemeClr val="accent2">
                      <a:satMod val="175000"/>
                      <a:alpha val="40000"/>
                    </a:schemeClr>
                  </a:glow>
                </a:effectLst>
              </a:rPr>
              <a:t>、团体</a:t>
            </a:r>
            <a:r>
              <a:rPr lang="zh-CN" altLang="en-US" sz="3200" b="1" dirty="0">
                <a:effectLst>
                  <a:glow rad="228600">
                    <a:schemeClr val="accent2">
                      <a:satMod val="175000"/>
                      <a:alpha val="40000"/>
                    </a:schemeClr>
                  </a:glow>
                </a:effectLst>
              </a:rPr>
              <a:t>的意味。</a:t>
            </a:r>
          </a:p>
          <a:p>
            <a:endParaRPr lang="zh-CN" altLang="en-US" dirty="0">
              <a:effectLst>
                <a:glow rad="228600">
                  <a:schemeClr val="accent2">
                    <a:satMod val="175000"/>
                    <a:alpha val="40000"/>
                  </a:schemeClr>
                </a:glow>
              </a:effectLst>
            </a:endParaRPr>
          </a:p>
        </p:txBody>
      </p:sp>
      <p:sp>
        <p:nvSpPr>
          <p:cNvPr id="5" name="标题 1"/>
          <p:cNvSpPr>
            <a:spLocks noGrp="1"/>
          </p:cNvSpPr>
          <p:nvPr>
            <p:ph type="title"/>
          </p:nvPr>
        </p:nvSpPr>
        <p:spPr>
          <a:xfrm>
            <a:off x="683568" y="3429000"/>
            <a:ext cx="7848872" cy="2304256"/>
          </a:xfrm>
          <a:solidFill>
            <a:schemeClr val="accent3">
              <a:lumMod val="20000"/>
              <a:lumOff val="80000"/>
            </a:schemeClr>
          </a:solidFill>
          <a:effectLst>
            <a:glow rad="139700">
              <a:schemeClr val="accent6">
                <a:satMod val="175000"/>
                <a:alpha val="40000"/>
              </a:schemeClr>
            </a:glow>
          </a:effectLst>
        </p:spPr>
        <p:txBody>
          <a:bodyPr>
            <a:noAutofit/>
          </a:bodyPr>
          <a:lstStyle/>
          <a:p>
            <a:r>
              <a:rPr lang="en-US" altLang="zh-CN" sz="3600" b="1" dirty="0" smtClean="0">
                <a:solidFill>
                  <a:srgbClr val="FF0000"/>
                </a:solidFill>
              </a:rPr>
              <a:t/>
            </a:r>
            <a:br>
              <a:rPr lang="en-US" altLang="zh-CN" sz="3600" b="1" dirty="0" smtClean="0">
                <a:solidFill>
                  <a:srgbClr val="FF0000"/>
                </a:solidFill>
              </a:rPr>
            </a:br>
            <a:r>
              <a:rPr lang="en-US" altLang="zh-CN" sz="3600" b="1" dirty="0" smtClean="0">
                <a:solidFill>
                  <a:srgbClr val="FF0000"/>
                </a:solidFill>
              </a:rPr>
              <a:t>       </a:t>
            </a:r>
            <a:r>
              <a:rPr lang="zh-CN" altLang="en-US" sz="3600" b="1" dirty="0" smtClean="0">
                <a:solidFill>
                  <a:srgbClr val="FF0000"/>
                </a:solidFill>
              </a:rPr>
              <a:t>伦理道德：</a:t>
            </a:r>
            <a:r>
              <a:rPr lang="zh-CN" altLang="en-US" sz="3600" b="1" dirty="0">
                <a:solidFill>
                  <a:schemeClr val="tx1"/>
                </a:solidFill>
                <a:latin typeface="+mn-ea"/>
                <a:ea typeface="+mn-ea"/>
              </a:rPr>
              <a:t>是指人们按照应当遵循的道理和规则处理各种关系时，形成的个人的品质、气质。</a:t>
            </a:r>
            <a:br>
              <a:rPr lang="zh-CN" altLang="en-US" sz="3600" b="1" dirty="0">
                <a:solidFill>
                  <a:schemeClr val="tx1"/>
                </a:solidFill>
                <a:latin typeface="+mn-ea"/>
                <a:ea typeface="+mn-ea"/>
              </a:rPr>
            </a:br>
            <a:endParaRPr lang="zh-CN" altLang="en-US" sz="3600" b="1" dirty="0">
              <a:solidFill>
                <a:schemeClr val="tx1"/>
              </a:solidFill>
              <a:latin typeface="+mn-ea"/>
              <a:ea typeface="+mn-ea"/>
            </a:endParaRPr>
          </a:p>
        </p:txBody>
      </p:sp>
    </p:spTree>
    <p:extLst>
      <p:ext uri="{BB962C8B-B14F-4D97-AF65-F5344CB8AC3E}">
        <p14:creationId xmlns:p14="http://schemas.microsoft.com/office/powerpoint/2010/main" val="410605558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a:bodyPr>
          <a:lstStyle/>
          <a:p>
            <a:r>
              <a:rPr lang="zh-CN" altLang="en-US" sz="3600" b="1" dirty="0" smtClean="0">
                <a:solidFill>
                  <a:schemeClr val="accent3"/>
                </a:solidFill>
              </a:rPr>
              <a:t>人类行为的三个区域：</a:t>
            </a:r>
            <a:endParaRPr lang="zh-CN" altLang="en-US" sz="3600" b="1" dirty="0">
              <a:solidFill>
                <a:schemeClr val="accent3"/>
              </a:solidFill>
            </a:endParaRPr>
          </a:p>
        </p:txBody>
      </p:sp>
      <p:sp>
        <p:nvSpPr>
          <p:cNvPr id="5" name="圆角矩形 4"/>
          <p:cNvSpPr/>
          <p:nvPr/>
        </p:nvSpPr>
        <p:spPr>
          <a:xfrm>
            <a:off x="467544" y="2132862"/>
            <a:ext cx="7920880" cy="2232242"/>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曲线连接符 6"/>
          <p:cNvCxnSpPr/>
          <p:nvPr/>
        </p:nvCxnSpPr>
        <p:spPr>
          <a:xfrm rot="16200000" flipH="1">
            <a:off x="1889195" y="2920998"/>
            <a:ext cx="2232244" cy="655971"/>
          </a:xfrm>
          <a:prstGeom prst="curvedConnector3">
            <a:avLst/>
          </a:prstGeom>
          <a:ln>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cxnSp>
        <p:nvCxnSpPr>
          <p:cNvPr id="12" name="曲线连接符 11"/>
          <p:cNvCxnSpPr/>
          <p:nvPr/>
        </p:nvCxnSpPr>
        <p:spPr>
          <a:xfrm rot="16200000" flipH="1">
            <a:off x="4474064" y="2878865"/>
            <a:ext cx="2232249" cy="740232"/>
          </a:xfrm>
          <a:prstGeom prst="curvedConnector3">
            <a:avLst/>
          </a:prstGeom>
          <a:ln>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755576" y="2973253"/>
            <a:ext cx="2515432" cy="954107"/>
          </a:xfrm>
          <a:prstGeom prst="rect">
            <a:avLst/>
          </a:prstGeom>
          <a:noFill/>
        </p:spPr>
        <p:txBody>
          <a:bodyPr wrap="none" rtlCol="0">
            <a:spAutoFit/>
          </a:bodyPr>
          <a:lstStyle/>
          <a:p>
            <a:r>
              <a:rPr lang="zh-CN" altLang="en-US" sz="2800" b="1" dirty="0" smtClean="0"/>
              <a:t>法律区域</a:t>
            </a:r>
            <a:endParaRPr lang="en-US" altLang="zh-CN" sz="2800" b="1" dirty="0" smtClean="0"/>
          </a:p>
          <a:p>
            <a:pPr algn="ctr"/>
            <a:r>
              <a:rPr lang="zh-CN" altLang="en-US" sz="2800" b="1" dirty="0" smtClean="0"/>
              <a:t>（法律标准</a:t>
            </a:r>
            <a:r>
              <a:rPr lang="zh-CN" altLang="en-US" sz="2800" b="1" dirty="0"/>
              <a:t>）</a:t>
            </a:r>
          </a:p>
        </p:txBody>
      </p:sp>
      <p:sp>
        <p:nvSpPr>
          <p:cNvPr id="16" name="TextBox 15"/>
          <p:cNvSpPr txBox="1"/>
          <p:nvPr/>
        </p:nvSpPr>
        <p:spPr>
          <a:xfrm>
            <a:off x="3333303" y="3106771"/>
            <a:ext cx="2627001" cy="954107"/>
          </a:xfrm>
          <a:prstGeom prst="rect">
            <a:avLst/>
          </a:prstGeom>
          <a:noFill/>
        </p:spPr>
        <p:txBody>
          <a:bodyPr wrap="none" rtlCol="0">
            <a:spAutoFit/>
          </a:bodyPr>
          <a:lstStyle/>
          <a:p>
            <a:r>
              <a:rPr lang="zh-CN" altLang="en-US" sz="2800" b="1" dirty="0" smtClean="0"/>
              <a:t>伦理区域</a:t>
            </a:r>
            <a:endParaRPr lang="en-US" altLang="zh-CN" sz="2800" b="1" dirty="0" smtClean="0"/>
          </a:p>
          <a:p>
            <a:pPr algn="ctr"/>
            <a:r>
              <a:rPr lang="zh-CN" altLang="en-US" sz="2800" b="1" dirty="0" smtClean="0"/>
              <a:t>（社会标准</a:t>
            </a:r>
            <a:r>
              <a:rPr lang="zh-CN" altLang="en-US" sz="2800" b="1" dirty="0"/>
              <a:t>）</a:t>
            </a:r>
          </a:p>
        </p:txBody>
      </p:sp>
      <p:sp>
        <p:nvSpPr>
          <p:cNvPr id="17" name="TextBox 16"/>
          <p:cNvSpPr txBox="1"/>
          <p:nvPr/>
        </p:nvSpPr>
        <p:spPr>
          <a:xfrm>
            <a:off x="5729493" y="2950003"/>
            <a:ext cx="2515432" cy="954107"/>
          </a:xfrm>
          <a:prstGeom prst="rect">
            <a:avLst/>
          </a:prstGeom>
          <a:noFill/>
        </p:spPr>
        <p:txBody>
          <a:bodyPr wrap="none" rtlCol="0">
            <a:spAutoFit/>
          </a:bodyPr>
          <a:lstStyle/>
          <a:p>
            <a:r>
              <a:rPr lang="zh-CN" altLang="en-US" sz="2800" b="1" dirty="0" smtClean="0"/>
              <a:t>自由选择区域</a:t>
            </a:r>
            <a:endParaRPr lang="en-US" altLang="zh-CN" sz="2800" b="1" dirty="0" smtClean="0"/>
          </a:p>
          <a:p>
            <a:pPr algn="ctr"/>
            <a:r>
              <a:rPr lang="zh-CN" altLang="en-US" sz="2800" b="1" dirty="0" smtClean="0"/>
              <a:t>（个人标准</a:t>
            </a:r>
            <a:r>
              <a:rPr lang="zh-CN" altLang="en-US" sz="2800" b="1" dirty="0"/>
              <a:t>）</a:t>
            </a:r>
          </a:p>
        </p:txBody>
      </p:sp>
      <p:cxnSp>
        <p:nvCxnSpPr>
          <p:cNvPr id="19" name="直接箭头连接符 18"/>
          <p:cNvCxnSpPr/>
          <p:nvPr/>
        </p:nvCxnSpPr>
        <p:spPr>
          <a:xfrm>
            <a:off x="1812255" y="5339146"/>
            <a:ext cx="4968552" cy="0"/>
          </a:xfrm>
          <a:prstGeom prst="straightConnector1">
            <a:avLst/>
          </a:prstGeom>
          <a:ln>
            <a:headEnd type="arrow"/>
            <a:tailEnd type="arrow"/>
          </a:ln>
          <a:effectLst>
            <a:glow rad="63500">
              <a:schemeClr val="accent1">
                <a:satMod val="175000"/>
                <a:alpha val="40000"/>
              </a:schemeClr>
            </a:glow>
          </a:effectLst>
        </p:spPr>
        <p:style>
          <a:lnRef idx="1">
            <a:schemeClr val="dk1"/>
          </a:lnRef>
          <a:fillRef idx="0">
            <a:schemeClr val="dk1"/>
          </a:fillRef>
          <a:effectRef idx="0">
            <a:schemeClr val="dk1"/>
          </a:effectRef>
          <a:fontRef idx="minor">
            <a:schemeClr val="tx1"/>
          </a:fontRef>
        </p:style>
      </p:cxnSp>
      <p:sp>
        <p:nvSpPr>
          <p:cNvPr id="22" name="TextBox 21"/>
          <p:cNvSpPr txBox="1"/>
          <p:nvPr/>
        </p:nvSpPr>
        <p:spPr>
          <a:xfrm>
            <a:off x="1043034" y="5301208"/>
            <a:ext cx="596638" cy="584775"/>
          </a:xfrm>
          <a:prstGeom prst="rect">
            <a:avLst/>
          </a:prstGeom>
          <a:noFill/>
        </p:spPr>
        <p:txBody>
          <a:bodyPr wrap="none" rtlCol="0">
            <a:spAutoFit/>
          </a:bodyPr>
          <a:lstStyle/>
          <a:p>
            <a:r>
              <a:rPr lang="zh-CN" altLang="en-US" sz="3200" b="1" dirty="0" smtClean="0"/>
              <a:t>高</a:t>
            </a:r>
            <a:endParaRPr lang="zh-CN" altLang="en-US" sz="3200" b="1" dirty="0"/>
          </a:p>
        </p:txBody>
      </p:sp>
      <p:sp>
        <p:nvSpPr>
          <p:cNvPr id="23" name="TextBox 22"/>
          <p:cNvSpPr txBox="1"/>
          <p:nvPr/>
        </p:nvSpPr>
        <p:spPr>
          <a:xfrm>
            <a:off x="6994827" y="5344031"/>
            <a:ext cx="529252" cy="523220"/>
          </a:xfrm>
          <a:prstGeom prst="rect">
            <a:avLst/>
          </a:prstGeom>
          <a:noFill/>
        </p:spPr>
        <p:txBody>
          <a:bodyPr wrap="square" rtlCol="0">
            <a:spAutoFit/>
          </a:bodyPr>
          <a:lstStyle/>
          <a:p>
            <a:r>
              <a:rPr lang="zh-CN" altLang="en-US" sz="2800" b="1" dirty="0" smtClean="0"/>
              <a:t>低</a:t>
            </a:r>
            <a:endParaRPr lang="zh-CN" altLang="en-US" sz="2800" b="1" dirty="0"/>
          </a:p>
        </p:txBody>
      </p:sp>
      <p:sp>
        <p:nvSpPr>
          <p:cNvPr id="24" name="TextBox 23"/>
          <p:cNvSpPr txBox="1"/>
          <p:nvPr/>
        </p:nvSpPr>
        <p:spPr>
          <a:xfrm>
            <a:off x="3271008" y="5586664"/>
            <a:ext cx="2698175" cy="523220"/>
          </a:xfrm>
          <a:prstGeom prst="rect">
            <a:avLst/>
          </a:prstGeom>
          <a:noFill/>
        </p:spPr>
        <p:txBody>
          <a:bodyPr wrap="none" rtlCol="0">
            <a:spAutoFit/>
          </a:bodyPr>
          <a:lstStyle/>
          <a:p>
            <a:r>
              <a:rPr lang="zh-CN" altLang="en-US" sz="2800" b="1" dirty="0" smtClean="0"/>
              <a:t>明确的控制程度</a:t>
            </a:r>
            <a:endParaRPr lang="zh-CN" altLang="en-US" sz="2800" b="1" dirty="0"/>
          </a:p>
        </p:txBody>
      </p:sp>
    </p:spTree>
    <p:extLst>
      <p:ext uri="{BB962C8B-B14F-4D97-AF65-F5344CB8AC3E}">
        <p14:creationId xmlns:p14="http://schemas.microsoft.com/office/powerpoint/2010/main" val="353306775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332656"/>
            <a:ext cx="7467600" cy="1143000"/>
          </a:xfrm>
        </p:spPr>
        <p:txBody>
          <a:bodyPr>
            <a:normAutofit/>
          </a:bodyPr>
          <a:lstStyle/>
          <a:p>
            <a:r>
              <a:rPr lang="zh-CN" altLang="en-US" sz="3600" b="1" dirty="0" smtClean="0"/>
              <a:t>法律区域：</a:t>
            </a:r>
            <a:endParaRPr lang="zh-CN" altLang="en-US" sz="3600" b="1" dirty="0"/>
          </a:p>
        </p:txBody>
      </p:sp>
      <p:sp>
        <p:nvSpPr>
          <p:cNvPr id="3" name="内容占位符 2"/>
          <p:cNvSpPr>
            <a:spLocks noGrp="1"/>
          </p:cNvSpPr>
          <p:nvPr>
            <p:ph sz="quarter" idx="1"/>
          </p:nvPr>
        </p:nvSpPr>
        <p:spPr>
          <a:xfrm>
            <a:off x="683568" y="1772816"/>
            <a:ext cx="7467600" cy="3484984"/>
          </a:xfrm>
          <a:solidFill>
            <a:schemeClr val="accent5">
              <a:lumMod val="40000"/>
              <a:lumOff val="60000"/>
            </a:schemeClr>
          </a:solidFill>
          <a:ln>
            <a:solidFill>
              <a:schemeClr val="accent1"/>
            </a:solidFill>
          </a:ln>
          <a:effectLst>
            <a:glow rad="139700">
              <a:schemeClr val="accent3">
                <a:satMod val="175000"/>
                <a:alpha val="40000"/>
              </a:schemeClr>
            </a:glow>
          </a:effectLst>
        </p:spPr>
        <p:txBody>
          <a:bodyPr>
            <a:normAutofit/>
          </a:bodyPr>
          <a:lstStyle/>
          <a:p>
            <a:pPr>
              <a:lnSpc>
                <a:spcPct val="150000"/>
              </a:lnSpc>
            </a:pPr>
            <a:r>
              <a:rPr lang="zh-CN" altLang="en-US" sz="2800" b="1" dirty="0" smtClean="0">
                <a:solidFill>
                  <a:schemeClr val="accent2">
                    <a:lumMod val="75000"/>
                  </a:schemeClr>
                </a:solidFill>
                <a:effectLst>
                  <a:glow rad="139700">
                    <a:schemeClr val="accent5">
                      <a:satMod val="175000"/>
                      <a:alpha val="40000"/>
                    </a:schemeClr>
                  </a:glow>
                </a:effectLst>
              </a:rPr>
              <a:t>即所有的价值观和行为准则都可以在法律条文中找到相应的规定，法官可以此作为依据来判定个体或组织是否存在罪行或过错。（比如公司必须照章纳税，开车必须考取驾照等。）</a:t>
            </a:r>
            <a:endParaRPr lang="zh-CN" altLang="en-US" sz="2800" b="1" dirty="0">
              <a:solidFill>
                <a:schemeClr val="accent2">
                  <a:lumMod val="75000"/>
                </a:schemeClr>
              </a:solidFill>
              <a:effectLst>
                <a:glow rad="139700">
                  <a:schemeClr val="accent5">
                    <a:satMod val="175000"/>
                    <a:alpha val="40000"/>
                  </a:schemeClr>
                </a:glow>
              </a:effectLst>
            </a:endParaRPr>
          </a:p>
        </p:txBody>
      </p:sp>
    </p:spTree>
    <p:extLst>
      <p:ext uri="{BB962C8B-B14F-4D97-AF65-F5344CB8AC3E}">
        <p14:creationId xmlns:p14="http://schemas.microsoft.com/office/powerpoint/2010/main" val="403124452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188640"/>
            <a:ext cx="7467600" cy="1143000"/>
          </a:xfrm>
        </p:spPr>
        <p:txBody>
          <a:bodyPr>
            <a:normAutofit/>
          </a:bodyPr>
          <a:lstStyle/>
          <a:p>
            <a:r>
              <a:rPr lang="zh-CN" altLang="en-US" sz="3600" b="1" dirty="0"/>
              <a:t>自由选择区域：</a:t>
            </a:r>
          </a:p>
        </p:txBody>
      </p:sp>
      <p:sp>
        <p:nvSpPr>
          <p:cNvPr id="3" name="内容占位符 2"/>
          <p:cNvSpPr>
            <a:spLocks noGrp="1"/>
          </p:cNvSpPr>
          <p:nvPr>
            <p:ph sz="quarter" idx="1"/>
          </p:nvPr>
        </p:nvSpPr>
        <p:spPr>
          <a:xfrm>
            <a:off x="457200" y="1600200"/>
            <a:ext cx="7467600" cy="4133056"/>
          </a:xfrm>
          <a:solidFill>
            <a:schemeClr val="accent5">
              <a:lumMod val="40000"/>
              <a:lumOff val="60000"/>
            </a:schemeClr>
          </a:solidFill>
          <a:ln>
            <a:solidFill>
              <a:schemeClr val="accent1"/>
            </a:solidFill>
          </a:ln>
          <a:effectLst>
            <a:glow rad="139700">
              <a:schemeClr val="accent3">
                <a:satMod val="175000"/>
                <a:alpha val="40000"/>
              </a:schemeClr>
            </a:glow>
          </a:effectLst>
        </p:spPr>
        <p:txBody>
          <a:bodyPr vert="horz">
            <a:normAutofit/>
          </a:bodyPr>
          <a:lstStyle/>
          <a:p>
            <a:pPr>
              <a:lnSpc>
                <a:spcPct val="150000"/>
              </a:lnSpc>
            </a:pPr>
            <a:r>
              <a:rPr lang="zh-CN" altLang="en-US" sz="2800" b="1" dirty="0">
                <a:solidFill>
                  <a:schemeClr val="accent2">
                    <a:lumMod val="75000"/>
                  </a:schemeClr>
                </a:solidFill>
                <a:effectLst>
                  <a:glow rad="139700">
                    <a:schemeClr val="accent5">
                      <a:satMod val="175000"/>
                      <a:alpha val="40000"/>
                    </a:schemeClr>
                  </a:glow>
                </a:effectLst>
              </a:rPr>
              <a:t>可以依据个人的价值准则或其他情景因素来进行选择，法律或者别人都无权干预，并且在各个不同的可选方案之间，不存在明显的在价值观念上的对错之分。（比如一个人的宗教信仰、大学生选择自己的专业、公司根据需要决定招收多少名员工等。）</a:t>
            </a:r>
          </a:p>
        </p:txBody>
      </p:sp>
    </p:spTree>
    <p:extLst>
      <p:ext uri="{BB962C8B-B14F-4D97-AF65-F5344CB8AC3E}">
        <p14:creationId xmlns:p14="http://schemas.microsoft.com/office/powerpoint/2010/main" val="301026733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a:t>伦理区域：</a:t>
            </a:r>
          </a:p>
        </p:txBody>
      </p:sp>
      <p:sp>
        <p:nvSpPr>
          <p:cNvPr id="3" name="内容占位符 2"/>
          <p:cNvSpPr>
            <a:spLocks noGrp="1"/>
          </p:cNvSpPr>
          <p:nvPr>
            <p:ph sz="quarter" idx="1"/>
          </p:nvPr>
        </p:nvSpPr>
        <p:spPr>
          <a:xfrm>
            <a:off x="539552" y="1556792"/>
            <a:ext cx="7467600" cy="4277072"/>
          </a:xfrm>
          <a:solidFill>
            <a:schemeClr val="accent5">
              <a:lumMod val="40000"/>
              <a:lumOff val="60000"/>
            </a:schemeClr>
          </a:solidFill>
          <a:ln>
            <a:solidFill>
              <a:schemeClr val="accent1"/>
            </a:solidFill>
          </a:ln>
          <a:effectLst>
            <a:glow rad="139700">
              <a:schemeClr val="accent3">
                <a:satMod val="175000"/>
                <a:alpha val="40000"/>
              </a:schemeClr>
            </a:glow>
          </a:effectLst>
        </p:spPr>
        <p:txBody>
          <a:bodyPr vert="horz">
            <a:normAutofit/>
          </a:bodyPr>
          <a:lstStyle/>
          <a:p>
            <a:pPr>
              <a:lnSpc>
                <a:spcPct val="150000"/>
              </a:lnSpc>
            </a:pPr>
            <a:r>
              <a:rPr lang="zh-CN" altLang="en-US" sz="2800" b="1" dirty="0">
                <a:solidFill>
                  <a:schemeClr val="accent2">
                    <a:lumMod val="75000"/>
                  </a:schemeClr>
                </a:solidFill>
                <a:effectLst>
                  <a:glow rad="139700">
                    <a:schemeClr val="accent5">
                      <a:satMod val="175000"/>
                      <a:alpha val="40000"/>
                    </a:schemeClr>
                  </a:glow>
                </a:effectLst>
              </a:rPr>
              <a:t>没有具体的法律规定，但人们的行为涉及到对他人的影响，因而受到道德准则的约束。这些道德准则不具备强制性，但会在无形中引导人们或组织的行为。在这个区域里，一个合情合理的决策必须是合法的，同时在道义上可以为社会所接受的。</a:t>
            </a:r>
          </a:p>
        </p:txBody>
      </p:sp>
    </p:spTree>
    <p:extLst>
      <p:ext uri="{BB962C8B-B14F-4D97-AF65-F5344CB8AC3E}">
        <p14:creationId xmlns:p14="http://schemas.microsoft.com/office/powerpoint/2010/main" val="32380660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1520" y="1484784"/>
            <a:ext cx="8208912" cy="1719064"/>
          </a:xfrm>
        </p:spPr>
        <p:txBody>
          <a:bodyPr>
            <a:noAutofit/>
          </a:bodyPr>
          <a:lstStyle/>
          <a:p>
            <a:pPr algn="ctr">
              <a:lnSpc>
                <a:spcPct val="150000"/>
              </a:lnSpc>
            </a:pPr>
            <a:r>
              <a:rPr lang="en-US" altLang="zh-CN" sz="4400" b="1" dirty="0" smtClean="0">
                <a:solidFill>
                  <a:srgbClr val="0070C0"/>
                </a:solidFill>
              </a:rPr>
              <a:t/>
            </a:r>
            <a:br>
              <a:rPr lang="en-US" altLang="zh-CN" sz="4400" b="1" dirty="0" smtClean="0">
                <a:solidFill>
                  <a:srgbClr val="0070C0"/>
                </a:solidFill>
              </a:rPr>
            </a:br>
            <a:r>
              <a:rPr lang="en-US" altLang="zh-CN" sz="4400" b="1" dirty="0" smtClean="0">
                <a:solidFill>
                  <a:srgbClr val="0070C0"/>
                </a:solidFill>
              </a:rPr>
              <a:t/>
            </a:r>
            <a:br>
              <a:rPr lang="en-US" altLang="zh-CN" sz="4400" b="1" dirty="0" smtClean="0">
                <a:solidFill>
                  <a:srgbClr val="0070C0"/>
                </a:solidFill>
              </a:rPr>
            </a:br>
            <a:r>
              <a:rPr lang="zh-CN" altLang="en-US" sz="4400" b="1" dirty="0" smtClean="0">
                <a:solidFill>
                  <a:srgbClr val="0070C0"/>
                </a:solidFill>
              </a:rPr>
              <a:t> </a:t>
            </a:r>
            <a:r>
              <a:rPr lang="en-US" altLang="zh-CN" sz="4400" b="1" dirty="0" smtClean="0">
                <a:solidFill>
                  <a:srgbClr val="0070C0"/>
                </a:solidFill>
              </a:rPr>
              <a:t/>
            </a:r>
            <a:br>
              <a:rPr lang="en-US" altLang="zh-CN" sz="4400" b="1" dirty="0" smtClean="0">
                <a:solidFill>
                  <a:srgbClr val="0070C0"/>
                </a:solidFill>
              </a:rPr>
            </a:br>
            <a:r>
              <a:rPr lang="zh-CN" altLang="en-US" sz="4400" b="1" dirty="0">
                <a:solidFill>
                  <a:schemeClr val="tx1">
                    <a:lumMod val="95000"/>
                    <a:lumOff val="5000"/>
                  </a:schemeClr>
                </a:solidFill>
              </a:rPr>
              <a:t>第二</a:t>
            </a:r>
            <a:r>
              <a:rPr lang="zh-CN" altLang="en-US" sz="4400" b="1" dirty="0" smtClean="0">
                <a:solidFill>
                  <a:schemeClr val="tx1">
                    <a:lumMod val="95000"/>
                    <a:lumOff val="5000"/>
                  </a:schemeClr>
                </a:solidFill>
              </a:rPr>
              <a:t>章</a:t>
            </a:r>
            <a:r>
              <a:rPr lang="en-US" altLang="zh-CN" sz="4400" b="1" dirty="0" smtClean="0">
                <a:solidFill>
                  <a:srgbClr val="0070C0"/>
                </a:solidFill>
              </a:rPr>
              <a:t/>
            </a:r>
            <a:br>
              <a:rPr lang="en-US" altLang="zh-CN" sz="4400" b="1" dirty="0" smtClean="0">
                <a:solidFill>
                  <a:srgbClr val="0070C0"/>
                </a:solidFill>
              </a:rPr>
            </a:br>
            <a:r>
              <a:rPr lang="zh-CN" altLang="en-US" sz="4400" b="1" dirty="0" smtClean="0">
                <a:solidFill>
                  <a:srgbClr val="FF0000"/>
                </a:solidFill>
              </a:rPr>
              <a:t>管理道德与企业社会责任</a:t>
            </a:r>
            <a:endParaRPr lang="zh-CN" altLang="en-US" sz="4400" b="1" dirty="0">
              <a:solidFill>
                <a:srgbClr val="FF0000"/>
              </a:solidFill>
            </a:endParaRPr>
          </a:p>
        </p:txBody>
      </p:sp>
      <p:pic>
        <p:nvPicPr>
          <p:cNvPr id="3" name="图片 2" descr="sy_43338212273.jpg"/>
          <p:cNvPicPr>
            <a:picLocks noChangeAspect="1"/>
          </p:cNvPicPr>
          <p:nvPr/>
        </p:nvPicPr>
        <p:blipFill>
          <a:blip r:embed="rId2"/>
          <a:srcRect l="7031" t="5208" r="17969" b="12500"/>
          <a:stretch>
            <a:fillRect/>
          </a:stretch>
        </p:blipFill>
        <p:spPr>
          <a:xfrm>
            <a:off x="755576" y="4293096"/>
            <a:ext cx="2170268" cy="17859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2019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539552" y="1196752"/>
            <a:ext cx="7704856" cy="4873752"/>
          </a:xfrm>
        </p:spPr>
        <p:txBody>
          <a:bodyPr/>
          <a:lstStyle/>
          <a:p>
            <a:pPr marL="0" indent="0">
              <a:lnSpc>
                <a:spcPct val="150000"/>
              </a:lnSpc>
              <a:buNone/>
            </a:pPr>
            <a:r>
              <a:rPr lang="zh-CN" altLang="en-US" dirty="0" smtClean="0"/>
              <a:t>       　</a:t>
            </a:r>
            <a:r>
              <a:rPr lang="zh-CN" altLang="en-US" sz="3200" b="1" dirty="0" smtClean="0">
                <a:solidFill>
                  <a:schemeClr val="accent2">
                    <a:lumMod val="75000"/>
                  </a:schemeClr>
                </a:solidFill>
              </a:rPr>
              <a:t>当个体或组织的行为有可能伤害或有益于他人或其他组织时，伦理问题就会显现出来。所以，伦理和管理是密切相关的，伦理问题贯穿于整个管理的过程当中。</a:t>
            </a:r>
          </a:p>
        </p:txBody>
      </p:sp>
    </p:spTree>
    <p:extLst>
      <p:ext uri="{BB962C8B-B14F-4D97-AF65-F5344CB8AC3E}">
        <p14:creationId xmlns:p14="http://schemas.microsoft.com/office/powerpoint/2010/main" val="264559511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188640"/>
            <a:ext cx="5328592" cy="738336"/>
          </a:xfrm>
          <a:solidFill>
            <a:schemeClr val="accent4">
              <a:lumMod val="40000"/>
              <a:lumOff val="60000"/>
            </a:schemeClr>
          </a:solidFill>
        </p:spPr>
        <p:txBody>
          <a:bodyPr vert="horz" anchor="b">
            <a:normAutofit/>
          </a:bodyPr>
          <a:lstStyle/>
          <a:p>
            <a:r>
              <a:rPr lang="en-US" altLang="zh-CN" sz="3600" b="1" dirty="0" smtClean="0">
                <a:solidFill>
                  <a:srgbClr val="0070C0"/>
                </a:solidFill>
                <a:effectLst>
                  <a:glow rad="63500">
                    <a:schemeClr val="accent1">
                      <a:satMod val="175000"/>
                      <a:alpha val="40000"/>
                    </a:schemeClr>
                  </a:glow>
                </a:effectLst>
              </a:rPr>
              <a:t>【</a:t>
            </a:r>
            <a:r>
              <a:rPr lang="zh-CN" altLang="en-US" sz="3600" b="1" dirty="0" smtClean="0">
                <a:solidFill>
                  <a:srgbClr val="0070C0"/>
                </a:solidFill>
                <a:effectLst>
                  <a:glow rad="63500">
                    <a:schemeClr val="accent1">
                      <a:satMod val="175000"/>
                      <a:alpha val="40000"/>
                    </a:schemeClr>
                  </a:glow>
                </a:effectLst>
              </a:rPr>
              <a:t>管理的伦理道德困境</a:t>
            </a:r>
            <a:r>
              <a:rPr lang="en-US" altLang="zh-CN" sz="3600" b="1" dirty="0" smtClean="0">
                <a:solidFill>
                  <a:srgbClr val="0070C0"/>
                </a:solidFill>
                <a:effectLst>
                  <a:glow rad="63500">
                    <a:schemeClr val="accent1">
                      <a:satMod val="175000"/>
                      <a:alpha val="40000"/>
                    </a:schemeClr>
                  </a:glow>
                </a:effectLst>
              </a:rPr>
              <a:t>】</a:t>
            </a:r>
            <a:endParaRPr lang="zh-CN" altLang="en-US" sz="3600" b="1" dirty="0">
              <a:solidFill>
                <a:srgbClr val="0070C0"/>
              </a:solidFill>
              <a:effectLst>
                <a:glow rad="63500">
                  <a:schemeClr val="accent1">
                    <a:satMod val="175000"/>
                    <a:alpha val="40000"/>
                  </a:schemeClr>
                </a:glow>
              </a:effectLst>
            </a:endParaRPr>
          </a:p>
        </p:txBody>
      </p:sp>
      <p:sp>
        <p:nvSpPr>
          <p:cNvPr id="4" name="棱台 3"/>
          <p:cNvSpPr/>
          <p:nvPr/>
        </p:nvSpPr>
        <p:spPr>
          <a:xfrm>
            <a:off x="323528" y="980728"/>
            <a:ext cx="8352928" cy="5760640"/>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smtClean="0">
                <a:latin typeface="楷体" panose="02010609060101010101" pitchFamily="49" charset="-122"/>
                <a:ea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rPr>
              <a:t>当</a:t>
            </a:r>
            <a:r>
              <a:rPr lang="zh-CN" altLang="en-US" sz="2800" b="1" dirty="0">
                <a:latin typeface="楷体" panose="02010609060101010101" pitchFamily="49" charset="-122"/>
                <a:ea typeface="楷体" panose="02010609060101010101" pitchFamily="49" charset="-122"/>
              </a:rPr>
              <a:t>你发现你的老板或整个组织正在从事非道德的事情，你会怎么办？</a:t>
            </a:r>
          </a:p>
          <a:p>
            <a:r>
              <a:rPr lang="zh-CN" altLang="en-US" sz="2800" b="1" dirty="0" smtClean="0">
                <a:latin typeface="楷体" panose="02010609060101010101" pitchFamily="49" charset="-122"/>
                <a:ea typeface="楷体" panose="02010609060101010101" pitchFamily="49" charset="-122"/>
              </a:rPr>
              <a:t>　　揭露</a:t>
            </a:r>
            <a:r>
              <a:rPr lang="zh-CN" altLang="en-US" sz="2800" b="1" dirty="0">
                <a:latin typeface="楷体" panose="02010609060101010101" pitchFamily="49" charset="-122"/>
                <a:ea typeface="楷体" panose="02010609060101010101" pitchFamily="49" charset="-122"/>
              </a:rPr>
              <a:t>不道德和违法行为，会使管理者难堪并动摇他们的权力，在这样的组织中，揭露内幕可能意味着一个人的工作或者全部生涯面临危险的境地</a:t>
            </a:r>
            <a:r>
              <a:rPr lang="zh-CN" altLang="en-US" sz="2800" b="1" dirty="0" smtClean="0">
                <a:latin typeface="楷体" panose="02010609060101010101" pitchFamily="49" charset="-122"/>
                <a:ea typeface="楷体" panose="02010609060101010101" pitchFamily="49" charset="-122"/>
              </a:rPr>
              <a:t>。也许出于道义你认为应该揭发，那假如</a:t>
            </a:r>
            <a:r>
              <a:rPr lang="zh-CN" altLang="en-US" sz="2800" b="1" dirty="0">
                <a:latin typeface="楷体" panose="02010609060101010101" pitchFamily="49" charset="-122"/>
                <a:ea typeface="楷体" panose="02010609060101010101" pitchFamily="49" charset="-122"/>
              </a:rPr>
              <a:t>他威胁到你的职位，你还愿意揭发吗？</a:t>
            </a:r>
          </a:p>
        </p:txBody>
      </p:sp>
    </p:spTree>
    <p:extLst>
      <p:ext uri="{BB962C8B-B14F-4D97-AF65-F5344CB8AC3E}">
        <p14:creationId xmlns:p14="http://schemas.microsoft.com/office/powerpoint/2010/main" val="220410484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323528" y="620688"/>
            <a:ext cx="8352928" cy="5400600"/>
          </a:xfrm>
          <a:solidFill>
            <a:srgbClr val="A50021"/>
          </a:solidFill>
          <a:effectLst>
            <a:glow rad="139700">
              <a:schemeClr val="accent2">
                <a:satMod val="175000"/>
                <a:alpha val="40000"/>
              </a:schemeClr>
            </a:glow>
          </a:effectLst>
        </p:spPr>
        <p:txBody>
          <a:bodyPr>
            <a:normAutofit fontScale="92500" lnSpcReduction="10000"/>
          </a:bodyPr>
          <a:lstStyle/>
          <a:p>
            <a:pPr marL="0" indent="0">
              <a:lnSpc>
                <a:spcPct val="150000"/>
              </a:lnSpc>
              <a:buNone/>
            </a:pPr>
            <a:r>
              <a:rPr lang="zh-CN" altLang="en-US" sz="3600" b="1" dirty="0" smtClean="0">
                <a:solidFill>
                  <a:schemeClr val="bg1"/>
                </a:solidFill>
                <a:effectLst>
                  <a:glow rad="101600">
                    <a:schemeClr val="accent1">
                      <a:satMod val="175000"/>
                      <a:alpha val="40000"/>
                    </a:schemeClr>
                  </a:glow>
                </a:effectLst>
                <a:latin typeface="楷体" panose="02010609060101010101" pitchFamily="49" charset="-122"/>
                <a:ea typeface="楷体" panose="02010609060101010101" pitchFamily="49" charset="-122"/>
              </a:rPr>
              <a:t>    某日清晨，你收到了竞争对手公司一位满怀怨气员工寄来的该公司新产品发展计划和样品，你会：</a:t>
            </a:r>
            <a:endParaRPr lang="en-US" altLang="zh-CN" sz="3600" b="1" dirty="0" smtClean="0">
              <a:solidFill>
                <a:schemeClr val="bg1"/>
              </a:solidFill>
              <a:effectLst>
                <a:glow rad="101600">
                  <a:schemeClr val="accent1">
                    <a:satMod val="175000"/>
                    <a:alpha val="40000"/>
                  </a:schemeClr>
                </a:glow>
              </a:effectLst>
              <a:latin typeface="楷体" panose="02010609060101010101" pitchFamily="49" charset="-122"/>
              <a:ea typeface="楷体" panose="02010609060101010101" pitchFamily="49" charset="-122"/>
            </a:endParaRPr>
          </a:p>
          <a:p>
            <a:pPr marL="0" indent="0">
              <a:lnSpc>
                <a:spcPct val="150000"/>
              </a:lnSpc>
              <a:buNone/>
            </a:pPr>
            <a:r>
              <a:rPr lang="en-US" altLang="zh-CN" sz="3600" b="1" dirty="0" smtClean="0">
                <a:solidFill>
                  <a:schemeClr val="bg1"/>
                </a:solidFill>
                <a:effectLst>
                  <a:glow rad="101600">
                    <a:schemeClr val="accent1">
                      <a:satMod val="175000"/>
                      <a:alpha val="40000"/>
                    </a:schemeClr>
                  </a:glow>
                </a:effectLst>
                <a:latin typeface="楷体" panose="02010609060101010101" pitchFamily="49" charset="-122"/>
                <a:ea typeface="楷体" panose="02010609060101010101" pitchFamily="49" charset="-122"/>
              </a:rPr>
              <a:t>A.</a:t>
            </a:r>
            <a:r>
              <a:rPr lang="zh-CN" altLang="en-US" sz="3600" b="1" dirty="0" smtClean="0">
                <a:solidFill>
                  <a:schemeClr val="bg1"/>
                </a:solidFill>
                <a:effectLst>
                  <a:glow rad="101600">
                    <a:schemeClr val="accent1">
                      <a:satMod val="175000"/>
                      <a:alpha val="40000"/>
                    </a:schemeClr>
                  </a:glow>
                </a:effectLst>
                <a:latin typeface="楷体" panose="02010609060101010101" pitchFamily="49" charset="-122"/>
                <a:ea typeface="楷体" panose="02010609060101010101" pitchFamily="49" charset="-122"/>
              </a:rPr>
              <a:t>将计划扔掉。</a:t>
            </a:r>
            <a:endParaRPr lang="en-US" altLang="zh-CN" sz="3600" b="1" dirty="0" smtClean="0">
              <a:solidFill>
                <a:schemeClr val="bg1"/>
              </a:solidFill>
              <a:effectLst>
                <a:glow rad="101600">
                  <a:schemeClr val="accent1">
                    <a:satMod val="175000"/>
                    <a:alpha val="40000"/>
                  </a:schemeClr>
                </a:glow>
              </a:effectLst>
              <a:latin typeface="楷体" panose="02010609060101010101" pitchFamily="49" charset="-122"/>
              <a:ea typeface="楷体" panose="02010609060101010101" pitchFamily="49" charset="-122"/>
            </a:endParaRPr>
          </a:p>
          <a:p>
            <a:pPr marL="0" indent="0">
              <a:lnSpc>
                <a:spcPct val="150000"/>
              </a:lnSpc>
              <a:buNone/>
            </a:pPr>
            <a:r>
              <a:rPr lang="en-US" altLang="zh-CN" sz="3600" b="1" dirty="0" smtClean="0">
                <a:solidFill>
                  <a:schemeClr val="bg1"/>
                </a:solidFill>
                <a:effectLst>
                  <a:glow rad="101600">
                    <a:schemeClr val="accent1">
                      <a:satMod val="175000"/>
                      <a:alpha val="40000"/>
                    </a:schemeClr>
                  </a:glow>
                </a:effectLst>
                <a:latin typeface="楷体" panose="02010609060101010101" pitchFamily="49" charset="-122"/>
                <a:ea typeface="楷体" panose="02010609060101010101" pitchFamily="49" charset="-122"/>
              </a:rPr>
              <a:t>B.</a:t>
            </a:r>
            <a:r>
              <a:rPr lang="zh-CN" altLang="en-US" sz="3600" b="1" dirty="0" smtClean="0">
                <a:solidFill>
                  <a:schemeClr val="bg1"/>
                </a:solidFill>
                <a:effectLst>
                  <a:glow rad="101600">
                    <a:schemeClr val="accent1">
                      <a:satMod val="175000"/>
                      <a:alpha val="40000"/>
                    </a:schemeClr>
                  </a:glow>
                </a:effectLst>
                <a:latin typeface="楷体" panose="02010609060101010101" pitchFamily="49" charset="-122"/>
                <a:ea typeface="楷体" panose="02010609060101010101" pitchFamily="49" charset="-122"/>
              </a:rPr>
              <a:t>将计划寄到本公司研发中心分析。</a:t>
            </a:r>
            <a:endParaRPr lang="en-US" altLang="zh-CN" sz="3600" b="1" dirty="0" smtClean="0">
              <a:solidFill>
                <a:schemeClr val="bg1"/>
              </a:solidFill>
              <a:effectLst>
                <a:glow rad="101600">
                  <a:schemeClr val="accent1">
                    <a:satMod val="175000"/>
                    <a:alpha val="40000"/>
                  </a:schemeClr>
                </a:glow>
              </a:effectLst>
              <a:latin typeface="楷体" panose="02010609060101010101" pitchFamily="49" charset="-122"/>
              <a:ea typeface="楷体" panose="02010609060101010101" pitchFamily="49" charset="-122"/>
            </a:endParaRPr>
          </a:p>
          <a:p>
            <a:pPr marL="0" indent="0">
              <a:lnSpc>
                <a:spcPct val="150000"/>
              </a:lnSpc>
              <a:buNone/>
            </a:pPr>
            <a:r>
              <a:rPr lang="en-US" altLang="zh-CN" sz="3600" b="1" dirty="0" smtClean="0">
                <a:solidFill>
                  <a:schemeClr val="bg1"/>
                </a:solidFill>
                <a:effectLst>
                  <a:glow rad="101600">
                    <a:schemeClr val="accent1">
                      <a:satMod val="175000"/>
                      <a:alpha val="40000"/>
                    </a:schemeClr>
                  </a:glow>
                </a:effectLst>
                <a:latin typeface="楷体" panose="02010609060101010101" pitchFamily="49" charset="-122"/>
                <a:ea typeface="楷体" panose="02010609060101010101" pitchFamily="49" charset="-122"/>
              </a:rPr>
              <a:t>C.</a:t>
            </a:r>
            <a:r>
              <a:rPr lang="zh-CN" altLang="en-US" sz="3600" b="1" dirty="0" smtClean="0">
                <a:solidFill>
                  <a:schemeClr val="bg1"/>
                </a:solidFill>
                <a:effectLst>
                  <a:glow rad="101600">
                    <a:schemeClr val="accent1">
                      <a:satMod val="175000"/>
                      <a:alpha val="40000"/>
                    </a:schemeClr>
                  </a:glow>
                </a:effectLst>
                <a:latin typeface="楷体" panose="02010609060101010101" pitchFamily="49" charset="-122"/>
                <a:ea typeface="楷体" panose="02010609060101010101" pitchFamily="49" charset="-122"/>
              </a:rPr>
              <a:t>通知你的竞争对手所发生的一切。</a:t>
            </a:r>
            <a:endParaRPr lang="en-US" altLang="zh-CN" sz="3600" b="1" dirty="0" smtClean="0">
              <a:solidFill>
                <a:schemeClr val="bg1"/>
              </a:solidFill>
              <a:effectLst>
                <a:glow rad="101600">
                  <a:schemeClr val="accent1">
                    <a:satMod val="175000"/>
                    <a:alpha val="40000"/>
                  </a:schemeClr>
                </a:glow>
              </a:effectLst>
              <a:latin typeface="楷体" panose="02010609060101010101" pitchFamily="49" charset="-122"/>
              <a:ea typeface="楷体" panose="02010609060101010101" pitchFamily="49" charset="-122"/>
            </a:endParaRPr>
          </a:p>
          <a:p>
            <a:pPr marL="0" indent="0">
              <a:lnSpc>
                <a:spcPct val="150000"/>
              </a:lnSpc>
              <a:buNone/>
            </a:pPr>
            <a:r>
              <a:rPr lang="en-US" altLang="zh-CN" sz="3600" b="1" dirty="0" smtClean="0">
                <a:solidFill>
                  <a:schemeClr val="bg1"/>
                </a:solidFill>
                <a:effectLst>
                  <a:glow rad="101600">
                    <a:schemeClr val="accent1">
                      <a:satMod val="175000"/>
                      <a:alpha val="40000"/>
                    </a:schemeClr>
                  </a:glow>
                </a:effectLst>
                <a:latin typeface="楷体" panose="02010609060101010101" pitchFamily="49" charset="-122"/>
                <a:ea typeface="楷体" panose="02010609060101010101" pitchFamily="49" charset="-122"/>
              </a:rPr>
              <a:t>D.</a:t>
            </a:r>
            <a:r>
              <a:rPr lang="zh-CN" altLang="en-US" sz="3600" b="1" dirty="0" smtClean="0">
                <a:solidFill>
                  <a:schemeClr val="bg1"/>
                </a:solidFill>
                <a:effectLst>
                  <a:glow rad="101600">
                    <a:schemeClr val="accent1">
                      <a:satMod val="175000"/>
                      <a:alpha val="40000"/>
                    </a:schemeClr>
                  </a:glow>
                </a:effectLst>
                <a:latin typeface="楷体" panose="02010609060101010101" pitchFamily="49" charset="-122"/>
                <a:ea typeface="楷体" panose="02010609060101010101" pitchFamily="49" charset="-122"/>
              </a:rPr>
              <a:t>向公安机关报告。</a:t>
            </a:r>
            <a:endParaRPr lang="zh-CN" altLang="en-US" sz="3600" b="1" dirty="0">
              <a:solidFill>
                <a:schemeClr val="bg1"/>
              </a:solidFill>
              <a:effectLst>
                <a:glow rad="101600">
                  <a:schemeClr val="accent1">
                    <a:satMod val="175000"/>
                    <a:alpha val="40000"/>
                  </a:schemeClr>
                </a:glow>
              </a:effectLst>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69443291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251520" y="260648"/>
            <a:ext cx="8424936" cy="6192688"/>
          </a:xfrm>
          <a:solidFill>
            <a:srgbClr val="A50021"/>
          </a:solidFill>
        </p:spPr>
        <p:txBody>
          <a:bodyPr>
            <a:noAutofit/>
          </a:bodyPr>
          <a:lstStyle/>
          <a:p>
            <a:pPr marL="0" indent="0">
              <a:buNone/>
            </a:pPr>
            <a:r>
              <a:rPr lang="zh-CN" altLang="en-US" sz="3200" b="1" dirty="0" smtClean="0">
                <a:solidFill>
                  <a:schemeClr val="bg1"/>
                </a:solidFill>
                <a:latin typeface="楷体" panose="02010609060101010101" pitchFamily="49" charset="-122"/>
                <a:ea typeface="楷体" panose="02010609060101010101" pitchFamily="49" charset="-122"/>
              </a:rPr>
              <a:t>    一位人际关系很好，工作也蛮有成就的同事偷偷告诉你他感染上了艾滋病，虽然这并没有影响到他的工作，但你十分担心他将来的身体情况，也担心同事们一旦知道他的病情，会如何对待他。这时你会：</a:t>
            </a:r>
            <a:endParaRPr lang="en-US" altLang="zh-CN" sz="3200" b="1" dirty="0" smtClean="0">
              <a:solidFill>
                <a:schemeClr val="bg1"/>
              </a:solidFill>
              <a:latin typeface="楷体" panose="02010609060101010101" pitchFamily="49" charset="-122"/>
              <a:ea typeface="楷体" panose="02010609060101010101" pitchFamily="49" charset="-122"/>
            </a:endParaRPr>
          </a:p>
          <a:p>
            <a:pPr marL="0" indent="0">
              <a:buNone/>
            </a:pPr>
            <a:r>
              <a:rPr lang="en-US" altLang="zh-CN" sz="3200" b="1" dirty="0" smtClean="0">
                <a:solidFill>
                  <a:schemeClr val="bg1"/>
                </a:solidFill>
                <a:latin typeface="楷体" panose="02010609060101010101" pitchFamily="49" charset="-122"/>
                <a:ea typeface="楷体" panose="02010609060101010101" pitchFamily="49" charset="-122"/>
              </a:rPr>
              <a:t>A.</a:t>
            </a:r>
            <a:r>
              <a:rPr lang="zh-CN" altLang="en-US" sz="3200" b="1" dirty="0" smtClean="0">
                <a:solidFill>
                  <a:schemeClr val="bg1"/>
                </a:solidFill>
                <a:latin typeface="楷体" panose="02010609060101010101" pitchFamily="49" charset="-122"/>
                <a:ea typeface="楷体" panose="02010609060101010101" pitchFamily="49" charset="-122"/>
              </a:rPr>
              <a:t>告诉他及时地向你通报他的病情，对其他同事，你则保持缄默。</a:t>
            </a:r>
            <a:endParaRPr lang="en-US" altLang="zh-CN" sz="3200" b="1" dirty="0" smtClean="0">
              <a:solidFill>
                <a:schemeClr val="bg1"/>
              </a:solidFill>
              <a:latin typeface="楷体" panose="02010609060101010101" pitchFamily="49" charset="-122"/>
              <a:ea typeface="楷体" panose="02010609060101010101" pitchFamily="49" charset="-122"/>
            </a:endParaRPr>
          </a:p>
          <a:p>
            <a:pPr marL="0" indent="0">
              <a:buNone/>
            </a:pPr>
            <a:r>
              <a:rPr lang="en-US" altLang="zh-CN" sz="3200" b="1" dirty="0" smtClean="0">
                <a:solidFill>
                  <a:schemeClr val="bg1"/>
                </a:solidFill>
                <a:latin typeface="楷体" panose="02010609060101010101" pitchFamily="49" charset="-122"/>
                <a:ea typeface="楷体" panose="02010609060101010101" pitchFamily="49" charset="-122"/>
              </a:rPr>
              <a:t>B.</a:t>
            </a:r>
            <a:r>
              <a:rPr lang="zh-CN" altLang="en-US" sz="3200" b="1" dirty="0" smtClean="0">
                <a:solidFill>
                  <a:schemeClr val="bg1"/>
                </a:solidFill>
                <a:latin typeface="楷体" panose="02010609060101010101" pitchFamily="49" charset="-122"/>
                <a:ea typeface="楷体" panose="02010609060101010101" pitchFamily="49" charset="-122"/>
              </a:rPr>
              <a:t>调动其工作，使其远离同事，一个人工作。</a:t>
            </a:r>
            <a:endParaRPr lang="en-US" altLang="zh-CN" sz="3200" b="1" dirty="0" smtClean="0">
              <a:solidFill>
                <a:schemeClr val="bg1"/>
              </a:solidFill>
              <a:latin typeface="楷体" panose="02010609060101010101" pitchFamily="49" charset="-122"/>
              <a:ea typeface="楷体" panose="02010609060101010101" pitchFamily="49" charset="-122"/>
            </a:endParaRPr>
          </a:p>
          <a:p>
            <a:pPr marL="0" indent="0">
              <a:buNone/>
            </a:pPr>
            <a:r>
              <a:rPr lang="en-US" altLang="zh-CN" sz="3200" b="1" dirty="0" smtClean="0">
                <a:solidFill>
                  <a:schemeClr val="bg1"/>
                </a:solidFill>
                <a:latin typeface="楷体" panose="02010609060101010101" pitchFamily="49" charset="-122"/>
                <a:ea typeface="楷体" panose="02010609060101010101" pitchFamily="49" charset="-122"/>
              </a:rPr>
              <a:t>C.</a:t>
            </a:r>
            <a:r>
              <a:rPr lang="zh-CN" altLang="en-US" sz="3200" b="1" dirty="0" smtClean="0">
                <a:solidFill>
                  <a:schemeClr val="bg1"/>
                </a:solidFill>
                <a:latin typeface="楷体" panose="02010609060101010101" pitchFamily="49" charset="-122"/>
                <a:ea typeface="楷体" panose="02010609060101010101" pitchFamily="49" charset="-122"/>
              </a:rPr>
              <a:t>召开部门会议，将其病情通报大家，了解他们对这个人继续留在组织中的感受。</a:t>
            </a:r>
            <a:endParaRPr lang="en-US" altLang="zh-CN" sz="3200" b="1" dirty="0" smtClean="0">
              <a:solidFill>
                <a:schemeClr val="bg1"/>
              </a:solidFill>
              <a:latin typeface="楷体" panose="02010609060101010101" pitchFamily="49" charset="-122"/>
              <a:ea typeface="楷体" panose="02010609060101010101" pitchFamily="49" charset="-122"/>
            </a:endParaRPr>
          </a:p>
          <a:p>
            <a:pPr marL="0" indent="0">
              <a:buNone/>
            </a:pPr>
            <a:r>
              <a:rPr lang="en-US" altLang="zh-CN" sz="3200" b="1" dirty="0" smtClean="0">
                <a:solidFill>
                  <a:schemeClr val="bg1"/>
                </a:solidFill>
                <a:latin typeface="楷体" panose="02010609060101010101" pitchFamily="49" charset="-122"/>
                <a:ea typeface="楷体" panose="02010609060101010101" pitchFamily="49" charset="-122"/>
              </a:rPr>
              <a:t>D.</a:t>
            </a:r>
            <a:r>
              <a:rPr lang="zh-CN" altLang="en-US" sz="3200" b="1" dirty="0" smtClean="0">
                <a:solidFill>
                  <a:schemeClr val="bg1"/>
                </a:solidFill>
                <a:latin typeface="楷体" panose="02010609060101010101" pitchFamily="49" charset="-122"/>
                <a:ea typeface="楷体" panose="02010609060101010101" pitchFamily="49" charset="-122"/>
              </a:rPr>
              <a:t>征求人力资源管理部门经理的意见，然后再决定如何处理。</a:t>
            </a:r>
            <a:endParaRPr lang="zh-CN" altLang="en-US" sz="3200" b="1" dirty="0">
              <a:solidFill>
                <a:schemeClr val="bg1"/>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96013482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形标注 1"/>
          <p:cNvSpPr/>
          <p:nvPr/>
        </p:nvSpPr>
        <p:spPr>
          <a:xfrm flipH="1">
            <a:off x="323527" y="908720"/>
            <a:ext cx="8352927" cy="4536504"/>
          </a:xfrm>
          <a:prstGeom prst="wedgeEllipseCallou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81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b="1" dirty="0" smtClean="0">
                <a:effectLst>
                  <a:glow rad="101600">
                    <a:schemeClr val="accent3">
                      <a:satMod val="175000"/>
                      <a:alpha val="40000"/>
                    </a:schemeClr>
                  </a:glow>
                </a:effectLst>
                <a:latin typeface="楷体" panose="02010609060101010101" pitchFamily="49" charset="-122"/>
                <a:ea typeface="楷体" panose="02010609060101010101" pitchFamily="49" charset="-122"/>
              </a:rPr>
              <a:t>    </a:t>
            </a:r>
            <a:r>
              <a:rPr lang="zh-CN" altLang="en-US" sz="3600" b="1" dirty="0" smtClean="0">
                <a:solidFill>
                  <a:schemeClr val="bg2">
                    <a:lumMod val="10000"/>
                  </a:schemeClr>
                </a:solidFill>
                <a:effectLst>
                  <a:glow rad="101600">
                    <a:schemeClr val="accent3">
                      <a:satMod val="175000"/>
                      <a:alpha val="40000"/>
                    </a:schemeClr>
                  </a:glow>
                </a:effectLst>
                <a:latin typeface="楷体" panose="02010609060101010101" pitchFamily="49" charset="-122"/>
                <a:ea typeface="楷体" panose="02010609060101010101" pitchFamily="49" charset="-122"/>
              </a:rPr>
              <a:t>“企业</a:t>
            </a:r>
            <a:r>
              <a:rPr lang="zh-CN" altLang="en-US" sz="3600" b="1" dirty="0">
                <a:solidFill>
                  <a:schemeClr val="bg2">
                    <a:lumMod val="10000"/>
                  </a:schemeClr>
                </a:solidFill>
                <a:effectLst>
                  <a:glow rad="101600">
                    <a:schemeClr val="accent3">
                      <a:satMod val="175000"/>
                      <a:alpha val="40000"/>
                    </a:schemeClr>
                  </a:glow>
                </a:effectLst>
                <a:latin typeface="楷体" panose="02010609060101010101" pitchFamily="49" charset="-122"/>
                <a:ea typeface="楷体" panose="02010609060101010101" pitchFamily="49" charset="-122"/>
              </a:rPr>
              <a:t>通过竞争焕发活力，依靠伦理而得以生存”。</a:t>
            </a:r>
          </a:p>
          <a:p>
            <a:r>
              <a:rPr lang="zh-CN" altLang="en-US" sz="3600" b="1" dirty="0" smtClean="0">
                <a:solidFill>
                  <a:schemeClr val="bg2">
                    <a:lumMod val="10000"/>
                  </a:schemeClr>
                </a:solidFill>
                <a:effectLst>
                  <a:glow rad="101600">
                    <a:schemeClr val="accent3">
                      <a:satMod val="175000"/>
                      <a:alpha val="40000"/>
                    </a:schemeClr>
                  </a:glow>
                </a:effectLst>
                <a:latin typeface="楷体" panose="02010609060101010101" pitchFamily="49" charset="-122"/>
                <a:ea typeface="楷体" panose="02010609060101010101" pitchFamily="49" charset="-122"/>
              </a:rPr>
              <a:t>   “</a:t>
            </a:r>
            <a:r>
              <a:rPr lang="zh-CN" altLang="en-US" sz="3600" b="1" dirty="0">
                <a:solidFill>
                  <a:schemeClr val="bg2">
                    <a:lumMod val="10000"/>
                  </a:schemeClr>
                </a:solidFill>
                <a:effectLst>
                  <a:glow rad="101600">
                    <a:schemeClr val="accent3">
                      <a:satMod val="175000"/>
                      <a:alpha val="40000"/>
                    </a:schemeClr>
                  </a:glow>
                </a:effectLst>
                <a:latin typeface="楷体" panose="02010609060101010101" pitchFamily="49" charset="-122"/>
                <a:ea typeface="楷体" panose="02010609060101010101" pitchFamily="49" charset="-122"/>
              </a:rPr>
              <a:t>优秀企业的秘诀在于懂得人的价值观和伦理，懂得如何把它们融合到公司战略中。”</a:t>
            </a:r>
          </a:p>
        </p:txBody>
      </p:sp>
    </p:spTree>
    <p:extLst>
      <p:ext uri="{BB962C8B-B14F-4D97-AF65-F5344CB8AC3E}">
        <p14:creationId xmlns:p14="http://schemas.microsoft.com/office/powerpoint/2010/main" val="135008899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1560" y="1196752"/>
            <a:ext cx="7776864" cy="1800200"/>
          </a:xfrm>
        </p:spPr>
        <p:txBody>
          <a:bodyPr>
            <a:noAutofit/>
          </a:bodyPr>
          <a:lstStyle/>
          <a:p>
            <a:r>
              <a:rPr lang="zh-CN" altLang="en-US" sz="3600" b="1" dirty="0" smtClean="0">
                <a:solidFill>
                  <a:schemeClr val="accent2">
                    <a:lumMod val="75000"/>
                  </a:schemeClr>
                </a:solidFill>
              </a:rPr>
              <a:t>思考：生活中</a:t>
            </a:r>
            <a:r>
              <a:rPr lang="zh-CN" altLang="en-US" sz="3600" b="1" dirty="0" smtClean="0">
                <a:solidFill>
                  <a:schemeClr val="accent2">
                    <a:lumMod val="75000"/>
                  </a:schemeClr>
                </a:solidFill>
              </a:rPr>
              <a:t>的伦理道德</a:t>
            </a:r>
            <a:r>
              <a:rPr lang="zh-CN" altLang="en-US" sz="3600" b="1" dirty="0" smtClean="0">
                <a:solidFill>
                  <a:schemeClr val="accent2">
                    <a:lumMod val="75000"/>
                  </a:schemeClr>
                </a:solidFill>
              </a:rPr>
              <a:t>困境具体有哪些？</a:t>
            </a:r>
            <a:endParaRPr lang="zh-CN" altLang="en-US" sz="3600" b="1" dirty="0">
              <a:solidFill>
                <a:schemeClr val="accent2">
                  <a:lumMod val="75000"/>
                </a:schemeClr>
              </a:solidFill>
            </a:endParaRPr>
          </a:p>
        </p:txBody>
      </p:sp>
      <p:pic>
        <p:nvPicPr>
          <p:cNvPr id="4" name="Picture 2" descr="http://www.51pptmoban.com/d/file/2015/03/02/2905d916bd182cd6912f0ba94b6c32db.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529162">
            <a:off x="4256058" y="3413442"/>
            <a:ext cx="3551494" cy="27042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234604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棱台 5"/>
          <p:cNvSpPr/>
          <p:nvPr/>
        </p:nvSpPr>
        <p:spPr>
          <a:xfrm>
            <a:off x="366956" y="836712"/>
            <a:ext cx="8064896" cy="4608512"/>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smtClean="0">
                <a:latin typeface="楷体" panose="02010609060101010101" pitchFamily="49" charset="-122"/>
                <a:ea typeface="楷体" panose="02010609060101010101" pitchFamily="49" charset="-122"/>
              </a:rPr>
              <a:t>鲁特格尔</a:t>
            </a:r>
            <a:r>
              <a:rPr lang="zh-CN" altLang="en-US" sz="3200" b="1" dirty="0">
                <a:latin typeface="楷体" panose="02010609060101010101" pitchFamily="49" charset="-122"/>
                <a:ea typeface="楷体" panose="02010609060101010101" pitchFamily="49" charset="-122"/>
              </a:rPr>
              <a:t>大学（</a:t>
            </a:r>
            <a:r>
              <a:rPr lang="en-US" altLang="zh-CN" sz="3200" b="1" dirty="0">
                <a:latin typeface="楷体" panose="02010609060101010101" pitchFamily="49" charset="-122"/>
                <a:ea typeface="楷体" panose="02010609060101010101" pitchFamily="49" charset="-122"/>
              </a:rPr>
              <a:t>Rutgers University)</a:t>
            </a:r>
            <a:r>
              <a:rPr lang="zh-CN" altLang="en-US" sz="3200" b="1" dirty="0">
                <a:latin typeface="楷体" panose="02010609060101010101" pitchFamily="49" charset="-122"/>
                <a:ea typeface="楷体" panose="02010609060101010101" pitchFamily="49" charset="-122"/>
              </a:rPr>
              <a:t>调查了</a:t>
            </a:r>
            <a:r>
              <a:rPr lang="en-US" altLang="zh-CN" sz="3200" b="1" dirty="0">
                <a:latin typeface="楷体" panose="02010609060101010101" pitchFamily="49" charset="-122"/>
                <a:ea typeface="楷体" panose="02010609060101010101" pitchFamily="49" charset="-122"/>
              </a:rPr>
              <a:t>600</a:t>
            </a:r>
            <a:r>
              <a:rPr lang="zh-CN" altLang="en-US" sz="3200" b="1" dirty="0">
                <a:latin typeface="楷体" panose="02010609060101010101" pitchFamily="49" charset="-122"/>
                <a:ea typeface="楷体" panose="02010609060101010101" pitchFamily="49" charset="-122"/>
              </a:rPr>
              <a:t>多名学生，发现在打算选择工商业生涯的学生中，</a:t>
            </a:r>
            <a:r>
              <a:rPr lang="en-US" altLang="zh-CN" sz="3200" b="1" dirty="0">
                <a:latin typeface="楷体" panose="02010609060101010101" pitchFamily="49" charset="-122"/>
                <a:ea typeface="楷体" panose="02010609060101010101" pitchFamily="49" charset="-122"/>
              </a:rPr>
              <a:t>76%</a:t>
            </a:r>
            <a:r>
              <a:rPr lang="zh-CN" altLang="en-US" sz="3200" b="1" dirty="0">
                <a:latin typeface="楷体" panose="02010609060101010101" pitchFamily="49" charset="-122"/>
                <a:ea typeface="楷体" panose="02010609060101010101" pitchFamily="49" charset="-122"/>
              </a:rPr>
              <a:t>承认至少有一次考试作弊，</a:t>
            </a:r>
            <a:r>
              <a:rPr lang="en-US" altLang="zh-CN" sz="3200" b="1" dirty="0">
                <a:latin typeface="楷体" panose="02010609060101010101" pitchFamily="49" charset="-122"/>
                <a:ea typeface="楷体" panose="02010609060101010101" pitchFamily="49" charset="-122"/>
              </a:rPr>
              <a:t>19%</a:t>
            </a:r>
            <a:r>
              <a:rPr lang="zh-CN" altLang="en-US" sz="3200" b="1" dirty="0">
                <a:latin typeface="楷体" panose="02010609060101010101" pitchFamily="49" charset="-122"/>
                <a:ea typeface="楷体" panose="02010609060101010101" pitchFamily="49" charset="-122"/>
              </a:rPr>
              <a:t>则至少作弊</a:t>
            </a:r>
            <a:r>
              <a:rPr lang="en-US" altLang="zh-CN" sz="3200" b="1" dirty="0">
                <a:latin typeface="楷体" panose="02010609060101010101" pitchFamily="49" charset="-122"/>
                <a:ea typeface="楷体" panose="02010609060101010101" pitchFamily="49" charset="-122"/>
              </a:rPr>
              <a:t>4</a:t>
            </a:r>
            <a:r>
              <a:rPr lang="zh-CN" altLang="en-US" sz="3200" b="1" dirty="0">
                <a:latin typeface="楷体" panose="02010609060101010101" pitchFamily="49" charset="-122"/>
                <a:ea typeface="楷体" panose="02010609060101010101" pitchFamily="49" charset="-122"/>
              </a:rPr>
              <a:t>次。试问：你考试作弊过吗？</a:t>
            </a:r>
          </a:p>
        </p:txBody>
      </p:sp>
    </p:spTree>
    <p:extLst>
      <p:ext uri="{BB962C8B-B14F-4D97-AF65-F5344CB8AC3E}">
        <p14:creationId xmlns:p14="http://schemas.microsoft.com/office/powerpoint/2010/main" val="287619832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03648" y="260648"/>
            <a:ext cx="7467600" cy="494928"/>
          </a:xfrm>
        </p:spPr>
        <p:txBody>
          <a:bodyPr>
            <a:noAutofit/>
          </a:bodyPr>
          <a:lstStyle/>
          <a:p>
            <a:r>
              <a:rPr lang="zh-CN" altLang="en-US" sz="3200" b="1" dirty="0" smtClean="0"/>
              <a:t>       典型的企业</a:t>
            </a:r>
            <a:r>
              <a:rPr lang="zh-CN" altLang="en-US" sz="3200" b="1" dirty="0" smtClean="0"/>
              <a:t>伦理道德困境</a:t>
            </a:r>
            <a:endParaRPr lang="zh-CN" altLang="en-US" sz="3200" b="1" dirty="0"/>
          </a:p>
        </p:txBody>
      </p:sp>
      <p:graphicFrame>
        <p:nvGraphicFramePr>
          <p:cNvPr id="4" name="表格 3"/>
          <p:cNvGraphicFramePr>
            <a:graphicFrameLocks noGrp="1"/>
          </p:cNvGraphicFramePr>
          <p:nvPr>
            <p:extLst>
              <p:ext uri="{D42A27DB-BD31-4B8C-83A1-F6EECF244321}">
                <p14:modId xmlns:p14="http://schemas.microsoft.com/office/powerpoint/2010/main" val="2038189676"/>
              </p:ext>
            </p:extLst>
          </p:nvPr>
        </p:nvGraphicFramePr>
        <p:xfrm>
          <a:off x="539552" y="849289"/>
          <a:ext cx="8136904" cy="5820071"/>
        </p:xfrm>
        <a:graphic>
          <a:graphicData uri="http://schemas.openxmlformats.org/drawingml/2006/table">
            <a:tbl>
              <a:tblPr firstRow="1" bandRow="1">
                <a:tableStyleId>{3C2FFA5D-87B4-456A-9821-1D502468CF0F}</a:tableStyleId>
              </a:tblPr>
              <a:tblGrid>
                <a:gridCol w="4068452"/>
                <a:gridCol w="4068452"/>
              </a:tblGrid>
              <a:tr h="720080">
                <a:tc>
                  <a:txBody>
                    <a:bodyPr/>
                    <a:lstStyle/>
                    <a:p>
                      <a:r>
                        <a:rPr lang="zh-CN" altLang="en-US" sz="2400" dirty="0" smtClean="0"/>
                        <a:t>企业与员工</a:t>
                      </a:r>
                      <a:endParaRPr lang="zh-CN" altLang="en-US" sz="2400" b="0" dirty="0">
                        <a:solidFill>
                          <a:schemeClr val="tx1">
                            <a:lumMod val="95000"/>
                            <a:lumOff val="5000"/>
                          </a:schemeClr>
                        </a:solidFill>
                        <a:latin typeface="楷体" panose="02010609060101010101" pitchFamily="49" charset="-122"/>
                        <a:ea typeface="楷体" panose="02010609060101010101" pitchFamily="49" charset="-122"/>
                      </a:endParaRPr>
                    </a:p>
                  </a:txBody>
                  <a:tcPr/>
                </a:tc>
                <a:tc>
                  <a:txBody>
                    <a:bodyPr/>
                    <a:lstStyle/>
                    <a:p>
                      <a:r>
                        <a:rPr lang="zh-CN" altLang="en-US" sz="2400" dirty="0" smtClean="0"/>
                        <a:t>集体主义还是个体主义？</a:t>
                      </a:r>
                      <a:endParaRPr lang="zh-CN" altLang="en-US" sz="2400" b="0" dirty="0">
                        <a:solidFill>
                          <a:schemeClr val="tx1">
                            <a:lumMod val="95000"/>
                            <a:lumOff val="5000"/>
                          </a:schemeClr>
                        </a:solidFill>
                        <a:latin typeface="楷体" panose="02010609060101010101" pitchFamily="49" charset="-122"/>
                        <a:ea typeface="楷体" panose="02010609060101010101" pitchFamily="49" charset="-122"/>
                      </a:endParaRPr>
                    </a:p>
                  </a:txBody>
                  <a:tcPr/>
                </a:tc>
              </a:tr>
              <a:tr h="619431">
                <a:tc>
                  <a:txBody>
                    <a:bodyPr/>
                    <a:lstStyle/>
                    <a:p>
                      <a:r>
                        <a:rPr lang="zh-CN" altLang="en-US" sz="2400" dirty="0" smtClean="0"/>
                        <a:t>员工与员工</a:t>
                      </a:r>
                      <a:endParaRPr lang="zh-CN" altLang="en-US" sz="2400" b="0" dirty="0">
                        <a:solidFill>
                          <a:schemeClr val="tx1">
                            <a:lumMod val="95000"/>
                            <a:lumOff val="5000"/>
                          </a:schemeClr>
                        </a:solidFill>
                        <a:latin typeface="楷体" panose="02010609060101010101" pitchFamily="49" charset="-122"/>
                        <a:ea typeface="楷体" panose="02010609060101010101" pitchFamily="49" charset="-122"/>
                      </a:endParaRPr>
                    </a:p>
                  </a:txBody>
                  <a:tcPr/>
                </a:tc>
                <a:tc>
                  <a:txBody>
                    <a:bodyPr/>
                    <a:lstStyle/>
                    <a:p>
                      <a:r>
                        <a:rPr lang="zh-CN" altLang="en-US" sz="2400" dirty="0" smtClean="0"/>
                        <a:t>相互团结还是相互监督？</a:t>
                      </a:r>
                      <a:endParaRPr lang="zh-CN" altLang="en-US" sz="2400" b="0" dirty="0">
                        <a:solidFill>
                          <a:schemeClr val="tx1">
                            <a:lumMod val="95000"/>
                            <a:lumOff val="5000"/>
                          </a:schemeClr>
                        </a:solidFill>
                        <a:latin typeface="楷体" panose="02010609060101010101" pitchFamily="49" charset="-122"/>
                        <a:ea typeface="楷体" panose="02010609060101010101" pitchFamily="49" charset="-122"/>
                      </a:endParaRPr>
                    </a:p>
                  </a:txBody>
                  <a:tcPr/>
                </a:tc>
              </a:tr>
              <a:tr h="676713">
                <a:tc>
                  <a:txBody>
                    <a:bodyPr/>
                    <a:lstStyle/>
                    <a:p>
                      <a:r>
                        <a:rPr lang="zh-CN" altLang="en-US" sz="2400" dirty="0" smtClean="0"/>
                        <a:t>企业与顾客</a:t>
                      </a:r>
                      <a:endParaRPr lang="zh-CN" altLang="en-US" sz="2400" b="0" dirty="0">
                        <a:solidFill>
                          <a:schemeClr val="tx1">
                            <a:lumMod val="95000"/>
                            <a:lumOff val="5000"/>
                          </a:schemeClr>
                        </a:solidFill>
                        <a:latin typeface="楷体" panose="02010609060101010101" pitchFamily="49" charset="-122"/>
                        <a:ea typeface="楷体" panose="02010609060101010101" pitchFamily="49" charset="-122"/>
                      </a:endParaRPr>
                    </a:p>
                  </a:txBody>
                  <a:tcPr/>
                </a:tc>
                <a:tc>
                  <a:txBody>
                    <a:bodyPr/>
                    <a:lstStyle/>
                    <a:p>
                      <a:r>
                        <a:rPr lang="zh-CN" altLang="en-US" sz="2400" dirty="0" smtClean="0"/>
                        <a:t>要确定的利润还是不确定的顾客？</a:t>
                      </a:r>
                      <a:endParaRPr lang="zh-CN" altLang="en-US" sz="2400" b="0" dirty="0">
                        <a:solidFill>
                          <a:schemeClr val="tx1">
                            <a:lumMod val="95000"/>
                            <a:lumOff val="5000"/>
                          </a:schemeClr>
                        </a:solidFill>
                        <a:latin typeface="楷体" panose="02010609060101010101" pitchFamily="49" charset="-122"/>
                        <a:ea typeface="楷体" panose="02010609060101010101" pitchFamily="49" charset="-122"/>
                      </a:endParaRPr>
                    </a:p>
                  </a:txBody>
                  <a:tcPr/>
                </a:tc>
              </a:tr>
              <a:tr h="990707">
                <a:tc>
                  <a:txBody>
                    <a:bodyPr/>
                    <a:lstStyle/>
                    <a:p>
                      <a:r>
                        <a:rPr lang="zh-CN" altLang="en-US" sz="2400" dirty="0" smtClean="0"/>
                        <a:t>企业与竞争者</a:t>
                      </a:r>
                      <a:endParaRPr lang="zh-CN" altLang="en-US" sz="2400" b="0" dirty="0">
                        <a:solidFill>
                          <a:schemeClr val="tx1">
                            <a:lumMod val="95000"/>
                            <a:lumOff val="5000"/>
                          </a:schemeClr>
                        </a:solidFill>
                        <a:latin typeface="楷体" panose="02010609060101010101" pitchFamily="49" charset="-122"/>
                        <a:ea typeface="楷体" panose="02010609060101010101" pitchFamily="49" charset="-122"/>
                      </a:endParaRPr>
                    </a:p>
                  </a:txBody>
                  <a:tcPr/>
                </a:tc>
                <a:tc>
                  <a:txBody>
                    <a:bodyPr/>
                    <a:lstStyle/>
                    <a:p>
                      <a:r>
                        <a:rPr lang="zh-CN" altLang="en-US" sz="2400" dirty="0" smtClean="0"/>
                        <a:t>对手以不道德的方式竞争，对我造成巨大威胁，要不要以牙还牙？</a:t>
                      </a:r>
                      <a:endParaRPr lang="zh-CN" altLang="en-US" sz="2400" b="0" dirty="0">
                        <a:solidFill>
                          <a:schemeClr val="tx1">
                            <a:lumMod val="95000"/>
                            <a:lumOff val="5000"/>
                          </a:schemeClr>
                        </a:solidFill>
                        <a:latin typeface="楷体" panose="02010609060101010101" pitchFamily="49" charset="-122"/>
                        <a:ea typeface="楷体" panose="02010609060101010101" pitchFamily="49" charset="-122"/>
                      </a:endParaRPr>
                    </a:p>
                  </a:txBody>
                  <a:tcPr/>
                </a:tc>
              </a:tr>
              <a:tr h="690493">
                <a:tc>
                  <a:txBody>
                    <a:bodyPr/>
                    <a:lstStyle/>
                    <a:p>
                      <a:r>
                        <a:rPr lang="zh-CN" altLang="en-US" sz="2400" dirty="0" smtClean="0"/>
                        <a:t>企业与社区</a:t>
                      </a:r>
                      <a:endParaRPr lang="zh-CN" altLang="en-US" sz="2400" b="0" dirty="0">
                        <a:solidFill>
                          <a:schemeClr val="tx1">
                            <a:lumMod val="95000"/>
                            <a:lumOff val="5000"/>
                          </a:schemeClr>
                        </a:solidFill>
                        <a:latin typeface="楷体" panose="02010609060101010101" pitchFamily="49" charset="-122"/>
                        <a:ea typeface="楷体" panose="02010609060101010101" pitchFamily="49" charset="-122"/>
                      </a:endParaRPr>
                    </a:p>
                  </a:txBody>
                  <a:tcPr/>
                </a:tc>
                <a:tc>
                  <a:txBody>
                    <a:bodyPr/>
                    <a:lstStyle/>
                    <a:p>
                      <a:r>
                        <a:rPr lang="zh-CN" altLang="en-US" sz="2400" dirty="0" smtClean="0"/>
                        <a:t>除开市场因素考虑，企业有必要对社区承担额外责任吗？</a:t>
                      </a:r>
                      <a:endParaRPr lang="zh-CN" altLang="en-US" sz="2400" b="0" dirty="0">
                        <a:solidFill>
                          <a:schemeClr val="tx1">
                            <a:lumMod val="95000"/>
                            <a:lumOff val="5000"/>
                          </a:schemeClr>
                        </a:solidFill>
                        <a:latin typeface="楷体" panose="02010609060101010101" pitchFamily="49" charset="-122"/>
                        <a:ea typeface="楷体" panose="02010609060101010101" pitchFamily="49" charset="-122"/>
                      </a:endParaRPr>
                    </a:p>
                  </a:txBody>
                  <a:tcPr/>
                </a:tc>
              </a:tr>
              <a:tr h="690493">
                <a:tc>
                  <a:txBody>
                    <a:bodyPr/>
                    <a:lstStyle/>
                    <a:p>
                      <a:r>
                        <a:rPr lang="zh-CN" altLang="en-US" sz="2400" dirty="0" smtClean="0"/>
                        <a:t>企业与政府</a:t>
                      </a:r>
                      <a:endParaRPr lang="zh-CN" altLang="en-US" sz="2400" b="0" dirty="0">
                        <a:solidFill>
                          <a:schemeClr val="tx1">
                            <a:lumMod val="95000"/>
                            <a:lumOff val="5000"/>
                          </a:schemeClr>
                        </a:solidFill>
                        <a:latin typeface="楷体" panose="02010609060101010101" pitchFamily="49" charset="-122"/>
                        <a:ea typeface="楷体" panose="02010609060101010101" pitchFamily="49" charset="-122"/>
                      </a:endParaRPr>
                    </a:p>
                  </a:txBody>
                  <a:tcPr/>
                </a:tc>
                <a:tc>
                  <a:txBody>
                    <a:bodyPr/>
                    <a:lstStyle/>
                    <a:p>
                      <a:r>
                        <a:rPr lang="zh-CN" altLang="en-US" sz="2400" dirty="0" smtClean="0"/>
                        <a:t>企业是否应该影响政府涉及相关利益的决策？</a:t>
                      </a:r>
                      <a:endParaRPr lang="zh-CN" altLang="en-US" sz="2400" b="0" dirty="0">
                        <a:solidFill>
                          <a:schemeClr val="tx1">
                            <a:lumMod val="95000"/>
                            <a:lumOff val="5000"/>
                          </a:schemeClr>
                        </a:solidFill>
                        <a:latin typeface="楷体" panose="02010609060101010101" pitchFamily="49" charset="-122"/>
                        <a:ea typeface="楷体" panose="02010609060101010101" pitchFamily="49" charset="-122"/>
                      </a:endParaRPr>
                    </a:p>
                  </a:txBody>
                  <a:tcPr/>
                </a:tc>
              </a:tr>
              <a:tr h="690493">
                <a:tc>
                  <a:txBody>
                    <a:bodyPr/>
                    <a:lstStyle/>
                    <a:p>
                      <a:r>
                        <a:rPr lang="zh-CN" altLang="en-US" sz="2400" dirty="0" smtClean="0"/>
                        <a:t>企业与环境</a:t>
                      </a:r>
                      <a:endParaRPr lang="zh-CN" altLang="en-US" sz="2400" b="0" dirty="0">
                        <a:solidFill>
                          <a:schemeClr val="tx1">
                            <a:lumMod val="95000"/>
                            <a:lumOff val="5000"/>
                          </a:schemeClr>
                        </a:solidFill>
                        <a:latin typeface="楷体" panose="02010609060101010101" pitchFamily="49" charset="-122"/>
                        <a:ea typeface="楷体" panose="02010609060101010101" pitchFamily="49" charset="-122"/>
                      </a:endParaRPr>
                    </a:p>
                  </a:txBody>
                  <a:tcPr/>
                </a:tc>
                <a:tc>
                  <a:txBody>
                    <a:bodyPr/>
                    <a:lstStyle/>
                    <a:p>
                      <a:r>
                        <a:rPr lang="zh-CN" altLang="en-US" sz="2400" dirty="0" smtClean="0"/>
                        <a:t>别的公司都在排污而且没事，我要花巨资治理污染吗？</a:t>
                      </a:r>
                      <a:endParaRPr lang="zh-CN" altLang="en-US" sz="2400" b="0" dirty="0">
                        <a:solidFill>
                          <a:schemeClr val="tx1">
                            <a:lumMod val="95000"/>
                            <a:lumOff val="5000"/>
                          </a:schemeClr>
                        </a:solidFill>
                        <a:latin typeface="楷体" panose="02010609060101010101" pitchFamily="49" charset="-122"/>
                        <a:ea typeface="楷体" panose="02010609060101010101" pitchFamily="49" charset="-122"/>
                      </a:endParaRPr>
                    </a:p>
                  </a:txBody>
                  <a:tcPr/>
                </a:tc>
              </a:tr>
            </a:tbl>
          </a:graphicData>
        </a:graphic>
      </p:graphicFrame>
    </p:spTree>
    <p:extLst>
      <p:ext uri="{BB962C8B-B14F-4D97-AF65-F5344CB8AC3E}">
        <p14:creationId xmlns:p14="http://schemas.microsoft.com/office/powerpoint/2010/main" val="125202924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solidFill>
                  <a:srgbClr val="3333CC"/>
                </a:solidFill>
              </a:rPr>
              <a:t>伦理道德的管理学意义：</a:t>
            </a:r>
            <a:endParaRPr lang="zh-CN" altLang="en-US" sz="3600" b="1" dirty="0">
              <a:solidFill>
                <a:srgbClr val="3333CC"/>
              </a:solidFill>
            </a:endParaRPr>
          </a:p>
        </p:txBody>
      </p:sp>
      <p:sp>
        <p:nvSpPr>
          <p:cNvPr id="3" name="内容占位符 2"/>
          <p:cNvSpPr>
            <a:spLocks noGrp="1"/>
          </p:cNvSpPr>
          <p:nvPr>
            <p:ph sz="quarter" idx="1"/>
          </p:nvPr>
        </p:nvSpPr>
        <p:spPr>
          <a:xfrm>
            <a:off x="560784" y="1556792"/>
            <a:ext cx="7467600" cy="4873752"/>
          </a:xfrm>
          <a:solidFill>
            <a:schemeClr val="bg1">
              <a:lumMod val="85000"/>
            </a:schemeClr>
          </a:solidFill>
        </p:spPr>
        <p:txBody>
          <a:bodyPr>
            <a:normAutofit/>
          </a:bodyPr>
          <a:lstStyle/>
          <a:p>
            <a:pPr>
              <a:lnSpc>
                <a:spcPct val="150000"/>
              </a:lnSpc>
              <a:buFont typeface="Wingdings" panose="05000000000000000000" pitchFamily="2" charset="2"/>
              <a:buChar char="p"/>
            </a:pPr>
            <a:r>
              <a:rPr lang="zh-CN" altLang="en-US" sz="3200" b="1" dirty="0" smtClean="0">
                <a:effectLst>
                  <a:glow rad="101600">
                    <a:schemeClr val="accent6">
                      <a:satMod val="175000"/>
                      <a:alpha val="40000"/>
                    </a:schemeClr>
                  </a:glow>
                </a:effectLst>
              </a:rPr>
              <a:t>经济与经营活动的意义，尤其是对终极意义的追求。</a:t>
            </a:r>
            <a:endParaRPr lang="en-US" altLang="zh-CN" sz="3200" b="1" dirty="0" smtClean="0">
              <a:effectLst>
                <a:glow rad="101600">
                  <a:schemeClr val="accent6">
                    <a:satMod val="175000"/>
                    <a:alpha val="40000"/>
                  </a:schemeClr>
                </a:glow>
              </a:effectLst>
            </a:endParaRPr>
          </a:p>
          <a:p>
            <a:pPr>
              <a:lnSpc>
                <a:spcPct val="150000"/>
              </a:lnSpc>
              <a:buFont typeface="Arial" panose="020B0604020202020204" pitchFamily="34" charset="0"/>
              <a:buChar char="•"/>
            </a:pPr>
            <a:r>
              <a:rPr lang="zh-CN" altLang="en-US" sz="3200" b="1" dirty="0" smtClean="0">
                <a:solidFill>
                  <a:srgbClr val="C00000"/>
                </a:solidFill>
                <a:effectLst>
                  <a:glow rad="101600">
                    <a:schemeClr val="accent6">
                      <a:satMod val="175000"/>
                      <a:alpha val="40000"/>
                    </a:schemeClr>
                  </a:glow>
                </a:effectLst>
                <a:latin typeface="楷体" panose="02010609060101010101" pitchFamily="49" charset="-122"/>
                <a:ea typeface="楷体" panose="02010609060101010101" pitchFamily="49" charset="-122"/>
              </a:rPr>
              <a:t>洛克菲勒“人死而富有是一种耻辱”</a:t>
            </a:r>
            <a:endParaRPr lang="en-US" altLang="zh-CN" sz="3200" b="1" dirty="0" smtClean="0">
              <a:solidFill>
                <a:srgbClr val="C00000"/>
              </a:solidFill>
              <a:effectLst>
                <a:glow rad="101600">
                  <a:schemeClr val="accent6">
                    <a:satMod val="175000"/>
                    <a:alpha val="40000"/>
                  </a:schemeClr>
                </a:glow>
              </a:effectLst>
              <a:latin typeface="楷体" panose="02010609060101010101" pitchFamily="49" charset="-122"/>
              <a:ea typeface="楷体" panose="02010609060101010101" pitchFamily="49" charset="-122"/>
            </a:endParaRPr>
          </a:p>
          <a:p>
            <a:pPr>
              <a:lnSpc>
                <a:spcPct val="150000"/>
              </a:lnSpc>
              <a:buFont typeface="Arial" panose="020B0604020202020204" pitchFamily="34" charset="0"/>
              <a:buChar char="•"/>
            </a:pPr>
            <a:r>
              <a:rPr lang="zh-CN" altLang="en-US" sz="3200" b="1" dirty="0" smtClean="0">
                <a:solidFill>
                  <a:srgbClr val="C00000"/>
                </a:solidFill>
                <a:effectLst>
                  <a:glow rad="101600">
                    <a:schemeClr val="accent6">
                      <a:satMod val="175000"/>
                      <a:alpha val="40000"/>
                    </a:schemeClr>
                  </a:glow>
                </a:effectLst>
                <a:latin typeface="楷体" panose="02010609060101010101" pitchFamily="49" charset="-122"/>
                <a:ea typeface="楷体" panose="02010609060101010101" pitchFamily="49" charset="-122"/>
              </a:rPr>
              <a:t>比尔盖茨退休时捐献所有财产</a:t>
            </a:r>
            <a:r>
              <a:rPr lang="en-US" altLang="zh-CN" sz="3200" b="1" dirty="0" smtClean="0">
                <a:solidFill>
                  <a:srgbClr val="C00000"/>
                </a:solidFill>
                <a:effectLst>
                  <a:glow rad="101600">
                    <a:schemeClr val="accent6">
                      <a:satMod val="175000"/>
                      <a:alpha val="40000"/>
                    </a:schemeClr>
                  </a:glow>
                </a:effectLst>
                <a:latin typeface="楷体" panose="02010609060101010101" pitchFamily="49" charset="-122"/>
                <a:ea typeface="楷体" panose="02010609060101010101" pitchFamily="49" charset="-122"/>
              </a:rPr>
              <a:t>580</a:t>
            </a:r>
            <a:r>
              <a:rPr lang="zh-CN" altLang="en-US" sz="3200" b="1" dirty="0" smtClean="0">
                <a:solidFill>
                  <a:srgbClr val="C00000"/>
                </a:solidFill>
                <a:effectLst>
                  <a:glow rad="101600">
                    <a:schemeClr val="accent6">
                      <a:satMod val="175000"/>
                      <a:alpha val="40000"/>
                    </a:schemeClr>
                  </a:glow>
                </a:effectLst>
                <a:latin typeface="楷体" panose="02010609060101010101" pitchFamily="49" charset="-122"/>
                <a:ea typeface="楷体" panose="02010609060101010101" pitchFamily="49" charset="-122"/>
              </a:rPr>
              <a:t>亿美元用于慈善事业</a:t>
            </a:r>
            <a:endParaRPr lang="en-US" altLang="zh-CN" sz="3200" b="1" dirty="0" smtClean="0">
              <a:solidFill>
                <a:srgbClr val="C00000"/>
              </a:solidFill>
              <a:effectLst>
                <a:glow rad="101600">
                  <a:schemeClr val="accent6">
                    <a:satMod val="175000"/>
                    <a:alpha val="40000"/>
                  </a:schemeClr>
                </a:glow>
              </a:effectLst>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27278672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solidFill>
                  <a:srgbClr val="3333CC"/>
                </a:solidFill>
              </a:rPr>
              <a:t>伦理道德的管理学意义：</a:t>
            </a:r>
            <a:endParaRPr lang="zh-CN" altLang="en-US" sz="3600" b="1" dirty="0">
              <a:solidFill>
                <a:srgbClr val="3333CC"/>
              </a:solidFill>
            </a:endParaRPr>
          </a:p>
        </p:txBody>
      </p:sp>
      <p:sp>
        <p:nvSpPr>
          <p:cNvPr id="3" name="内容占位符 2"/>
          <p:cNvSpPr>
            <a:spLocks noGrp="1"/>
          </p:cNvSpPr>
          <p:nvPr>
            <p:ph sz="quarter" idx="1"/>
          </p:nvPr>
        </p:nvSpPr>
        <p:spPr>
          <a:xfrm>
            <a:off x="560784" y="1556792"/>
            <a:ext cx="7467600" cy="4873752"/>
          </a:xfrm>
          <a:solidFill>
            <a:schemeClr val="bg1">
              <a:lumMod val="85000"/>
            </a:schemeClr>
          </a:solidFill>
        </p:spPr>
        <p:txBody>
          <a:bodyPr>
            <a:normAutofit/>
          </a:bodyPr>
          <a:lstStyle/>
          <a:p>
            <a:pPr>
              <a:lnSpc>
                <a:spcPct val="150000"/>
              </a:lnSpc>
              <a:buFont typeface="Wingdings" panose="05000000000000000000" pitchFamily="2" charset="2"/>
              <a:buChar char="p"/>
            </a:pPr>
            <a:r>
              <a:rPr lang="zh-CN" altLang="en-US" sz="3200" b="1" dirty="0" smtClean="0">
                <a:effectLst>
                  <a:glow rad="101600">
                    <a:schemeClr val="accent6">
                      <a:satMod val="175000"/>
                      <a:alpha val="40000"/>
                    </a:schemeClr>
                  </a:glow>
                </a:effectLst>
              </a:rPr>
              <a:t>企业组织</a:t>
            </a:r>
            <a:endParaRPr lang="en-US" altLang="zh-CN" sz="3200" b="1" dirty="0" smtClean="0">
              <a:effectLst>
                <a:glow rad="101600">
                  <a:schemeClr val="accent6">
                    <a:satMod val="175000"/>
                    <a:alpha val="40000"/>
                  </a:schemeClr>
                </a:glow>
              </a:effectLst>
            </a:endParaRPr>
          </a:p>
          <a:p>
            <a:pPr>
              <a:lnSpc>
                <a:spcPct val="150000"/>
              </a:lnSpc>
              <a:buFont typeface="Arial" panose="020B0604020202020204" pitchFamily="34" charset="0"/>
              <a:buChar char="•"/>
            </a:pPr>
            <a:r>
              <a:rPr lang="zh-CN" altLang="en-US" sz="3200" b="1" dirty="0">
                <a:solidFill>
                  <a:srgbClr val="C00000"/>
                </a:solidFill>
                <a:effectLst>
                  <a:glow rad="101600">
                    <a:schemeClr val="accent6">
                      <a:satMod val="175000"/>
                      <a:alpha val="40000"/>
                    </a:schemeClr>
                  </a:glow>
                </a:effectLst>
                <a:latin typeface="楷体" panose="02010609060101010101" pitchFamily="49" charset="-122"/>
                <a:ea typeface="楷体" panose="02010609060101010101" pitchFamily="49" charset="-122"/>
              </a:rPr>
              <a:t>不仅在于构建人际关系，更重要的在于造就真正合理有效的企业组织。</a:t>
            </a:r>
            <a:endParaRPr lang="en-US" altLang="zh-CN" sz="3200" b="1" dirty="0">
              <a:solidFill>
                <a:srgbClr val="C00000"/>
              </a:solidFill>
              <a:effectLst>
                <a:glow rad="101600">
                  <a:schemeClr val="accent6">
                    <a:satMod val="175000"/>
                    <a:alpha val="40000"/>
                  </a:schemeClr>
                </a:glow>
              </a:effectLst>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7753954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cnhan.com/%2f/%2f/gb/images/2007-06/15/xin_59060415173178321133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9992" y="840613"/>
            <a:ext cx="4176464" cy="302043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a4.att.hudong.com/34/19/013000003503941240461955969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09579" y="3976124"/>
            <a:ext cx="4176463" cy="279143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7.sinaimg.cn/bmiddle/4906714626dfde5ea507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528" y="3927277"/>
            <a:ext cx="4047732" cy="2886099"/>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img1.qq.com/news/pics/4351/4351837.bmp"/>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3528" y="840613"/>
            <a:ext cx="4047732" cy="3020435"/>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323528" y="173459"/>
            <a:ext cx="8820472" cy="523220"/>
          </a:xfrm>
          <a:prstGeom prst="rect">
            <a:avLst/>
          </a:prstGeom>
        </p:spPr>
        <p:txBody>
          <a:bodyPr wrap="square">
            <a:spAutoFit/>
          </a:bodyPr>
          <a:lstStyle/>
          <a:p>
            <a:r>
              <a:rPr lang="en-US" altLang="zh-CN" sz="2800" b="1" dirty="0">
                <a:solidFill>
                  <a:srgbClr val="FF0000"/>
                </a:solidFill>
              </a:rPr>
              <a:t>2007</a:t>
            </a:r>
            <a:r>
              <a:rPr lang="zh-CN" altLang="en-US" sz="2800" b="1" dirty="0">
                <a:solidFill>
                  <a:srgbClr val="FF0000"/>
                </a:solidFill>
              </a:rPr>
              <a:t>年的山西黑砖窑事件触目惊心，</a:t>
            </a:r>
            <a:r>
              <a:rPr lang="zh-CN" altLang="en-US" sz="2800" b="1" dirty="0" smtClean="0">
                <a:solidFill>
                  <a:srgbClr val="FF0000"/>
                </a:solidFill>
              </a:rPr>
              <a:t>令人发指</a:t>
            </a:r>
            <a:r>
              <a:rPr lang="en-US" altLang="zh-CN" sz="2800" b="1" dirty="0" smtClean="0">
                <a:solidFill>
                  <a:srgbClr val="FF0000"/>
                </a:solidFill>
              </a:rPr>
              <a:t>……</a:t>
            </a:r>
            <a:endParaRPr lang="en-US" altLang="zh-CN" sz="2800" b="1" dirty="0">
              <a:solidFill>
                <a:srgbClr val="FF0000"/>
              </a:solidFill>
            </a:endParaRPr>
          </a:p>
        </p:txBody>
      </p:sp>
    </p:spTree>
    <p:extLst>
      <p:ext uri="{BB962C8B-B14F-4D97-AF65-F5344CB8AC3E}">
        <p14:creationId xmlns:p14="http://schemas.microsoft.com/office/powerpoint/2010/main" val="92981939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solidFill>
                  <a:srgbClr val="3333CC"/>
                </a:solidFill>
              </a:rPr>
              <a:t>伦理道德的管理学意义：</a:t>
            </a:r>
            <a:endParaRPr lang="zh-CN" altLang="en-US" sz="3600" b="1" dirty="0">
              <a:solidFill>
                <a:srgbClr val="3333CC"/>
              </a:solidFill>
            </a:endParaRPr>
          </a:p>
        </p:txBody>
      </p:sp>
      <p:sp>
        <p:nvSpPr>
          <p:cNvPr id="3" name="内容占位符 2"/>
          <p:cNvSpPr>
            <a:spLocks noGrp="1"/>
          </p:cNvSpPr>
          <p:nvPr>
            <p:ph sz="quarter" idx="1"/>
          </p:nvPr>
        </p:nvSpPr>
        <p:spPr>
          <a:xfrm>
            <a:off x="323528" y="1556792"/>
            <a:ext cx="8259688" cy="4873752"/>
          </a:xfrm>
          <a:solidFill>
            <a:schemeClr val="bg1">
              <a:lumMod val="85000"/>
            </a:schemeClr>
          </a:solidFill>
        </p:spPr>
        <p:txBody>
          <a:bodyPr>
            <a:normAutofit/>
          </a:bodyPr>
          <a:lstStyle/>
          <a:p>
            <a:pPr>
              <a:lnSpc>
                <a:spcPct val="150000"/>
              </a:lnSpc>
              <a:buFont typeface="Wingdings" panose="05000000000000000000" pitchFamily="2" charset="2"/>
              <a:buChar char="p"/>
            </a:pPr>
            <a:r>
              <a:rPr lang="zh-CN" altLang="en-US" sz="3200" b="1" dirty="0" smtClean="0">
                <a:effectLst>
                  <a:glow rad="101600">
                    <a:schemeClr val="accent6">
                      <a:satMod val="175000"/>
                      <a:alpha val="40000"/>
                    </a:schemeClr>
                  </a:glow>
                </a:effectLst>
              </a:rPr>
              <a:t>人文力与企业精神</a:t>
            </a:r>
            <a:endParaRPr lang="en-US" altLang="zh-CN" sz="3200" b="1" dirty="0" smtClean="0">
              <a:effectLst>
                <a:glow rad="101600">
                  <a:schemeClr val="accent6">
                    <a:satMod val="175000"/>
                    <a:alpha val="40000"/>
                  </a:schemeClr>
                </a:glow>
              </a:effectLst>
            </a:endParaRPr>
          </a:p>
          <a:p>
            <a:pPr>
              <a:lnSpc>
                <a:spcPct val="150000"/>
              </a:lnSpc>
              <a:buFont typeface="Arial" panose="020B0604020202020204" pitchFamily="34" charset="0"/>
              <a:buChar char="•"/>
            </a:pPr>
            <a:r>
              <a:rPr lang="zh-CN" altLang="en-US" sz="3200" b="1" dirty="0">
                <a:solidFill>
                  <a:srgbClr val="C00000"/>
                </a:solidFill>
                <a:effectLst>
                  <a:glow rad="101600">
                    <a:schemeClr val="accent6">
                      <a:satMod val="175000"/>
                      <a:alpha val="40000"/>
                    </a:schemeClr>
                  </a:glow>
                </a:effectLst>
                <a:latin typeface="楷体" panose="02010609060101010101" pitchFamily="49" charset="-122"/>
                <a:ea typeface="楷体" panose="02010609060101010101" pitchFamily="49" charset="-122"/>
              </a:rPr>
              <a:t>科斯洛夫斯基：在人身上存在经济的“最强的动力”与伦理的“最好的动力”的矛盾。</a:t>
            </a:r>
            <a:endParaRPr lang="en-US" altLang="zh-CN" sz="3200" b="1" dirty="0">
              <a:solidFill>
                <a:srgbClr val="C00000"/>
              </a:solidFill>
              <a:effectLst>
                <a:glow rad="101600">
                  <a:schemeClr val="accent6">
                    <a:satMod val="175000"/>
                    <a:alpha val="40000"/>
                  </a:schemeClr>
                </a:glow>
              </a:effectLst>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26878151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solidFill>
                  <a:srgbClr val="3333CC"/>
                </a:solidFill>
              </a:rPr>
              <a:t>伦理道德的管理学意义：</a:t>
            </a:r>
            <a:endParaRPr lang="zh-CN" altLang="en-US" sz="3600" b="1" dirty="0">
              <a:solidFill>
                <a:srgbClr val="3333CC"/>
              </a:solidFill>
            </a:endParaRPr>
          </a:p>
        </p:txBody>
      </p:sp>
      <p:sp>
        <p:nvSpPr>
          <p:cNvPr id="3" name="内容占位符 2"/>
          <p:cNvSpPr>
            <a:spLocks noGrp="1"/>
          </p:cNvSpPr>
          <p:nvPr>
            <p:ph sz="quarter" idx="1"/>
          </p:nvPr>
        </p:nvSpPr>
        <p:spPr>
          <a:xfrm>
            <a:off x="323528" y="1556792"/>
            <a:ext cx="8136904" cy="4873752"/>
          </a:xfrm>
          <a:solidFill>
            <a:schemeClr val="bg1">
              <a:lumMod val="85000"/>
            </a:schemeClr>
          </a:solidFill>
        </p:spPr>
        <p:txBody>
          <a:bodyPr>
            <a:normAutofit/>
          </a:bodyPr>
          <a:lstStyle/>
          <a:p>
            <a:pPr>
              <a:lnSpc>
                <a:spcPct val="150000"/>
              </a:lnSpc>
              <a:buFont typeface="Wingdings" panose="05000000000000000000" pitchFamily="2" charset="2"/>
              <a:buChar char="p"/>
            </a:pPr>
            <a:r>
              <a:rPr lang="zh-CN" altLang="en-US" sz="3200" b="1" dirty="0" smtClean="0">
                <a:effectLst>
                  <a:glow rad="101600">
                    <a:schemeClr val="accent6">
                      <a:satMod val="175000"/>
                      <a:alpha val="40000"/>
                    </a:schemeClr>
                  </a:glow>
                </a:effectLst>
              </a:rPr>
              <a:t>企业及其他产品的价值观</a:t>
            </a:r>
            <a:endParaRPr lang="en-US" altLang="zh-CN" sz="3200" b="1" dirty="0" smtClean="0">
              <a:effectLst>
                <a:glow rad="101600">
                  <a:schemeClr val="accent6">
                    <a:satMod val="175000"/>
                    <a:alpha val="40000"/>
                  </a:schemeClr>
                </a:glow>
              </a:effectLst>
            </a:endParaRPr>
          </a:p>
          <a:p>
            <a:pPr marL="0" indent="0">
              <a:lnSpc>
                <a:spcPct val="150000"/>
              </a:lnSpc>
              <a:buNone/>
            </a:pPr>
            <a:r>
              <a:rPr lang="zh-CN" altLang="en-US" sz="3200" b="1" dirty="0">
                <a:solidFill>
                  <a:srgbClr val="C00000"/>
                </a:solidFill>
                <a:effectLst>
                  <a:glow rad="101600">
                    <a:schemeClr val="accent6">
                      <a:satMod val="175000"/>
                      <a:alpha val="40000"/>
                    </a:schemeClr>
                  </a:glow>
                </a:effectLst>
                <a:latin typeface="楷体" panose="02010609060101010101" pitchFamily="49" charset="-122"/>
                <a:ea typeface="楷体" panose="02010609060101010101" pitchFamily="49" charset="-122"/>
              </a:rPr>
              <a:t>“企业成功与产品质量的真谛全在于诚信。”</a:t>
            </a:r>
            <a:endParaRPr lang="en-US" altLang="zh-CN" sz="3200" b="1" dirty="0">
              <a:solidFill>
                <a:srgbClr val="C00000"/>
              </a:solidFill>
              <a:effectLst>
                <a:glow rad="101600">
                  <a:schemeClr val="accent6">
                    <a:satMod val="175000"/>
                    <a:alpha val="40000"/>
                  </a:schemeClr>
                </a:glow>
              </a:effectLst>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29047057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323528" y="1412776"/>
            <a:ext cx="8372472" cy="4896544"/>
          </a:xfrm>
          <a:solidFill>
            <a:schemeClr val="accent5">
              <a:lumMod val="60000"/>
              <a:lumOff val="40000"/>
            </a:schemeClr>
          </a:solidFill>
          <a:effectLst>
            <a:glow rad="228600">
              <a:schemeClr val="accent1">
                <a:satMod val="175000"/>
                <a:alpha val="40000"/>
              </a:schemeClr>
            </a:glow>
          </a:effectLst>
        </p:spPr>
        <p:txBody>
          <a:bodyPr>
            <a:normAutofit lnSpcReduction="10000"/>
          </a:bodyPr>
          <a:lstStyle/>
          <a:p>
            <a:pPr marL="0" indent="0">
              <a:lnSpc>
                <a:spcPct val="150000"/>
              </a:lnSpc>
              <a:buNone/>
            </a:pPr>
            <a:r>
              <a:rPr lang="en-US" altLang="zh-CN" sz="3000" b="1" cap="small" dirty="0">
                <a:solidFill>
                  <a:schemeClr val="tx2"/>
                </a:solidFill>
                <a:effectLst>
                  <a:outerShdw blurRad="50800" dist="38100" dir="18900000" algn="bl" rotWithShape="0">
                    <a:prstClr val="black">
                      <a:alpha val="40000"/>
                    </a:prstClr>
                  </a:outerShdw>
                </a:effectLst>
                <a:latin typeface="+mj-lt"/>
                <a:ea typeface="+mj-ea"/>
                <a:cs typeface="+mj-cs"/>
              </a:rPr>
              <a:t>     </a:t>
            </a:r>
            <a:r>
              <a:rPr lang="en-US" altLang="zh-CN" sz="3000" b="1" cap="small" dirty="0" smtClean="0">
                <a:solidFill>
                  <a:schemeClr val="tx2"/>
                </a:solidFill>
                <a:effectLst>
                  <a:outerShdw blurRad="50800" dist="38100" dir="18900000" algn="bl" rotWithShape="0">
                    <a:prstClr val="black">
                      <a:alpha val="40000"/>
                    </a:prstClr>
                  </a:outerShdw>
                </a:effectLst>
                <a:latin typeface="+mj-lt"/>
                <a:ea typeface="+mj-ea"/>
                <a:cs typeface="+mj-cs"/>
              </a:rPr>
              <a:t> </a:t>
            </a:r>
            <a:r>
              <a:rPr lang="en-US" altLang="zh-CN" sz="3000" b="1" cap="small" dirty="0" smtClean="0">
                <a:solidFill>
                  <a:srgbClr val="3333CC"/>
                </a:solidFill>
                <a:effectLst>
                  <a:outerShdw blurRad="50800" dist="38100" dir="18900000" algn="bl" rotWithShape="0">
                    <a:prstClr val="black">
                      <a:alpha val="40000"/>
                    </a:prstClr>
                  </a:outerShdw>
                </a:effectLst>
                <a:latin typeface="+mj-lt"/>
                <a:ea typeface="+mj-ea"/>
                <a:cs typeface="+mj-cs"/>
              </a:rPr>
              <a:t>1</a:t>
            </a:r>
            <a:r>
              <a:rPr lang="en-US" altLang="zh-CN" sz="3000" b="1" cap="small" dirty="0">
                <a:solidFill>
                  <a:srgbClr val="3333CC"/>
                </a:solidFill>
                <a:effectLst>
                  <a:outerShdw blurRad="50800" dist="38100" dir="18900000" algn="bl" rotWithShape="0">
                    <a:prstClr val="black">
                      <a:alpha val="40000"/>
                    </a:prstClr>
                  </a:outerShdw>
                </a:effectLst>
                <a:latin typeface="+mj-lt"/>
                <a:ea typeface="+mj-ea"/>
                <a:cs typeface="+mj-cs"/>
              </a:rPr>
              <a:t>.</a:t>
            </a:r>
            <a:r>
              <a:rPr lang="zh-CN" altLang="en-US" sz="3000" b="1" cap="small" dirty="0">
                <a:solidFill>
                  <a:srgbClr val="3333CC"/>
                </a:solidFill>
                <a:effectLst>
                  <a:outerShdw blurRad="50800" dist="38100" dir="18900000" algn="bl" rotWithShape="0">
                    <a:prstClr val="black">
                      <a:alpha val="40000"/>
                    </a:prstClr>
                  </a:outerShdw>
                </a:effectLst>
                <a:latin typeface="+mj-lt"/>
                <a:ea typeface="+mj-ea"/>
                <a:cs typeface="+mj-cs"/>
              </a:rPr>
              <a:t>功利主义道德观</a:t>
            </a:r>
            <a:endParaRPr lang="en-US" altLang="zh-CN" sz="3000" b="1" cap="small" dirty="0">
              <a:solidFill>
                <a:srgbClr val="3333CC"/>
              </a:solidFill>
              <a:effectLst>
                <a:outerShdw blurRad="50800" dist="38100" dir="18900000" algn="bl" rotWithShape="0">
                  <a:prstClr val="black">
                    <a:alpha val="40000"/>
                  </a:prstClr>
                </a:outerShdw>
              </a:effectLst>
              <a:latin typeface="+mj-lt"/>
              <a:ea typeface="+mj-ea"/>
              <a:cs typeface="+mj-cs"/>
            </a:endParaRPr>
          </a:p>
          <a:p>
            <a:pPr>
              <a:lnSpc>
                <a:spcPct val="150000"/>
              </a:lnSpc>
              <a:buFont typeface="Wingdings" panose="05000000000000000000" pitchFamily="2" charset="2"/>
              <a:buChar char="p"/>
            </a:pPr>
            <a:r>
              <a:rPr lang="zh-CN" altLang="en-US" sz="3000" b="1" cap="small" dirty="0">
                <a:solidFill>
                  <a:schemeClr val="tx2"/>
                </a:solidFill>
                <a:effectLst>
                  <a:outerShdw blurRad="50800" dist="38100" dir="18900000" algn="bl" rotWithShape="0">
                    <a:prstClr val="black">
                      <a:alpha val="40000"/>
                    </a:prstClr>
                  </a:outerShdw>
                </a:effectLst>
                <a:latin typeface="+mj-lt"/>
                <a:ea typeface="+mj-ea"/>
                <a:cs typeface="+mj-cs"/>
              </a:rPr>
              <a:t>    </a:t>
            </a:r>
            <a:r>
              <a:rPr lang="zh-CN" altLang="en-US" sz="3000" b="1" cap="small" dirty="0" smtClean="0">
                <a:solidFill>
                  <a:srgbClr val="FF0000"/>
                </a:solidFill>
                <a:effectLst>
                  <a:outerShdw blurRad="50800" dist="38100" dir="18900000" algn="bl" rotWithShape="0">
                    <a:prstClr val="black">
                      <a:alpha val="40000"/>
                    </a:prstClr>
                  </a:outerShdw>
                </a:effectLst>
                <a:latin typeface="+mj-lt"/>
                <a:ea typeface="+mj-ea"/>
                <a:cs typeface="+mj-cs"/>
              </a:rPr>
              <a:t> 观点：</a:t>
            </a:r>
            <a:r>
              <a:rPr lang="zh-CN" altLang="en-US" sz="3000" b="1" cap="small" dirty="0" smtClean="0">
                <a:solidFill>
                  <a:schemeClr val="tx1">
                    <a:lumMod val="65000"/>
                    <a:lumOff val="35000"/>
                  </a:schemeClr>
                </a:solidFill>
                <a:effectLst>
                  <a:outerShdw blurRad="50800" dist="38100" dir="18900000" algn="bl" rotWithShape="0">
                    <a:prstClr val="black">
                      <a:alpha val="40000"/>
                    </a:prstClr>
                  </a:outerShdw>
                </a:effectLst>
                <a:latin typeface="+mj-lt"/>
                <a:ea typeface="+mj-ea"/>
                <a:cs typeface="+mj-cs"/>
              </a:rPr>
              <a:t>能给行为影响所及的大多数人带来最大利益的行为才是善的。</a:t>
            </a:r>
            <a:endParaRPr lang="en-US" altLang="zh-CN" sz="3000" b="1" cap="small" dirty="0" smtClean="0">
              <a:solidFill>
                <a:schemeClr val="tx1">
                  <a:lumMod val="65000"/>
                  <a:lumOff val="35000"/>
                </a:schemeClr>
              </a:solidFill>
              <a:effectLst>
                <a:outerShdw blurRad="50800" dist="38100" dir="18900000" algn="bl" rotWithShape="0">
                  <a:prstClr val="black">
                    <a:alpha val="40000"/>
                  </a:prstClr>
                </a:outerShdw>
              </a:effectLst>
              <a:latin typeface="+mj-lt"/>
              <a:ea typeface="+mj-ea"/>
              <a:cs typeface="+mj-cs"/>
            </a:endParaRPr>
          </a:p>
          <a:p>
            <a:pPr>
              <a:lnSpc>
                <a:spcPct val="150000"/>
              </a:lnSpc>
              <a:buFont typeface="Wingdings" panose="05000000000000000000" pitchFamily="2" charset="2"/>
              <a:buChar char="Ø"/>
            </a:pPr>
            <a:r>
              <a:rPr lang="zh-CN" altLang="en-US" sz="3000" b="1" cap="small" dirty="0" smtClean="0">
                <a:solidFill>
                  <a:srgbClr val="FF0000"/>
                </a:solidFill>
                <a:effectLst>
                  <a:outerShdw blurRad="50800" dist="38100" dir="18900000" algn="bl" rotWithShape="0">
                    <a:prstClr val="black">
                      <a:alpha val="40000"/>
                    </a:prstClr>
                  </a:outerShdw>
                </a:effectLst>
                <a:latin typeface="+mj-lt"/>
                <a:ea typeface="+mj-ea"/>
                <a:cs typeface="+mj-cs"/>
              </a:rPr>
              <a:t>合理性：</a:t>
            </a:r>
            <a:r>
              <a:rPr lang="zh-CN" altLang="en-US" sz="3000" b="1" cap="small" dirty="0" smtClean="0">
                <a:solidFill>
                  <a:schemeClr val="tx1">
                    <a:lumMod val="65000"/>
                    <a:lumOff val="35000"/>
                  </a:schemeClr>
                </a:solidFill>
                <a:effectLst>
                  <a:outerShdw blurRad="50800" dist="38100" dir="18900000" algn="bl" rotWithShape="0">
                    <a:prstClr val="black">
                      <a:alpha val="40000"/>
                    </a:prstClr>
                  </a:outerShdw>
                </a:effectLst>
                <a:latin typeface="+mj-lt"/>
                <a:ea typeface="+mj-ea"/>
                <a:cs typeface="+mj-cs"/>
              </a:rPr>
              <a:t>能为大多数人带来利益的行为当然被认为是善的。</a:t>
            </a:r>
            <a:endParaRPr lang="en-US" altLang="zh-CN" sz="3000" b="1" cap="small" dirty="0" smtClean="0">
              <a:solidFill>
                <a:schemeClr val="tx1">
                  <a:lumMod val="65000"/>
                  <a:lumOff val="35000"/>
                </a:schemeClr>
              </a:solidFill>
              <a:effectLst>
                <a:outerShdw blurRad="50800" dist="38100" dir="18900000" algn="bl" rotWithShape="0">
                  <a:prstClr val="black">
                    <a:alpha val="40000"/>
                  </a:prstClr>
                </a:outerShdw>
              </a:effectLst>
              <a:latin typeface="+mj-lt"/>
              <a:ea typeface="+mj-ea"/>
              <a:cs typeface="+mj-cs"/>
            </a:endParaRPr>
          </a:p>
          <a:p>
            <a:pPr>
              <a:lnSpc>
                <a:spcPct val="150000"/>
              </a:lnSpc>
              <a:buFont typeface="Wingdings" panose="05000000000000000000" pitchFamily="2" charset="2"/>
              <a:buChar char="Ø"/>
            </a:pPr>
            <a:r>
              <a:rPr lang="zh-CN" altLang="en-US" sz="3000" b="1" cap="small" dirty="0" smtClean="0">
                <a:solidFill>
                  <a:srgbClr val="FF0000"/>
                </a:solidFill>
                <a:effectLst>
                  <a:outerShdw blurRad="50800" dist="38100" dir="18900000" algn="bl" rotWithShape="0">
                    <a:prstClr val="black">
                      <a:alpha val="40000"/>
                    </a:prstClr>
                  </a:outerShdw>
                </a:effectLst>
                <a:latin typeface="+mj-lt"/>
                <a:ea typeface="+mj-ea"/>
                <a:cs typeface="+mj-cs"/>
              </a:rPr>
              <a:t>存在的问题：</a:t>
            </a:r>
            <a:r>
              <a:rPr lang="zh-CN" altLang="en-US" sz="3000" b="1" cap="small" dirty="0" smtClean="0">
                <a:solidFill>
                  <a:schemeClr val="tx2">
                    <a:lumMod val="75000"/>
                  </a:schemeClr>
                </a:solidFill>
                <a:effectLst>
                  <a:outerShdw blurRad="50800" dist="38100" dir="18900000" algn="bl" rotWithShape="0">
                    <a:prstClr val="black">
                      <a:alpha val="40000"/>
                    </a:prstClr>
                  </a:outerShdw>
                </a:effectLst>
                <a:latin typeface="+mj-lt"/>
                <a:ea typeface="+mj-ea"/>
                <a:cs typeface="+mj-cs"/>
              </a:rPr>
              <a:t>取得最大利益的手段可能不公平、不道德。</a:t>
            </a:r>
            <a:endParaRPr lang="zh-CN" altLang="en-US" dirty="0">
              <a:solidFill>
                <a:schemeClr val="tx2">
                  <a:lumMod val="75000"/>
                </a:schemeClr>
              </a:solidFill>
              <a:effectLst>
                <a:outerShdw blurRad="50800" dist="38100" dir="18900000" algn="bl" rotWithShape="0">
                  <a:prstClr val="black">
                    <a:alpha val="40000"/>
                  </a:prstClr>
                </a:outerShdw>
              </a:effectLst>
            </a:endParaRPr>
          </a:p>
        </p:txBody>
      </p:sp>
      <p:sp>
        <p:nvSpPr>
          <p:cNvPr id="4" name="TextBox 3"/>
          <p:cNvSpPr txBox="1"/>
          <p:nvPr/>
        </p:nvSpPr>
        <p:spPr>
          <a:xfrm>
            <a:off x="644100" y="564242"/>
            <a:ext cx="7344816" cy="646331"/>
          </a:xfrm>
          <a:prstGeom prst="rect">
            <a:avLst/>
          </a:prstGeom>
          <a:noFill/>
        </p:spPr>
        <p:txBody>
          <a:bodyPr wrap="square" rtlCol="0">
            <a:spAutoFit/>
          </a:bodyPr>
          <a:lstStyle/>
          <a:p>
            <a:r>
              <a:rPr lang="zh-CN" altLang="en-US" sz="3600" b="1" dirty="0" smtClean="0"/>
              <a:t>第二节  几种相关的道德观</a:t>
            </a:r>
            <a:endParaRPr lang="zh-CN" altLang="en-US" sz="3600" b="1" dirty="0"/>
          </a:p>
        </p:txBody>
      </p:sp>
      <p:sp>
        <p:nvSpPr>
          <p:cNvPr id="5" name="标题 4"/>
          <p:cNvSpPr>
            <a:spLocks noGrp="1"/>
          </p:cNvSpPr>
          <p:nvPr>
            <p:ph type="title"/>
          </p:nvPr>
        </p:nvSpPr>
        <p:spPr>
          <a:xfrm>
            <a:off x="457200" y="274638"/>
            <a:ext cx="7467600" cy="778098"/>
          </a:xfrm>
        </p:spPr>
        <p:txBody>
          <a:bodyPr>
            <a:normAutofit fontScale="90000"/>
          </a:bodyPr>
          <a:lstStyle/>
          <a:p>
            <a:r>
              <a:rPr lang="en-US" altLang="zh-CN" dirty="0" smtClean="0"/>
              <a:t/>
            </a:r>
            <a:br>
              <a:rPr lang="en-US" altLang="zh-CN" dirty="0" smtClean="0"/>
            </a:br>
            <a:endParaRPr lang="zh-CN" altLang="en-US" dirty="0"/>
          </a:p>
        </p:txBody>
      </p:sp>
    </p:spTree>
    <p:extLst>
      <p:ext uri="{BB962C8B-B14F-4D97-AF65-F5344CB8AC3E}">
        <p14:creationId xmlns:p14="http://schemas.microsoft.com/office/powerpoint/2010/main" val="393633452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323528" y="332656"/>
            <a:ext cx="8352928" cy="6192688"/>
          </a:xfrm>
          <a:solidFill>
            <a:schemeClr val="accent5">
              <a:lumMod val="40000"/>
              <a:lumOff val="60000"/>
            </a:schemeClr>
          </a:solidFill>
          <a:effectLst>
            <a:glow rad="228600">
              <a:schemeClr val="accent1">
                <a:satMod val="175000"/>
                <a:alpha val="40000"/>
              </a:schemeClr>
            </a:glow>
          </a:effectLst>
        </p:spPr>
        <p:txBody>
          <a:bodyPr>
            <a:normAutofit lnSpcReduction="10000"/>
          </a:bodyPr>
          <a:lstStyle/>
          <a:p>
            <a:pPr marL="0" indent="0">
              <a:lnSpc>
                <a:spcPct val="150000"/>
              </a:lnSpc>
              <a:buNone/>
            </a:pPr>
            <a:r>
              <a:rPr lang="en-US" altLang="zh-CN" sz="3000" b="1" cap="small" dirty="0">
                <a:solidFill>
                  <a:schemeClr val="tx2"/>
                </a:solidFill>
                <a:effectLst>
                  <a:outerShdw blurRad="50800" dist="38100" dir="18900000" algn="bl" rotWithShape="0">
                    <a:prstClr val="black">
                      <a:alpha val="40000"/>
                    </a:prstClr>
                  </a:outerShdw>
                </a:effectLst>
                <a:latin typeface="+mj-lt"/>
                <a:ea typeface="+mj-ea"/>
                <a:cs typeface="+mj-cs"/>
              </a:rPr>
              <a:t>    </a:t>
            </a:r>
            <a:r>
              <a:rPr lang="en-US" altLang="zh-CN" sz="3000" b="1" cap="small" dirty="0">
                <a:solidFill>
                  <a:srgbClr val="3333CC"/>
                </a:solidFill>
                <a:effectLst>
                  <a:outerShdw blurRad="50800" dist="38100" dir="18900000" algn="bl" rotWithShape="0">
                    <a:prstClr val="black">
                      <a:alpha val="40000"/>
                    </a:prstClr>
                  </a:outerShdw>
                </a:effectLst>
                <a:latin typeface="+mj-lt"/>
                <a:ea typeface="+mj-ea"/>
                <a:cs typeface="+mj-cs"/>
              </a:rPr>
              <a:t> 2.</a:t>
            </a:r>
            <a:r>
              <a:rPr lang="zh-CN" altLang="en-US" sz="3000" b="1" cap="small" dirty="0" smtClean="0">
                <a:solidFill>
                  <a:srgbClr val="3333CC"/>
                </a:solidFill>
                <a:effectLst>
                  <a:outerShdw blurRad="50800" dist="38100" dir="18900000" algn="bl" rotWithShape="0">
                    <a:prstClr val="black">
                      <a:alpha val="40000"/>
                    </a:prstClr>
                  </a:outerShdw>
                </a:effectLst>
                <a:latin typeface="+mj-lt"/>
                <a:ea typeface="+mj-ea"/>
                <a:cs typeface="+mj-cs"/>
              </a:rPr>
              <a:t>权利至上道德观</a:t>
            </a:r>
            <a:endParaRPr lang="en-US" altLang="zh-CN" sz="3000" b="1" cap="small" dirty="0">
              <a:solidFill>
                <a:srgbClr val="3333CC"/>
              </a:solidFill>
              <a:effectLst>
                <a:outerShdw blurRad="50800" dist="38100" dir="18900000" algn="bl" rotWithShape="0">
                  <a:prstClr val="black">
                    <a:alpha val="40000"/>
                  </a:prstClr>
                </a:outerShdw>
              </a:effectLst>
              <a:latin typeface="+mj-lt"/>
              <a:ea typeface="+mj-ea"/>
              <a:cs typeface="+mj-cs"/>
            </a:endParaRPr>
          </a:p>
          <a:p>
            <a:pPr>
              <a:lnSpc>
                <a:spcPct val="150000"/>
              </a:lnSpc>
              <a:buFont typeface="Wingdings" panose="05000000000000000000" pitchFamily="2" charset="2"/>
              <a:buChar char="p"/>
            </a:pPr>
            <a:r>
              <a:rPr lang="zh-CN" altLang="en-US" sz="3000" b="1" cap="small" dirty="0" smtClean="0">
                <a:solidFill>
                  <a:schemeClr val="tx2"/>
                </a:solidFill>
                <a:effectLst>
                  <a:outerShdw blurRad="50800" dist="38100" dir="18900000" algn="bl" rotWithShape="0">
                    <a:prstClr val="black">
                      <a:alpha val="40000"/>
                    </a:prstClr>
                  </a:outerShdw>
                </a:effectLst>
                <a:latin typeface="+mj-lt"/>
                <a:ea typeface="+mj-ea"/>
                <a:cs typeface="+mj-cs"/>
              </a:rPr>
              <a:t>     </a:t>
            </a:r>
            <a:r>
              <a:rPr lang="zh-CN" altLang="en-US" sz="3000" b="1" cap="small" dirty="0" smtClean="0">
                <a:solidFill>
                  <a:srgbClr val="FF0000"/>
                </a:solidFill>
                <a:effectLst>
                  <a:outerShdw blurRad="50800" dist="38100" dir="18900000" algn="bl" rotWithShape="0">
                    <a:prstClr val="black">
                      <a:alpha val="40000"/>
                    </a:prstClr>
                  </a:outerShdw>
                </a:effectLst>
                <a:latin typeface="+mj-lt"/>
                <a:ea typeface="+mj-ea"/>
                <a:cs typeface="+mj-cs"/>
              </a:rPr>
              <a:t>观点：能尊重和保护个人基本权利的行为才是善的。</a:t>
            </a:r>
            <a:endParaRPr lang="en-US" altLang="zh-CN" sz="3000" b="1" cap="small" dirty="0" smtClean="0">
              <a:solidFill>
                <a:srgbClr val="FF0000"/>
              </a:solidFill>
              <a:effectLst>
                <a:outerShdw blurRad="50800" dist="38100" dir="18900000" algn="bl" rotWithShape="0">
                  <a:prstClr val="black">
                    <a:alpha val="40000"/>
                  </a:prstClr>
                </a:outerShdw>
              </a:effectLst>
              <a:latin typeface="+mj-lt"/>
              <a:ea typeface="+mj-ea"/>
              <a:cs typeface="+mj-cs"/>
            </a:endParaRPr>
          </a:p>
          <a:p>
            <a:pPr>
              <a:lnSpc>
                <a:spcPct val="150000"/>
              </a:lnSpc>
              <a:buFont typeface="Wingdings" panose="05000000000000000000" pitchFamily="2" charset="2"/>
              <a:buChar char="Ø"/>
            </a:pPr>
            <a:r>
              <a:rPr lang="zh-CN" altLang="en-US" sz="3000" b="1" cap="small" dirty="0" smtClean="0">
                <a:solidFill>
                  <a:srgbClr val="FF0000"/>
                </a:solidFill>
                <a:effectLst>
                  <a:outerShdw blurRad="50800" dist="38100" dir="18900000" algn="bl" rotWithShape="0">
                    <a:prstClr val="black">
                      <a:alpha val="40000"/>
                    </a:prstClr>
                  </a:outerShdw>
                </a:effectLst>
                <a:latin typeface="+mj-lt"/>
                <a:ea typeface="+mj-ea"/>
                <a:cs typeface="+mj-cs"/>
              </a:rPr>
              <a:t>合理性：</a:t>
            </a:r>
            <a:r>
              <a:rPr lang="zh-CN" altLang="en-US" sz="3000" b="1" cap="small" dirty="0" smtClean="0">
                <a:solidFill>
                  <a:schemeClr val="accent6">
                    <a:lumMod val="75000"/>
                  </a:schemeClr>
                </a:solidFill>
                <a:effectLst>
                  <a:outerShdw blurRad="50800" dist="38100" dir="18900000" algn="bl" rotWithShape="0">
                    <a:prstClr val="black">
                      <a:alpha val="40000"/>
                    </a:prstClr>
                  </a:outerShdw>
                </a:effectLst>
                <a:latin typeface="+mj-lt"/>
                <a:ea typeface="+mj-ea"/>
                <a:cs typeface="+mj-cs"/>
              </a:rPr>
              <a:t>尊重人权，保护个人的基本权利。</a:t>
            </a:r>
            <a:endParaRPr lang="en-US" altLang="zh-CN" sz="3000" b="1" cap="small" dirty="0" smtClean="0">
              <a:solidFill>
                <a:schemeClr val="accent6">
                  <a:lumMod val="75000"/>
                </a:schemeClr>
              </a:solidFill>
              <a:effectLst>
                <a:outerShdw blurRad="50800" dist="38100" dir="18900000" algn="bl" rotWithShape="0">
                  <a:prstClr val="black">
                    <a:alpha val="40000"/>
                  </a:prstClr>
                </a:outerShdw>
              </a:effectLst>
              <a:latin typeface="+mj-lt"/>
              <a:ea typeface="+mj-ea"/>
              <a:cs typeface="+mj-cs"/>
            </a:endParaRPr>
          </a:p>
          <a:p>
            <a:pPr>
              <a:lnSpc>
                <a:spcPct val="150000"/>
              </a:lnSpc>
              <a:buFont typeface="Wingdings" panose="05000000000000000000" pitchFamily="2" charset="2"/>
              <a:buChar char="Ø"/>
            </a:pPr>
            <a:r>
              <a:rPr lang="zh-CN" altLang="en-US" sz="3000" b="1" cap="small" dirty="0" smtClean="0">
                <a:solidFill>
                  <a:srgbClr val="FF0000"/>
                </a:solidFill>
                <a:effectLst>
                  <a:outerShdw blurRad="50800" dist="38100" dir="18900000" algn="bl" rotWithShape="0">
                    <a:prstClr val="black">
                      <a:alpha val="40000"/>
                    </a:prstClr>
                  </a:outerShdw>
                </a:effectLst>
                <a:latin typeface="+mj-lt"/>
                <a:ea typeface="+mj-ea"/>
                <a:cs typeface="+mj-cs"/>
              </a:rPr>
              <a:t>局限性：</a:t>
            </a:r>
            <a:r>
              <a:rPr lang="zh-CN" altLang="en-US" sz="3000" b="1" cap="small" dirty="0" smtClean="0">
                <a:solidFill>
                  <a:schemeClr val="accent6">
                    <a:lumMod val="75000"/>
                  </a:schemeClr>
                </a:solidFill>
                <a:effectLst>
                  <a:outerShdw blurRad="50800" dist="38100" dir="18900000" algn="bl" rotWithShape="0">
                    <a:prstClr val="black">
                      <a:alpha val="40000"/>
                    </a:prstClr>
                  </a:outerShdw>
                </a:effectLst>
                <a:latin typeface="+mj-lt"/>
                <a:ea typeface="+mj-ea"/>
                <a:cs typeface="+mj-cs"/>
              </a:rPr>
              <a:t>过高的保障期望会给社会经济发展带来负面效应；组织整体利益的需要和个人权利不可能完全一致。</a:t>
            </a:r>
            <a:endParaRPr lang="en-US" altLang="zh-CN" sz="3000" b="1" cap="small" dirty="0" smtClean="0">
              <a:solidFill>
                <a:schemeClr val="accent6">
                  <a:lumMod val="75000"/>
                </a:schemeClr>
              </a:solidFill>
              <a:effectLst>
                <a:outerShdw blurRad="50800" dist="38100" dir="18900000" algn="bl" rotWithShape="0">
                  <a:prstClr val="black">
                    <a:alpha val="40000"/>
                  </a:prstClr>
                </a:outerShdw>
              </a:effectLst>
              <a:latin typeface="+mj-lt"/>
              <a:ea typeface="+mj-ea"/>
              <a:cs typeface="+mj-cs"/>
            </a:endParaRPr>
          </a:p>
          <a:p>
            <a:pPr>
              <a:lnSpc>
                <a:spcPct val="150000"/>
              </a:lnSpc>
              <a:buFont typeface="Wingdings" panose="05000000000000000000" pitchFamily="2" charset="2"/>
              <a:buChar char="Ø"/>
            </a:pPr>
            <a:r>
              <a:rPr lang="zh-CN" altLang="en-US" sz="3000" b="1" cap="small" dirty="0" smtClean="0">
                <a:solidFill>
                  <a:srgbClr val="FF0000"/>
                </a:solidFill>
                <a:effectLst>
                  <a:outerShdw blurRad="50800" dist="38100" dir="18900000" algn="bl" rotWithShape="0">
                    <a:prstClr val="black">
                      <a:alpha val="40000"/>
                    </a:prstClr>
                  </a:outerShdw>
                </a:effectLst>
                <a:latin typeface="+mj-lt"/>
                <a:ea typeface="+mj-ea"/>
                <a:cs typeface="+mj-cs"/>
              </a:rPr>
              <a:t>思考：</a:t>
            </a:r>
            <a:r>
              <a:rPr lang="zh-CN" altLang="en-US" sz="3000" b="1" cap="small" dirty="0" smtClean="0">
                <a:solidFill>
                  <a:schemeClr val="accent6">
                    <a:lumMod val="75000"/>
                  </a:schemeClr>
                </a:solidFill>
                <a:effectLst>
                  <a:outerShdw blurRad="50800" dist="38100" dir="18900000" algn="bl" rotWithShape="0">
                    <a:prstClr val="black">
                      <a:alpha val="40000"/>
                    </a:prstClr>
                  </a:outerShdw>
                </a:effectLst>
                <a:latin typeface="+mj-lt"/>
                <a:ea typeface="+mj-ea"/>
                <a:cs typeface="+mj-cs"/>
              </a:rPr>
              <a:t>根据权利至上道德观，商场以偷窃为由对顾客或员工进行搜身是道德的吗？</a:t>
            </a:r>
            <a:endParaRPr lang="zh-CN" altLang="en-US" sz="3000" b="1" cap="small" dirty="0">
              <a:solidFill>
                <a:schemeClr val="accent6">
                  <a:lumMod val="75000"/>
                </a:schemeClr>
              </a:solidFill>
              <a:effectLst>
                <a:outerShdw blurRad="50800" dist="38100" dir="18900000" algn="bl" rotWithShape="0">
                  <a:prstClr val="black">
                    <a:alpha val="40000"/>
                  </a:prstClr>
                </a:outerShdw>
              </a:effectLst>
              <a:latin typeface="+mj-lt"/>
              <a:ea typeface="+mj-ea"/>
              <a:cs typeface="+mj-cs"/>
            </a:endParaRPr>
          </a:p>
        </p:txBody>
      </p:sp>
    </p:spTree>
    <p:extLst>
      <p:ext uri="{BB962C8B-B14F-4D97-AF65-F5344CB8AC3E}">
        <p14:creationId xmlns:p14="http://schemas.microsoft.com/office/powerpoint/2010/main" val="36804369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323528" y="692696"/>
            <a:ext cx="8352928" cy="5760640"/>
          </a:xfrm>
          <a:solidFill>
            <a:schemeClr val="accent5">
              <a:lumMod val="60000"/>
              <a:lumOff val="40000"/>
            </a:schemeClr>
          </a:solidFill>
          <a:effectLst>
            <a:glow rad="228600">
              <a:schemeClr val="accent1">
                <a:satMod val="175000"/>
                <a:alpha val="40000"/>
              </a:schemeClr>
            </a:glow>
          </a:effectLst>
        </p:spPr>
        <p:txBody>
          <a:bodyPr>
            <a:normAutofit lnSpcReduction="10000"/>
          </a:bodyPr>
          <a:lstStyle/>
          <a:p>
            <a:pPr marL="0" indent="0">
              <a:lnSpc>
                <a:spcPct val="150000"/>
              </a:lnSpc>
              <a:buNone/>
            </a:pPr>
            <a:r>
              <a:rPr lang="en-US" altLang="zh-CN" sz="3000" b="1" cap="small" dirty="0" smtClean="0">
                <a:solidFill>
                  <a:srgbClr val="3333CC"/>
                </a:solidFill>
                <a:effectLst>
                  <a:glow rad="101600">
                    <a:schemeClr val="accent5">
                      <a:satMod val="175000"/>
                      <a:alpha val="40000"/>
                    </a:schemeClr>
                  </a:glow>
                </a:effectLst>
                <a:latin typeface="+mj-lt"/>
                <a:ea typeface="+mj-ea"/>
                <a:cs typeface="+mj-cs"/>
              </a:rPr>
              <a:t>      3</a:t>
            </a:r>
            <a:r>
              <a:rPr lang="en-US" altLang="zh-CN" sz="3000" b="1" cap="small" dirty="0">
                <a:solidFill>
                  <a:srgbClr val="3333CC"/>
                </a:solidFill>
                <a:effectLst>
                  <a:glow rad="101600">
                    <a:schemeClr val="accent5">
                      <a:satMod val="175000"/>
                      <a:alpha val="40000"/>
                    </a:schemeClr>
                  </a:glow>
                </a:effectLst>
                <a:latin typeface="+mj-lt"/>
                <a:ea typeface="+mj-ea"/>
                <a:cs typeface="+mj-cs"/>
              </a:rPr>
              <a:t>.</a:t>
            </a:r>
            <a:r>
              <a:rPr lang="zh-CN" altLang="en-US" sz="3000" b="1" cap="small" dirty="0" smtClean="0">
                <a:solidFill>
                  <a:srgbClr val="3333CC"/>
                </a:solidFill>
                <a:effectLst>
                  <a:glow rad="101600">
                    <a:schemeClr val="accent5">
                      <a:satMod val="175000"/>
                      <a:alpha val="40000"/>
                    </a:schemeClr>
                  </a:glow>
                </a:effectLst>
                <a:latin typeface="+mj-lt"/>
                <a:ea typeface="+mj-ea"/>
                <a:cs typeface="+mj-cs"/>
              </a:rPr>
              <a:t>公平公正道德观</a:t>
            </a:r>
            <a:endParaRPr lang="en-US" altLang="zh-CN" sz="3000" b="1" cap="small" dirty="0">
              <a:solidFill>
                <a:srgbClr val="3333CC"/>
              </a:solidFill>
              <a:effectLst>
                <a:glow rad="101600">
                  <a:schemeClr val="accent5">
                    <a:satMod val="175000"/>
                    <a:alpha val="40000"/>
                  </a:schemeClr>
                </a:glow>
              </a:effectLst>
              <a:latin typeface="+mj-lt"/>
              <a:ea typeface="+mj-ea"/>
              <a:cs typeface="+mj-cs"/>
            </a:endParaRPr>
          </a:p>
          <a:p>
            <a:pPr>
              <a:lnSpc>
                <a:spcPct val="150000"/>
              </a:lnSpc>
              <a:buFont typeface="Wingdings" panose="05000000000000000000" pitchFamily="2" charset="2"/>
              <a:buChar char="p"/>
            </a:pPr>
            <a:r>
              <a:rPr lang="zh-CN" altLang="en-US" sz="3000" b="1" cap="small" dirty="0" smtClean="0">
                <a:solidFill>
                  <a:srgbClr val="FF0000"/>
                </a:solidFill>
                <a:effectLst>
                  <a:glow rad="101600">
                    <a:schemeClr val="accent5">
                      <a:satMod val="175000"/>
                      <a:alpha val="40000"/>
                    </a:schemeClr>
                  </a:glow>
                </a:effectLst>
                <a:latin typeface="+mj-lt"/>
                <a:ea typeface="+mj-ea"/>
                <a:cs typeface="+mj-cs"/>
              </a:rPr>
              <a:t>观点：</a:t>
            </a:r>
            <a:r>
              <a:rPr lang="zh-CN" altLang="en-US" sz="3000" b="1" cap="small" dirty="0" smtClean="0">
                <a:effectLst>
                  <a:glow rad="101600">
                    <a:schemeClr val="accent5">
                      <a:satMod val="175000"/>
                      <a:alpha val="40000"/>
                    </a:schemeClr>
                  </a:glow>
                </a:effectLst>
                <a:latin typeface="+mj-lt"/>
                <a:ea typeface="+mj-ea"/>
                <a:cs typeface="+mj-cs"/>
              </a:rPr>
              <a:t>支付薪酬的依据是按照员工的技能、经验、绩效或职责等因素，而不是其他各种似是而非的因素，这种行为是善的。</a:t>
            </a:r>
            <a:endParaRPr lang="en-US" altLang="zh-CN" sz="3000" b="1" cap="small" dirty="0" smtClean="0">
              <a:effectLst>
                <a:glow rad="101600">
                  <a:schemeClr val="accent5">
                    <a:satMod val="175000"/>
                    <a:alpha val="40000"/>
                  </a:schemeClr>
                </a:glow>
              </a:effectLst>
              <a:latin typeface="+mj-lt"/>
              <a:ea typeface="+mj-ea"/>
              <a:cs typeface="+mj-cs"/>
            </a:endParaRPr>
          </a:p>
          <a:p>
            <a:pPr>
              <a:lnSpc>
                <a:spcPct val="150000"/>
              </a:lnSpc>
              <a:buFont typeface="Wingdings" panose="05000000000000000000" pitchFamily="2" charset="2"/>
              <a:buChar char="Ø"/>
            </a:pPr>
            <a:r>
              <a:rPr lang="zh-CN" altLang="en-US" sz="3000" b="1" cap="small" dirty="0" smtClean="0">
                <a:solidFill>
                  <a:srgbClr val="FF0000"/>
                </a:solidFill>
                <a:effectLst>
                  <a:glow rad="101600">
                    <a:schemeClr val="accent5">
                      <a:satMod val="175000"/>
                      <a:alpha val="40000"/>
                    </a:schemeClr>
                  </a:glow>
                </a:effectLst>
                <a:latin typeface="+mj-lt"/>
                <a:ea typeface="+mj-ea"/>
                <a:cs typeface="+mj-cs"/>
              </a:rPr>
              <a:t>优点：</a:t>
            </a:r>
            <a:r>
              <a:rPr lang="zh-CN" altLang="en-US" sz="3000" b="1" cap="small" dirty="0" smtClean="0">
                <a:effectLst>
                  <a:glow rad="101600">
                    <a:schemeClr val="accent5">
                      <a:satMod val="175000"/>
                      <a:alpha val="40000"/>
                    </a:schemeClr>
                  </a:glow>
                </a:effectLst>
                <a:latin typeface="+mj-lt"/>
                <a:ea typeface="+mj-ea"/>
                <a:cs typeface="+mj-cs"/>
              </a:rPr>
              <a:t>保护了那些可能缺少代表或无权的利益相关者的利益。</a:t>
            </a:r>
            <a:endParaRPr lang="en-US" altLang="zh-CN" sz="3000" b="1" cap="small" dirty="0" smtClean="0">
              <a:effectLst>
                <a:glow rad="101600">
                  <a:schemeClr val="accent5">
                    <a:satMod val="175000"/>
                    <a:alpha val="40000"/>
                  </a:schemeClr>
                </a:glow>
              </a:effectLst>
              <a:latin typeface="+mj-lt"/>
              <a:ea typeface="+mj-ea"/>
              <a:cs typeface="+mj-cs"/>
            </a:endParaRPr>
          </a:p>
          <a:p>
            <a:pPr>
              <a:lnSpc>
                <a:spcPct val="150000"/>
              </a:lnSpc>
              <a:buFont typeface="Wingdings" panose="05000000000000000000" pitchFamily="2" charset="2"/>
              <a:buChar char="Ø"/>
            </a:pPr>
            <a:r>
              <a:rPr lang="zh-CN" altLang="en-US" sz="3000" b="1" cap="small" dirty="0" smtClean="0">
                <a:solidFill>
                  <a:srgbClr val="FF0000"/>
                </a:solidFill>
                <a:effectLst>
                  <a:glow rad="101600">
                    <a:schemeClr val="accent5">
                      <a:satMod val="175000"/>
                      <a:alpha val="40000"/>
                    </a:schemeClr>
                  </a:glow>
                </a:effectLst>
                <a:latin typeface="+mj-lt"/>
                <a:ea typeface="+mj-ea"/>
                <a:cs typeface="+mj-cs"/>
              </a:rPr>
              <a:t>缺点：</a:t>
            </a:r>
            <a:r>
              <a:rPr lang="zh-CN" altLang="en-US" sz="3000" b="1" cap="small" dirty="0" smtClean="0">
                <a:effectLst>
                  <a:glow rad="101600">
                    <a:schemeClr val="accent5">
                      <a:satMod val="175000"/>
                      <a:alpha val="40000"/>
                    </a:schemeClr>
                  </a:glow>
                </a:effectLst>
                <a:latin typeface="+mj-lt"/>
                <a:ea typeface="+mj-ea"/>
                <a:cs typeface="+mj-cs"/>
              </a:rPr>
              <a:t>可能不利于培养员工的创新精神和风险意识。</a:t>
            </a:r>
            <a:endParaRPr lang="en-US" altLang="zh-CN" sz="3000" b="1" cap="small" dirty="0" smtClean="0">
              <a:effectLst>
                <a:glow rad="101600">
                  <a:schemeClr val="accent5">
                    <a:satMod val="175000"/>
                    <a:alpha val="40000"/>
                  </a:schemeClr>
                </a:glow>
              </a:effectLst>
              <a:latin typeface="+mj-lt"/>
              <a:ea typeface="+mj-ea"/>
              <a:cs typeface="+mj-cs"/>
            </a:endParaRPr>
          </a:p>
        </p:txBody>
      </p:sp>
    </p:spTree>
    <p:extLst>
      <p:ext uri="{BB962C8B-B14F-4D97-AF65-F5344CB8AC3E}">
        <p14:creationId xmlns:p14="http://schemas.microsoft.com/office/powerpoint/2010/main" val="349084772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323528" y="1196752"/>
            <a:ext cx="8208912" cy="4176464"/>
          </a:xfrm>
          <a:solidFill>
            <a:schemeClr val="accent5">
              <a:lumMod val="60000"/>
              <a:lumOff val="40000"/>
            </a:schemeClr>
          </a:solidFill>
          <a:effectLst>
            <a:glow rad="228600">
              <a:schemeClr val="accent1">
                <a:satMod val="175000"/>
                <a:alpha val="40000"/>
              </a:schemeClr>
            </a:glow>
          </a:effectLst>
        </p:spPr>
        <p:txBody>
          <a:bodyPr>
            <a:normAutofit/>
          </a:bodyPr>
          <a:lstStyle/>
          <a:p>
            <a:pPr marL="0" indent="0">
              <a:lnSpc>
                <a:spcPct val="150000"/>
              </a:lnSpc>
              <a:buNone/>
            </a:pPr>
            <a:r>
              <a:rPr lang="en-US" altLang="zh-CN" sz="3000" b="1" cap="small" dirty="0" smtClean="0">
                <a:solidFill>
                  <a:srgbClr val="3333CC"/>
                </a:solidFill>
                <a:effectLst>
                  <a:glow rad="101600">
                    <a:schemeClr val="accent5">
                      <a:satMod val="175000"/>
                      <a:alpha val="40000"/>
                    </a:schemeClr>
                  </a:glow>
                </a:effectLst>
                <a:latin typeface="+mj-lt"/>
                <a:ea typeface="+mj-ea"/>
                <a:cs typeface="+mj-cs"/>
              </a:rPr>
              <a:t>      4.</a:t>
            </a:r>
            <a:r>
              <a:rPr lang="zh-CN" altLang="en-US" sz="3000" b="1" cap="small" dirty="0" smtClean="0">
                <a:solidFill>
                  <a:srgbClr val="3333CC"/>
                </a:solidFill>
                <a:effectLst>
                  <a:glow rad="101600">
                    <a:schemeClr val="accent5">
                      <a:satMod val="175000"/>
                      <a:alpha val="40000"/>
                    </a:schemeClr>
                  </a:glow>
                </a:effectLst>
                <a:latin typeface="+mj-lt"/>
                <a:ea typeface="+mj-ea"/>
                <a:cs typeface="+mj-cs"/>
              </a:rPr>
              <a:t>社会契约道德观</a:t>
            </a:r>
            <a:endParaRPr lang="en-US" altLang="zh-CN" sz="3000" b="1" cap="small" dirty="0">
              <a:solidFill>
                <a:srgbClr val="3333CC"/>
              </a:solidFill>
              <a:effectLst>
                <a:glow rad="101600">
                  <a:schemeClr val="accent5">
                    <a:satMod val="175000"/>
                    <a:alpha val="40000"/>
                  </a:schemeClr>
                </a:glow>
              </a:effectLst>
              <a:latin typeface="+mj-lt"/>
              <a:ea typeface="+mj-ea"/>
              <a:cs typeface="+mj-cs"/>
            </a:endParaRPr>
          </a:p>
          <a:p>
            <a:pPr>
              <a:lnSpc>
                <a:spcPct val="150000"/>
              </a:lnSpc>
              <a:buFont typeface="Wingdings" panose="05000000000000000000" pitchFamily="2" charset="2"/>
              <a:buChar char="p"/>
            </a:pPr>
            <a:r>
              <a:rPr lang="zh-CN" altLang="en-US" sz="3000" b="1" cap="small" dirty="0" smtClean="0">
                <a:solidFill>
                  <a:srgbClr val="FF0000"/>
                </a:solidFill>
                <a:effectLst>
                  <a:glow rad="101600">
                    <a:schemeClr val="accent5">
                      <a:satMod val="175000"/>
                      <a:alpha val="40000"/>
                    </a:schemeClr>
                  </a:glow>
                </a:effectLst>
                <a:latin typeface="+mj-lt"/>
                <a:ea typeface="+mj-ea"/>
                <a:cs typeface="+mj-cs"/>
              </a:rPr>
              <a:t>观点：只要按照企业所在地区政府和员工都能接受的社会契约所进行的管理行为就是善的。</a:t>
            </a:r>
            <a:endParaRPr lang="en-US" altLang="zh-CN" sz="3000" b="1" cap="small" dirty="0" smtClean="0">
              <a:solidFill>
                <a:srgbClr val="FF0000"/>
              </a:solidFill>
              <a:effectLst>
                <a:glow rad="101600">
                  <a:schemeClr val="accent5">
                    <a:satMod val="175000"/>
                    <a:alpha val="40000"/>
                  </a:schemeClr>
                </a:glow>
              </a:effectLst>
              <a:latin typeface="+mj-lt"/>
              <a:ea typeface="+mj-ea"/>
              <a:cs typeface="+mj-cs"/>
            </a:endParaRPr>
          </a:p>
          <a:p>
            <a:pPr marL="0" indent="0">
              <a:lnSpc>
                <a:spcPct val="150000"/>
              </a:lnSpc>
              <a:buNone/>
            </a:pPr>
            <a:r>
              <a:rPr lang="zh-CN" altLang="en-US" sz="3000" b="1" cap="small" dirty="0" smtClean="0">
                <a:solidFill>
                  <a:schemeClr val="tx1">
                    <a:lumMod val="75000"/>
                    <a:lumOff val="25000"/>
                  </a:schemeClr>
                </a:solidFill>
                <a:effectLst>
                  <a:glow rad="101600">
                    <a:schemeClr val="accent5">
                      <a:satMod val="175000"/>
                      <a:alpha val="40000"/>
                    </a:schemeClr>
                  </a:glow>
                </a:effectLst>
                <a:latin typeface="+mj-lt"/>
                <a:ea typeface="+mj-ea"/>
                <a:cs typeface="+mj-cs"/>
              </a:rPr>
              <a:t>它要求管理者考察各行业和各公司中现有道德准则，以决定什么是对的，什么是错的。</a:t>
            </a:r>
            <a:endParaRPr lang="en-US" altLang="zh-CN" sz="3000" b="1" cap="small" dirty="0" smtClean="0">
              <a:solidFill>
                <a:schemeClr val="tx1">
                  <a:lumMod val="75000"/>
                  <a:lumOff val="25000"/>
                </a:schemeClr>
              </a:solidFill>
              <a:effectLst>
                <a:glow rad="101600">
                  <a:schemeClr val="accent5">
                    <a:satMod val="175000"/>
                    <a:alpha val="40000"/>
                  </a:schemeClr>
                </a:glow>
              </a:effectLst>
              <a:latin typeface="+mj-lt"/>
              <a:ea typeface="+mj-ea"/>
              <a:cs typeface="+mj-cs"/>
            </a:endParaRPr>
          </a:p>
          <a:p>
            <a:pPr marL="0" indent="0">
              <a:buNone/>
            </a:pPr>
            <a:endParaRPr lang="zh-CN" altLang="en-US" sz="3000" b="1" cap="small" dirty="0">
              <a:solidFill>
                <a:schemeClr val="accent6">
                  <a:lumMod val="75000"/>
                </a:schemeClr>
              </a:solidFill>
              <a:effectLst>
                <a:glow rad="101600">
                  <a:schemeClr val="accent5">
                    <a:satMod val="175000"/>
                    <a:alpha val="40000"/>
                  </a:schemeClr>
                </a:glow>
              </a:effectLst>
              <a:latin typeface="+mj-lt"/>
              <a:ea typeface="+mj-ea"/>
              <a:cs typeface="+mj-cs"/>
            </a:endParaRPr>
          </a:p>
        </p:txBody>
      </p:sp>
    </p:spTree>
    <p:extLst>
      <p:ext uri="{BB962C8B-B14F-4D97-AF65-F5344CB8AC3E}">
        <p14:creationId xmlns:p14="http://schemas.microsoft.com/office/powerpoint/2010/main" val="55504246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323528" y="836712"/>
            <a:ext cx="8219256" cy="5184576"/>
          </a:xfrm>
          <a:solidFill>
            <a:schemeClr val="accent5">
              <a:lumMod val="60000"/>
              <a:lumOff val="40000"/>
            </a:schemeClr>
          </a:solidFill>
          <a:effectLst>
            <a:glow rad="228600">
              <a:schemeClr val="accent1">
                <a:satMod val="175000"/>
                <a:alpha val="40000"/>
              </a:schemeClr>
            </a:glow>
          </a:effectLst>
        </p:spPr>
        <p:txBody>
          <a:bodyPr vert="horz">
            <a:normAutofit fontScale="92500" lnSpcReduction="20000"/>
          </a:bodyPr>
          <a:lstStyle/>
          <a:p>
            <a:pPr>
              <a:lnSpc>
                <a:spcPct val="150000"/>
              </a:lnSpc>
              <a:buFont typeface="Wingdings" panose="05000000000000000000" pitchFamily="2" charset="2"/>
              <a:buChar char="u"/>
            </a:pPr>
            <a:r>
              <a:rPr lang="zh-CN" altLang="en-US" sz="3200" b="1" cap="small" dirty="0" smtClean="0">
                <a:effectLst>
                  <a:glow rad="101600">
                    <a:schemeClr val="accent5">
                      <a:satMod val="175000"/>
                      <a:alpha val="40000"/>
                    </a:schemeClr>
                  </a:glow>
                </a:effectLst>
                <a:latin typeface="+mj-lt"/>
                <a:ea typeface="+mj-ea"/>
                <a:cs typeface="+mj-cs"/>
              </a:rPr>
              <a:t>决定</a:t>
            </a:r>
            <a:r>
              <a:rPr lang="zh-CN" altLang="en-US" sz="3200" b="1" cap="small" dirty="0">
                <a:effectLst>
                  <a:glow rad="101600">
                    <a:schemeClr val="accent5">
                      <a:satMod val="175000"/>
                      <a:alpha val="40000"/>
                    </a:schemeClr>
                  </a:glow>
                </a:effectLst>
                <a:latin typeface="+mj-lt"/>
                <a:ea typeface="+mj-ea"/>
                <a:cs typeface="+mj-cs"/>
              </a:rPr>
              <a:t>某新建工厂的员工工资时，遵循社会契约道德观的管理者可能会根据该地区当前的工资水平制定决策。</a:t>
            </a:r>
            <a:endParaRPr lang="en-US" altLang="zh-CN" sz="3200" b="1" cap="small" dirty="0" smtClean="0">
              <a:effectLst>
                <a:glow rad="101600">
                  <a:schemeClr val="accent5">
                    <a:satMod val="175000"/>
                    <a:alpha val="40000"/>
                  </a:schemeClr>
                </a:glow>
              </a:effectLst>
              <a:latin typeface="+mj-lt"/>
              <a:ea typeface="+mj-ea"/>
              <a:cs typeface="+mj-cs"/>
            </a:endParaRPr>
          </a:p>
          <a:p>
            <a:pPr>
              <a:lnSpc>
                <a:spcPct val="150000"/>
              </a:lnSpc>
              <a:buFont typeface="Wingdings" panose="05000000000000000000" pitchFamily="2" charset="2"/>
              <a:buChar char="u"/>
            </a:pPr>
            <a:r>
              <a:rPr lang="zh-CN" altLang="en-US" sz="3200" b="1" cap="small" dirty="0" smtClean="0">
                <a:effectLst>
                  <a:glow rad="101600">
                    <a:schemeClr val="accent5">
                      <a:satMod val="175000"/>
                      <a:alpha val="40000"/>
                    </a:schemeClr>
                  </a:glow>
                </a:effectLst>
                <a:latin typeface="+mj-lt"/>
                <a:ea typeface="+mj-ea"/>
                <a:cs typeface="+mj-cs"/>
              </a:rPr>
              <a:t>香港</a:t>
            </a:r>
            <a:r>
              <a:rPr lang="zh-CN" altLang="en-US" sz="3200" b="1" cap="small" dirty="0">
                <a:effectLst>
                  <a:glow rad="101600">
                    <a:schemeClr val="accent5">
                      <a:satMod val="175000"/>
                      <a:alpha val="40000"/>
                    </a:schemeClr>
                  </a:glow>
                </a:effectLst>
                <a:latin typeface="+mj-lt"/>
                <a:ea typeface="+mj-ea"/>
                <a:cs typeface="+mj-cs"/>
              </a:rPr>
              <a:t>永久居民在香港当老师，工资待遇平均为每个月</a:t>
            </a:r>
            <a:r>
              <a:rPr lang="en-US" altLang="zh-CN" sz="3200" b="1" cap="small" dirty="0">
                <a:effectLst>
                  <a:glow rad="101600">
                    <a:schemeClr val="accent5">
                      <a:satMod val="175000"/>
                      <a:alpha val="40000"/>
                    </a:schemeClr>
                  </a:glow>
                </a:effectLst>
                <a:latin typeface="+mj-lt"/>
                <a:ea typeface="+mj-ea"/>
                <a:cs typeface="+mj-cs"/>
              </a:rPr>
              <a:t>2</a:t>
            </a:r>
            <a:r>
              <a:rPr lang="zh-CN" altLang="en-US" sz="3200" b="1" cap="small" dirty="0">
                <a:effectLst>
                  <a:glow rad="101600">
                    <a:schemeClr val="accent5">
                      <a:satMod val="175000"/>
                      <a:alpha val="40000"/>
                    </a:schemeClr>
                  </a:glow>
                </a:effectLst>
                <a:latin typeface="+mj-lt"/>
                <a:ea typeface="+mj-ea"/>
                <a:cs typeface="+mj-cs"/>
              </a:rPr>
              <a:t>万港币，如果不是香港永久居民身份，待遇可能只有</a:t>
            </a:r>
            <a:r>
              <a:rPr lang="en-US" altLang="zh-CN" sz="3200" b="1" cap="small" dirty="0">
                <a:effectLst>
                  <a:glow rad="101600">
                    <a:schemeClr val="accent5">
                      <a:satMod val="175000"/>
                      <a:alpha val="40000"/>
                    </a:schemeClr>
                  </a:glow>
                </a:effectLst>
                <a:latin typeface="+mj-lt"/>
                <a:ea typeface="+mj-ea"/>
                <a:cs typeface="+mj-cs"/>
              </a:rPr>
              <a:t>9000</a:t>
            </a:r>
            <a:r>
              <a:rPr lang="zh-CN" altLang="en-US" sz="3200" b="1" cap="small" dirty="0">
                <a:effectLst>
                  <a:glow rad="101600">
                    <a:schemeClr val="accent5">
                      <a:satMod val="175000"/>
                      <a:alpha val="40000"/>
                    </a:schemeClr>
                  </a:glow>
                </a:effectLst>
                <a:latin typeface="+mj-lt"/>
                <a:ea typeface="+mj-ea"/>
                <a:cs typeface="+mj-cs"/>
              </a:rPr>
              <a:t>港币每月，待遇差别可能</a:t>
            </a:r>
            <a:r>
              <a:rPr lang="en-US" altLang="zh-CN" sz="3200" b="1" cap="small" dirty="0">
                <a:effectLst>
                  <a:glow rad="101600">
                    <a:schemeClr val="accent5">
                      <a:satMod val="175000"/>
                      <a:alpha val="40000"/>
                    </a:schemeClr>
                  </a:glow>
                </a:effectLst>
                <a:latin typeface="+mj-lt"/>
                <a:ea typeface="+mj-ea"/>
                <a:cs typeface="+mj-cs"/>
              </a:rPr>
              <a:t>2</a:t>
            </a:r>
            <a:r>
              <a:rPr lang="zh-CN" altLang="en-US" sz="3200" b="1" cap="small" dirty="0">
                <a:effectLst>
                  <a:glow rad="101600">
                    <a:schemeClr val="accent5">
                      <a:satMod val="175000"/>
                      <a:alpha val="40000"/>
                    </a:schemeClr>
                  </a:glow>
                </a:effectLst>
                <a:latin typeface="+mj-lt"/>
                <a:ea typeface="+mj-ea"/>
                <a:cs typeface="+mj-cs"/>
              </a:rPr>
              <a:t>倍，其他方面的保障也差很多。</a:t>
            </a:r>
            <a:r>
              <a:rPr lang="zh-CN" altLang="en-US" sz="3000" b="1" cap="small" dirty="0">
                <a:solidFill>
                  <a:srgbClr val="3333CC"/>
                </a:solidFill>
                <a:effectLst>
                  <a:glow rad="101600">
                    <a:schemeClr val="accent5">
                      <a:satMod val="175000"/>
                      <a:alpha val="40000"/>
                    </a:schemeClr>
                  </a:glow>
                </a:effectLst>
                <a:latin typeface="+mj-lt"/>
                <a:ea typeface="+mj-ea"/>
                <a:cs typeface="+mj-cs"/>
              </a:rPr>
              <a:t/>
            </a:r>
            <a:br>
              <a:rPr lang="zh-CN" altLang="en-US" sz="3000" b="1" cap="small" dirty="0">
                <a:solidFill>
                  <a:srgbClr val="3333CC"/>
                </a:solidFill>
                <a:effectLst>
                  <a:glow rad="101600">
                    <a:schemeClr val="accent5">
                      <a:satMod val="175000"/>
                      <a:alpha val="40000"/>
                    </a:schemeClr>
                  </a:glow>
                </a:effectLst>
                <a:latin typeface="+mj-lt"/>
                <a:ea typeface="+mj-ea"/>
                <a:cs typeface="+mj-cs"/>
              </a:rPr>
            </a:br>
            <a:endParaRPr lang="zh-CN" altLang="en-US" sz="3000" b="1" cap="small" dirty="0">
              <a:solidFill>
                <a:srgbClr val="3333CC"/>
              </a:solidFill>
              <a:effectLst>
                <a:glow rad="101600">
                  <a:schemeClr val="accent5">
                    <a:satMod val="175000"/>
                    <a:alpha val="40000"/>
                  </a:schemeClr>
                </a:glow>
              </a:effectLst>
              <a:latin typeface="+mj-lt"/>
              <a:ea typeface="+mj-ea"/>
              <a:cs typeface="+mj-cs"/>
            </a:endParaRPr>
          </a:p>
          <a:p>
            <a:pPr marL="0" indent="0">
              <a:lnSpc>
                <a:spcPct val="150000"/>
              </a:lnSpc>
              <a:buNone/>
            </a:pPr>
            <a:endParaRPr lang="zh-CN" altLang="en-US" sz="3000" b="1" cap="small" dirty="0">
              <a:solidFill>
                <a:srgbClr val="3333CC"/>
              </a:solidFill>
              <a:effectLst>
                <a:glow rad="101600">
                  <a:schemeClr val="accent5">
                    <a:satMod val="175000"/>
                    <a:alpha val="40000"/>
                  </a:schemeClr>
                </a:glow>
              </a:effectLst>
              <a:latin typeface="+mj-lt"/>
              <a:ea typeface="+mj-ea"/>
              <a:cs typeface="+mj-cs"/>
            </a:endParaRPr>
          </a:p>
        </p:txBody>
      </p:sp>
    </p:spTree>
    <p:extLst>
      <p:ext uri="{BB962C8B-B14F-4D97-AF65-F5344CB8AC3E}">
        <p14:creationId xmlns:p14="http://schemas.microsoft.com/office/powerpoint/2010/main" val="10909519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755576" y="980728"/>
            <a:ext cx="7467600" cy="4680520"/>
          </a:xfrm>
          <a:solidFill>
            <a:schemeClr val="accent5">
              <a:lumMod val="60000"/>
              <a:lumOff val="40000"/>
            </a:schemeClr>
          </a:solidFill>
        </p:spPr>
        <p:txBody>
          <a:bodyPr>
            <a:normAutofit fontScale="92500" lnSpcReduction="20000"/>
          </a:bodyPr>
          <a:lstStyle/>
          <a:p>
            <a:pPr marL="0" indent="0">
              <a:lnSpc>
                <a:spcPct val="150000"/>
              </a:lnSpc>
              <a:buNone/>
            </a:pPr>
            <a:r>
              <a:rPr lang="en-US" altLang="zh-CN" sz="3000" b="1" cap="small" dirty="0" smtClean="0">
                <a:solidFill>
                  <a:srgbClr val="3333CC"/>
                </a:solidFill>
                <a:effectLst>
                  <a:glow rad="101600">
                    <a:schemeClr val="accent5">
                      <a:satMod val="175000"/>
                      <a:alpha val="40000"/>
                    </a:schemeClr>
                  </a:glow>
                </a:effectLst>
                <a:latin typeface="+mj-lt"/>
                <a:ea typeface="+mj-ea"/>
                <a:cs typeface="+mj-cs"/>
              </a:rPr>
              <a:t>      5.</a:t>
            </a:r>
            <a:r>
              <a:rPr lang="zh-CN" altLang="en-US" sz="3000" b="1" cap="small" dirty="0" smtClean="0">
                <a:solidFill>
                  <a:srgbClr val="3333CC"/>
                </a:solidFill>
                <a:effectLst>
                  <a:glow rad="101600">
                    <a:schemeClr val="accent5">
                      <a:satMod val="175000"/>
                      <a:alpha val="40000"/>
                    </a:schemeClr>
                  </a:glow>
                </a:effectLst>
                <a:latin typeface="+mj-lt"/>
                <a:ea typeface="+mj-ea"/>
                <a:cs typeface="+mj-cs"/>
              </a:rPr>
              <a:t>推己及人道德观</a:t>
            </a:r>
            <a:endParaRPr lang="en-US" altLang="zh-CN" sz="3000" b="1" cap="small" dirty="0" smtClean="0">
              <a:solidFill>
                <a:srgbClr val="3333CC"/>
              </a:solidFill>
              <a:effectLst>
                <a:glow rad="101600">
                  <a:schemeClr val="accent5">
                    <a:satMod val="175000"/>
                    <a:alpha val="40000"/>
                  </a:schemeClr>
                </a:glow>
              </a:effectLst>
              <a:latin typeface="+mj-lt"/>
              <a:ea typeface="+mj-ea"/>
              <a:cs typeface="+mj-cs"/>
            </a:endParaRPr>
          </a:p>
          <a:p>
            <a:pPr>
              <a:lnSpc>
                <a:spcPct val="150000"/>
              </a:lnSpc>
              <a:buFont typeface="Wingdings" panose="05000000000000000000" pitchFamily="2" charset="2"/>
              <a:buChar char="p"/>
            </a:pPr>
            <a:r>
              <a:rPr lang="zh-CN" altLang="en-US" sz="3000" b="1" cap="small" dirty="0" smtClean="0">
                <a:solidFill>
                  <a:srgbClr val="FF0000"/>
                </a:solidFill>
                <a:effectLst>
                  <a:glow rad="101600">
                    <a:schemeClr val="accent5">
                      <a:satMod val="175000"/>
                      <a:alpha val="40000"/>
                    </a:schemeClr>
                  </a:glow>
                </a:effectLst>
                <a:latin typeface="+mj-lt"/>
                <a:ea typeface="+mj-ea"/>
                <a:cs typeface="+mj-cs"/>
              </a:rPr>
              <a:t>它是中国儒家道德观的高度概括。</a:t>
            </a:r>
            <a:endParaRPr lang="en-US" altLang="zh-CN" sz="3000" b="1" cap="small" dirty="0" smtClean="0">
              <a:solidFill>
                <a:srgbClr val="FF0000"/>
              </a:solidFill>
              <a:effectLst>
                <a:glow rad="101600">
                  <a:schemeClr val="accent5">
                    <a:satMod val="175000"/>
                    <a:alpha val="40000"/>
                  </a:schemeClr>
                </a:glow>
              </a:effectLst>
              <a:latin typeface="+mj-lt"/>
              <a:ea typeface="+mj-ea"/>
              <a:cs typeface="+mj-cs"/>
            </a:endParaRPr>
          </a:p>
          <a:p>
            <a:pPr>
              <a:lnSpc>
                <a:spcPct val="150000"/>
              </a:lnSpc>
              <a:buFont typeface="Wingdings" panose="05000000000000000000" pitchFamily="2" charset="2"/>
              <a:buChar char="p"/>
            </a:pPr>
            <a:r>
              <a:rPr lang="zh-CN" altLang="en-US" sz="3000" b="1" cap="small" dirty="0">
                <a:solidFill>
                  <a:srgbClr val="FF0000"/>
                </a:solidFill>
                <a:effectLst>
                  <a:glow rad="101600">
                    <a:schemeClr val="accent5">
                      <a:satMod val="175000"/>
                      <a:alpha val="40000"/>
                    </a:schemeClr>
                  </a:glow>
                </a:effectLst>
                <a:latin typeface="+mj-lt"/>
                <a:ea typeface="+mj-ea"/>
                <a:cs typeface="+mj-cs"/>
              </a:rPr>
              <a:t>核心</a:t>
            </a:r>
            <a:r>
              <a:rPr lang="zh-CN" altLang="en-US" sz="3000" b="1" cap="small" dirty="0" smtClean="0">
                <a:solidFill>
                  <a:srgbClr val="FF0000"/>
                </a:solidFill>
                <a:effectLst>
                  <a:glow rad="101600">
                    <a:schemeClr val="accent5">
                      <a:satMod val="175000"/>
                      <a:alpha val="40000"/>
                    </a:schemeClr>
                  </a:glow>
                </a:effectLst>
                <a:latin typeface="+mj-lt"/>
                <a:ea typeface="+mj-ea"/>
                <a:cs typeface="+mj-cs"/>
              </a:rPr>
              <a:t>观点：“仁”。</a:t>
            </a:r>
            <a:endParaRPr lang="en-US" altLang="zh-CN" sz="3000" b="1" cap="small" dirty="0" smtClean="0">
              <a:solidFill>
                <a:srgbClr val="FF0000"/>
              </a:solidFill>
              <a:effectLst>
                <a:glow rad="101600">
                  <a:schemeClr val="accent5">
                    <a:satMod val="175000"/>
                    <a:alpha val="40000"/>
                  </a:schemeClr>
                </a:glow>
              </a:effectLst>
              <a:latin typeface="+mj-lt"/>
              <a:ea typeface="+mj-ea"/>
              <a:cs typeface="+mj-cs"/>
            </a:endParaRPr>
          </a:p>
          <a:p>
            <a:pPr>
              <a:lnSpc>
                <a:spcPct val="150000"/>
              </a:lnSpc>
              <a:buFont typeface="Wingdings" panose="05000000000000000000" pitchFamily="2" charset="2"/>
              <a:buChar char="Ø"/>
            </a:pPr>
            <a:r>
              <a:rPr lang="zh-CN" altLang="en-US" sz="3000" b="1" cap="small" dirty="0" smtClean="0">
                <a:solidFill>
                  <a:schemeClr val="accent6">
                    <a:lumMod val="75000"/>
                  </a:schemeClr>
                </a:solidFill>
                <a:effectLst>
                  <a:glow rad="101600">
                    <a:schemeClr val="accent5">
                      <a:satMod val="175000"/>
                      <a:alpha val="40000"/>
                    </a:schemeClr>
                  </a:glow>
                </a:effectLst>
                <a:latin typeface="+mj-lt"/>
                <a:ea typeface="+mj-ea"/>
                <a:cs typeface="+mj-cs"/>
              </a:rPr>
              <a:t>“己所不欲，勿施于人”</a:t>
            </a:r>
            <a:endParaRPr lang="en-US" altLang="zh-CN" sz="3000" b="1" cap="small" dirty="0" smtClean="0">
              <a:solidFill>
                <a:schemeClr val="accent6">
                  <a:lumMod val="75000"/>
                </a:schemeClr>
              </a:solidFill>
              <a:effectLst>
                <a:glow rad="101600">
                  <a:schemeClr val="accent5">
                    <a:satMod val="175000"/>
                    <a:alpha val="40000"/>
                  </a:schemeClr>
                </a:glow>
              </a:effectLst>
              <a:latin typeface="+mj-lt"/>
              <a:ea typeface="+mj-ea"/>
              <a:cs typeface="+mj-cs"/>
            </a:endParaRPr>
          </a:p>
          <a:p>
            <a:pPr>
              <a:lnSpc>
                <a:spcPct val="150000"/>
              </a:lnSpc>
              <a:buFont typeface="Wingdings" panose="05000000000000000000" pitchFamily="2" charset="2"/>
              <a:buChar char="Ø"/>
            </a:pPr>
            <a:r>
              <a:rPr lang="en-US" altLang="zh-CN" sz="3000" b="1" cap="small" dirty="0" smtClean="0">
                <a:solidFill>
                  <a:schemeClr val="accent6">
                    <a:lumMod val="75000"/>
                  </a:schemeClr>
                </a:solidFill>
                <a:effectLst>
                  <a:glow rad="101600">
                    <a:schemeClr val="accent5">
                      <a:satMod val="175000"/>
                      <a:alpha val="40000"/>
                    </a:schemeClr>
                  </a:glow>
                </a:effectLst>
                <a:latin typeface="+mj-lt"/>
                <a:ea typeface="+mj-ea"/>
                <a:cs typeface="+mj-cs"/>
              </a:rPr>
              <a:t>“</a:t>
            </a:r>
            <a:r>
              <a:rPr lang="zh-CN" altLang="en-US" sz="3000" b="1" cap="small" dirty="0" smtClean="0">
                <a:solidFill>
                  <a:schemeClr val="accent6">
                    <a:lumMod val="75000"/>
                  </a:schemeClr>
                </a:solidFill>
                <a:effectLst>
                  <a:glow rad="101600">
                    <a:schemeClr val="accent5">
                      <a:satMod val="175000"/>
                      <a:alpha val="40000"/>
                    </a:schemeClr>
                  </a:glow>
                </a:effectLst>
                <a:latin typeface="+mj-lt"/>
                <a:ea typeface="+mj-ea"/>
                <a:cs typeface="+mj-cs"/>
              </a:rPr>
              <a:t>己</a:t>
            </a:r>
            <a:r>
              <a:rPr lang="zh-CN" altLang="en-US" sz="3000" b="1" cap="small" dirty="0">
                <a:solidFill>
                  <a:schemeClr val="accent6">
                    <a:lumMod val="75000"/>
                  </a:schemeClr>
                </a:solidFill>
                <a:effectLst>
                  <a:glow rad="101600">
                    <a:schemeClr val="accent5">
                      <a:satMod val="175000"/>
                      <a:alpha val="40000"/>
                    </a:schemeClr>
                  </a:glow>
                </a:effectLst>
                <a:latin typeface="+mj-lt"/>
                <a:ea typeface="+mj-ea"/>
                <a:cs typeface="+mj-cs"/>
              </a:rPr>
              <a:t>欲立而立人，己欲达而达</a:t>
            </a:r>
            <a:r>
              <a:rPr lang="zh-CN" altLang="en-US" sz="3000" b="1" cap="small" dirty="0" smtClean="0">
                <a:solidFill>
                  <a:schemeClr val="accent6">
                    <a:lumMod val="75000"/>
                  </a:schemeClr>
                </a:solidFill>
                <a:effectLst>
                  <a:glow rad="101600">
                    <a:schemeClr val="accent5">
                      <a:satMod val="175000"/>
                      <a:alpha val="40000"/>
                    </a:schemeClr>
                  </a:glow>
                </a:effectLst>
                <a:latin typeface="+mj-lt"/>
                <a:ea typeface="+mj-ea"/>
                <a:cs typeface="+mj-cs"/>
              </a:rPr>
              <a:t>人”</a:t>
            </a:r>
            <a:endParaRPr lang="en-US" altLang="zh-CN" sz="3000" b="1" cap="small" dirty="0" smtClean="0">
              <a:solidFill>
                <a:schemeClr val="accent6">
                  <a:lumMod val="75000"/>
                </a:schemeClr>
              </a:solidFill>
              <a:effectLst>
                <a:glow rad="101600">
                  <a:schemeClr val="accent5">
                    <a:satMod val="175000"/>
                    <a:alpha val="40000"/>
                  </a:schemeClr>
                </a:glow>
              </a:effectLst>
              <a:latin typeface="+mj-lt"/>
              <a:ea typeface="+mj-ea"/>
              <a:cs typeface="+mj-cs"/>
            </a:endParaRPr>
          </a:p>
          <a:p>
            <a:pPr>
              <a:lnSpc>
                <a:spcPct val="150000"/>
              </a:lnSpc>
              <a:buFont typeface="Wingdings" panose="05000000000000000000" pitchFamily="2" charset="2"/>
              <a:buChar char="Ø"/>
            </a:pPr>
            <a:r>
              <a:rPr lang="zh-CN" altLang="en-US" sz="3000" b="1" cap="small" dirty="0">
                <a:solidFill>
                  <a:schemeClr val="accent6">
                    <a:lumMod val="75000"/>
                  </a:schemeClr>
                </a:solidFill>
                <a:effectLst>
                  <a:glow rad="101600">
                    <a:schemeClr val="accent5">
                      <a:satMod val="175000"/>
                      <a:alpha val="40000"/>
                    </a:schemeClr>
                  </a:glow>
                </a:effectLst>
                <a:latin typeface="+mj-lt"/>
                <a:ea typeface="+mj-ea"/>
                <a:cs typeface="+mj-cs"/>
              </a:rPr>
              <a:t>设身处地为别人着想</a:t>
            </a:r>
            <a:r>
              <a:rPr lang="zh-CN" altLang="en-US" sz="3000" b="1" cap="small" dirty="0" smtClean="0">
                <a:solidFill>
                  <a:schemeClr val="accent6">
                    <a:lumMod val="75000"/>
                  </a:schemeClr>
                </a:solidFill>
                <a:effectLst>
                  <a:glow rad="101600">
                    <a:schemeClr val="accent5">
                      <a:satMod val="175000"/>
                      <a:alpha val="40000"/>
                    </a:schemeClr>
                  </a:glow>
                </a:effectLst>
                <a:latin typeface="+mj-lt"/>
                <a:ea typeface="+mj-ea"/>
                <a:cs typeface="+mj-cs"/>
              </a:rPr>
              <a:t>。</a:t>
            </a:r>
            <a:endParaRPr lang="en-US" altLang="zh-CN" sz="3000" b="1" cap="small" dirty="0" smtClean="0">
              <a:solidFill>
                <a:schemeClr val="accent6">
                  <a:lumMod val="75000"/>
                </a:schemeClr>
              </a:solidFill>
              <a:effectLst>
                <a:glow rad="101600">
                  <a:schemeClr val="accent5">
                    <a:satMod val="175000"/>
                    <a:alpha val="40000"/>
                  </a:schemeClr>
                </a:glow>
              </a:effectLst>
              <a:latin typeface="+mj-lt"/>
              <a:ea typeface="+mj-ea"/>
              <a:cs typeface="+mj-cs"/>
            </a:endParaRPr>
          </a:p>
          <a:p>
            <a:pPr>
              <a:lnSpc>
                <a:spcPct val="150000"/>
              </a:lnSpc>
              <a:buFont typeface="Wingdings" panose="05000000000000000000" pitchFamily="2" charset="2"/>
              <a:buChar char="Ø"/>
            </a:pPr>
            <a:r>
              <a:rPr lang="zh-CN" altLang="en-US" sz="3000" b="1" cap="small" dirty="0" smtClean="0">
                <a:solidFill>
                  <a:schemeClr val="accent6">
                    <a:lumMod val="75000"/>
                  </a:schemeClr>
                </a:solidFill>
                <a:effectLst>
                  <a:glow rad="101600">
                    <a:schemeClr val="accent5">
                      <a:satMod val="175000"/>
                      <a:alpha val="40000"/>
                    </a:schemeClr>
                  </a:glow>
                </a:effectLst>
                <a:latin typeface="+mj-lt"/>
                <a:ea typeface="+mj-ea"/>
                <a:cs typeface="+mj-cs"/>
              </a:rPr>
              <a:t>“合作”、“和谐”、“双赢”</a:t>
            </a:r>
            <a:endParaRPr lang="en-US" altLang="zh-CN" sz="3000" b="1" cap="small" dirty="0" smtClean="0">
              <a:solidFill>
                <a:schemeClr val="accent6">
                  <a:lumMod val="75000"/>
                </a:schemeClr>
              </a:solidFill>
              <a:effectLst>
                <a:glow rad="101600">
                  <a:schemeClr val="accent5">
                    <a:satMod val="175000"/>
                    <a:alpha val="40000"/>
                  </a:schemeClr>
                </a:glow>
              </a:effectLst>
              <a:latin typeface="+mj-lt"/>
              <a:ea typeface="+mj-ea"/>
              <a:cs typeface="+mj-cs"/>
            </a:endParaRPr>
          </a:p>
          <a:p>
            <a:pPr>
              <a:lnSpc>
                <a:spcPct val="150000"/>
              </a:lnSpc>
              <a:buFont typeface="Wingdings" panose="05000000000000000000" pitchFamily="2" charset="2"/>
              <a:buChar char="Ø"/>
            </a:pPr>
            <a:endParaRPr lang="zh-CN" altLang="en-US" sz="3000" b="1" cap="small" dirty="0">
              <a:solidFill>
                <a:schemeClr val="accent6">
                  <a:lumMod val="75000"/>
                </a:schemeClr>
              </a:solidFill>
              <a:effectLst>
                <a:glow rad="101600">
                  <a:schemeClr val="accent5">
                    <a:satMod val="175000"/>
                    <a:alpha val="40000"/>
                  </a:schemeClr>
                </a:glow>
              </a:effectLst>
              <a:latin typeface="+mj-lt"/>
              <a:ea typeface="+mj-ea"/>
              <a:cs typeface="+mj-cs"/>
            </a:endParaRPr>
          </a:p>
        </p:txBody>
      </p:sp>
    </p:spTree>
    <p:extLst>
      <p:ext uri="{BB962C8B-B14F-4D97-AF65-F5344CB8AC3E}">
        <p14:creationId xmlns:p14="http://schemas.microsoft.com/office/powerpoint/2010/main" val="55504246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476672"/>
            <a:ext cx="7467600" cy="418058"/>
          </a:xfrm>
        </p:spPr>
        <p:txBody>
          <a:bodyPr>
            <a:noAutofit/>
          </a:bodyPr>
          <a:lstStyle/>
          <a:p>
            <a:pPr algn="ctr"/>
            <a:r>
              <a:rPr lang="zh-CN" altLang="en-US" sz="3200" b="1" dirty="0" smtClean="0">
                <a:solidFill>
                  <a:schemeClr val="accent2">
                    <a:lumMod val="75000"/>
                  </a:schemeClr>
                </a:solidFill>
              </a:rPr>
              <a:t>吉德拉的“三板斧”</a:t>
            </a:r>
            <a:endParaRPr lang="zh-CN" altLang="en-US" sz="3200" b="1" dirty="0">
              <a:solidFill>
                <a:schemeClr val="accent2">
                  <a:lumMod val="75000"/>
                </a:schemeClr>
              </a:solidFill>
            </a:endParaRPr>
          </a:p>
        </p:txBody>
      </p:sp>
      <p:sp>
        <p:nvSpPr>
          <p:cNvPr id="3" name="内容占位符 2"/>
          <p:cNvSpPr>
            <a:spLocks noGrp="1"/>
          </p:cNvSpPr>
          <p:nvPr>
            <p:ph sz="quarter" idx="1"/>
          </p:nvPr>
        </p:nvSpPr>
        <p:spPr>
          <a:xfrm>
            <a:off x="323528" y="1196752"/>
            <a:ext cx="8424936" cy="5256584"/>
          </a:xfrm>
        </p:spPr>
        <p:txBody>
          <a:bodyPr>
            <a:normAutofit fontScale="25000" lnSpcReduction="20000"/>
          </a:bodyPr>
          <a:lstStyle/>
          <a:p>
            <a:pPr marL="0" indent="0">
              <a:lnSpc>
                <a:spcPct val="120000"/>
              </a:lnSpc>
              <a:buNone/>
            </a:pPr>
            <a:r>
              <a:rPr lang="zh-CN" altLang="en-US" sz="6000" dirty="0" smtClean="0"/>
              <a:t>  </a:t>
            </a:r>
            <a:r>
              <a:rPr lang="zh-CN" altLang="en-US" sz="8800" dirty="0" smtClean="0"/>
              <a:t>      </a:t>
            </a:r>
            <a:r>
              <a:rPr lang="zh-CN" altLang="en-US" sz="8800" b="1" dirty="0" smtClean="0"/>
              <a:t>菲亚特</a:t>
            </a:r>
            <a:r>
              <a:rPr lang="zh-CN" altLang="en-US" sz="8800" b="1" dirty="0"/>
              <a:t>汽车</a:t>
            </a:r>
            <a:r>
              <a:rPr lang="zh-CN" altLang="en-US" sz="8800" b="1" dirty="0" smtClean="0"/>
              <a:t>公司是意大利</a:t>
            </a:r>
            <a:r>
              <a:rPr lang="zh-CN" altLang="en-US" sz="8800" b="1" dirty="0"/>
              <a:t>最大的汽车制造企业。但在</a:t>
            </a:r>
            <a:r>
              <a:rPr lang="en-US" altLang="zh-CN" sz="8800" b="1" dirty="0"/>
              <a:t>20</a:t>
            </a:r>
            <a:r>
              <a:rPr lang="zh-CN" altLang="en-US" sz="8800" b="1" dirty="0"/>
              <a:t>世纪</a:t>
            </a:r>
            <a:r>
              <a:rPr lang="en-US" altLang="zh-CN" sz="8800" b="1" dirty="0"/>
              <a:t>70</a:t>
            </a:r>
            <a:r>
              <a:rPr lang="zh-CN" altLang="en-US" sz="8800" b="1" dirty="0"/>
              <a:t>年代前期，国际汽车市场疲软</a:t>
            </a:r>
            <a:r>
              <a:rPr lang="zh-CN" altLang="en-US" sz="8800" b="1" dirty="0" smtClean="0"/>
              <a:t>，公司内部</a:t>
            </a:r>
            <a:r>
              <a:rPr lang="zh-CN" altLang="en-US" sz="8800" b="1" dirty="0"/>
              <a:t>连出管理问题，公司连年亏损，在世界汽车生产商的排名榜上接连下跌。此时，菲亚特集团的决策层中有不少</a:t>
            </a:r>
            <a:r>
              <a:rPr lang="zh-CN" altLang="en-US" sz="8800" b="1" dirty="0" smtClean="0"/>
              <a:t>人想要甩掉</a:t>
            </a:r>
            <a:r>
              <a:rPr lang="zh-CN" altLang="en-US" sz="8800" b="1" dirty="0"/>
              <a:t>汽车公司这个沉重的大包袱。消息传出后，菲亚特汽车公司上下一片恐慌。 </a:t>
            </a:r>
          </a:p>
          <a:p>
            <a:pPr marL="0" indent="0">
              <a:lnSpc>
                <a:spcPct val="120000"/>
              </a:lnSpc>
              <a:buNone/>
            </a:pPr>
            <a:r>
              <a:rPr lang="zh-CN" altLang="en-US" sz="8800" b="1" dirty="0" smtClean="0"/>
              <a:t>       </a:t>
            </a:r>
            <a:r>
              <a:rPr lang="en-US" altLang="zh-CN" sz="8800" b="1" dirty="0"/>
              <a:t>1979</a:t>
            </a:r>
            <a:r>
              <a:rPr lang="zh-CN" altLang="en-US" sz="8800" b="1" dirty="0"/>
              <a:t>年</a:t>
            </a:r>
            <a:r>
              <a:rPr lang="zh-CN" altLang="en-US" sz="8800" b="1" dirty="0" smtClean="0"/>
              <a:t>，</a:t>
            </a:r>
            <a:r>
              <a:rPr lang="en-US" altLang="zh-CN" sz="8800" b="1" dirty="0" smtClean="0"/>
              <a:t>47</a:t>
            </a:r>
            <a:r>
              <a:rPr lang="zh-CN" altLang="en-US" sz="8800" b="1" dirty="0"/>
              <a:t>岁的维托雷</a:t>
            </a:r>
            <a:r>
              <a:rPr lang="en-US" altLang="zh-CN" sz="8800" b="1" dirty="0"/>
              <a:t>·</a:t>
            </a:r>
            <a:r>
              <a:rPr lang="zh-CN" altLang="en-US" sz="8800" b="1" dirty="0"/>
              <a:t>吉德拉出任菲亚特汽车公司总经理。他四处调查访问，脸上带着微笑，小本子上不停记着东西。一天，他合上笔记本，召开了公司管理人员会议</a:t>
            </a:r>
            <a:r>
              <a:rPr lang="zh-CN" altLang="en-US" sz="8800" b="1" dirty="0" smtClean="0"/>
              <a:t>。“</a:t>
            </a:r>
            <a:r>
              <a:rPr lang="zh-CN" altLang="en-US" sz="8800" b="1" dirty="0"/>
              <a:t>诸位，近年来我们公司每况愈下，似乎要从欧洲汽车生产商的序列中消失了！对此，我作为一名老菲亚特人，深感痛心！今天，请大家</a:t>
            </a:r>
            <a:r>
              <a:rPr lang="zh-CN" altLang="en-US" sz="8800" b="1" dirty="0" smtClean="0"/>
              <a:t>思考，菲亚特</a:t>
            </a:r>
            <a:r>
              <a:rPr lang="zh-CN" altLang="en-US" sz="8800" b="1" dirty="0"/>
              <a:t>的问题在哪里？</a:t>
            </a:r>
            <a:r>
              <a:rPr lang="zh-CN" altLang="en-US" sz="8800" b="1" dirty="0" smtClean="0"/>
              <a:t>”一</a:t>
            </a:r>
            <a:r>
              <a:rPr lang="zh-CN" altLang="en-US" sz="8800" b="1" dirty="0"/>
              <a:t>片沉默。吉德拉随即宣布：“散会。”众人神情严肃地离开了会议室</a:t>
            </a:r>
            <a:r>
              <a:rPr lang="zh-CN" altLang="en-US" sz="8800" b="1" dirty="0" smtClean="0"/>
              <a:t>。看</a:t>
            </a:r>
            <a:r>
              <a:rPr lang="zh-CN" altLang="en-US" sz="8800" b="1" dirty="0"/>
              <a:t>着大家的背影，吉德拉满意地笑</a:t>
            </a:r>
            <a:r>
              <a:rPr lang="zh-CN" altLang="en-US" sz="8800" b="1" dirty="0" smtClean="0"/>
              <a:t>了。他</a:t>
            </a:r>
            <a:r>
              <a:rPr lang="zh-CN" altLang="en-US" sz="8800" b="1" dirty="0"/>
              <a:t>相信今天的会议已经调动起了大家的</a:t>
            </a:r>
            <a:r>
              <a:rPr lang="zh-CN" altLang="en-US" sz="8800" b="1" dirty="0" smtClean="0"/>
              <a:t>情绪，大家都已经开动脑筋了。</a:t>
            </a:r>
          </a:p>
          <a:p>
            <a:endParaRPr lang="zh-CN" altLang="en-US" dirty="0" smtClean="0"/>
          </a:p>
          <a:p>
            <a:endParaRPr lang="zh-CN" altLang="en-US" dirty="0"/>
          </a:p>
          <a:p>
            <a:endParaRPr lang="zh-CN" altLang="en-US" dirty="0"/>
          </a:p>
          <a:p>
            <a:endParaRPr lang="zh-CN" altLang="en-US" dirty="0"/>
          </a:p>
          <a:p>
            <a:endParaRPr lang="zh-CN" altLang="en-US" dirty="0"/>
          </a:p>
        </p:txBody>
      </p:sp>
    </p:spTree>
    <p:extLst>
      <p:ext uri="{BB962C8B-B14F-4D97-AF65-F5344CB8AC3E}">
        <p14:creationId xmlns:p14="http://schemas.microsoft.com/office/powerpoint/2010/main" val="112740295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395536" y="1196752"/>
            <a:ext cx="8147248" cy="4873752"/>
          </a:xfrm>
        </p:spPr>
        <p:txBody>
          <a:bodyPr>
            <a:normAutofit fontScale="92500" lnSpcReduction="10000"/>
          </a:bodyPr>
          <a:lstStyle/>
          <a:p>
            <a:pPr marL="0" indent="0">
              <a:buNone/>
            </a:pPr>
            <a:r>
              <a:rPr lang="zh-CN" altLang="en-US" b="1" dirty="0" smtClean="0"/>
              <a:t>       几</a:t>
            </a:r>
            <a:r>
              <a:rPr lang="zh-CN" altLang="en-US" b="1" dirty="0"/>
              <a:t>天后，吉德拉又召开了公司管理人员第二次全体会议。这一次，他可没有马上宣布散会，而是举起了他的“三板斧”。“我们要大幅度地进行机构调整，大家要有足够的心理准备和承受能力。”吉德拉严肃地说，“菲亚特汽车公司机构重叠，效率低下，这是导致企业缺乏活力的重要原因</a:t>
            </a:r>
            <a:r>
              <a:rPr lang="en-US" altLang="zh-CN" b="1" dirty="0"/>
              <a:t>……”</a:t>
            </a:r>
          </a:p>
          <a:p>
            <a:pPr marL="0" indent="0">
              <a:buNone/>
            </a:pPr>
            <a:r>
              <a:rPr lang="en-US" altLang="zh-CN" b="1" dirty="0" smtClean="0"/>
              <a:t>      </a:t>
            </a:r>
            <a:r>
              <a:rPr lang="zh-CN" altLang="en-US" b="1" dirty="0" smtClean="0"/>
              <a:t>吉</a:t>
            </a:r>
            <a:r>
              <a:rPr lang="zh-CN" altLang="en-US" b="1" dirty="0"/>
              <a:t>德拉动手果断、快速，他关闭了国内的几家汽车分厂，淘汰冗员，职工总数一下子减少了</a:t>
            </a:r>
            <a:r>
              <a:rPr lang="en-US" altLang="zh-CN" b="1" dirty="0"/>
              <a:t>1</a:t>
            </a:r>
            <a:r>
              <a:rPr lang="zh-CN" altLang="en-US" b="1" dirty="0"/>
              <a:t>／</a:t>
            </a:r>
            <a:r>
              <a:rPr lang="en-US" altLang="zh-CN" b="1" dirty="0"/>
              <a:t>3</a:t>
            </a:r>
            <a:r>
              <a:rPr lang="zh-CN" altLang="en-US" b="1" dirty="0"/>
              <a:t>，由</a:t>
            </a:r>
            <a:r>
              <a:rPr lang="en-US" altLang="zh-CN" b="1" dirty="0"/>
              <a:t>15</a:t>
            </a:r>
            <a:r>
              <a:rPr lang="zh-CN" altLang="en-US" b="1" dirty="0"/>
              <a:t>万人降至</a:t>
            </a:r>
            <a:r>
              <a:rPr lang="en-US" altLang="zh-CN" b="1" dirty="0"/>
              <a:t>10</a:t>
            </a:r>
            <a:r>
              <a:rPr lang="zh-CN" altLang="en-US" b="1" dirty="0"/>
              <a:t>万人</a:t>
            </a:r>
            <a:r>
              <a:rPr lang="zh-CN" altLang="en-US" b="1" dirty="0" smtClean="0"/>
              <a:t>。这一“板斧”遇到</a:t>
            </a:r>
            <a:r>
              <a:rPr lang="zh-CN" altLang="en-US" b="1" dirty="0"/>
              <a:t>了强大的</a:t>
            </a:r>
            <a:r>
              <a:rPr lang="zh-CN" altLang="en-US" b="1" dirty="0" smtClean="0"/>
              <a:t>阻力，该公司</a:t>
            </a:r>
            <a:r>
              <a:rPr lang="zh-CN" altLang="en-US" b="1" dirty="0"/>
              <a:t>的员工人数在意大利首屈一指</a:t>
            </a:r>
            <a:r>
              <a:rPr lang="zh-CN" altLang="en-US" b="1" dirty="0" smtClean="0"/>
              <a:t>，被</a:t>
            </a:r>
            <a:r>
              <a:rPr lang="zh-CN" altLang="en-US" b="1" dirty="0"/>
              <a:t>称为“解决就业的典范”。这次裁减人员的数量</a:t>
            </a:r>
            <a:r>
              <a:rPr lang="zh-CN" altLang="en-US" b="1" dirty="0" smtClean="0"/>
              <a:t>如此之多，</a:t>
            </a:r>
            <a:r>
              <a:rPr lang="zh-CN" altLang="en-US" b="1" dirty="0"/>
              <a:t>自然引起各方的议论，但吉德拉丝毫不为所动，坚定地完成了计划</a:t>
            </a:r>
            <a:r>
              <a:rPr lang="zh-CN" altLang="en-US" b="1" dirty="0" smtClean="0"/>
              <a:t>。</a:t>
            </a:r>
            <a:endParaRPr lang="en-US" altLang="zh-CN" b="1" dirty="0" smtClean="0"/>
          </a:p>
          <a:p>
            <a:pPr marL="0" indent="0">
              <a:buNone/>
            </a:pPr>
            <a:r>
              <a:rPr lang="zh-CN" altLang="en-US" b="1" dirty="0" smtClean="0"/>
              <a:t>       吉</a:t>
            </a:r>
            <a:r>
              <a:rPr lang="zh-CN" altLang="en-US" b="1" dirty="0"/>
              <a:t>德拉的“第二斧”是对生产线的改造。</a:t>
            </a:r>
            <a:r>
              <a:rPr lang="zh-CN" altLang="en-US" b="1" dirty="0" smtClean="0"/>
              <a:t>“第三斧”是</a:t>
            </a:r>
            <a:r>
              <a:rPr lang="zh-CN" altLang="en-US" b="1" dirty="0"/>
              <a:t>对公司的汽车销售代理制度进行改革</a:t>
            </a:r>
            <a:r>
              <a:rPr lang="zh-CN" altLang="en-US" b="1" dirty="0" smtClean="0"/>
              <a:t>。经过这“三板斧”，菲亚特</a:t>
            </a:r>
            <a:r>
              <a:rPr lang="zh-CN" altLang="en-US" b="1" dirty="0"/>
              <a:t>公司开始步入正轨，焕发出新的活力。</a:t>
            </a:r>
          </a:p>
          <a:p>
            <a:pPr marL="0" indent="0">
              <a:buNone/>
            </a:pPr>
            <a:endParaRPr lang="zh-CN" altLang="en-US" dirty="0"/>
          </a:p>
          <a:p>
            <a:pPr marL="0" indent="0">
              <a:buNone/>
            </a:pPr>
            <a:endParaRPr lang="zh-CN" altLang="en-US" dirty="0"/>
          </a:p>
        </p:txBody>
      </p:sp>
      <p:sp>
        <p:nvSpPr>
          <p:cNvPr id="4" name="标题 1"/>
          <p:cNvSpPr>
            <a:spLocks noGrp="1"/>
          </p:cNvSpPr>
          <p:nvPr>
            <p:ph type="title"/>
          </p:nvPr>
        </p:nvSpPr>
        <p:spPr>
          <a:xfrm>
            <a:off x="457200" y="274638"/>
            <a:ext cx="7467600" cy="634082"/>
          </a:xfrm>
        </p:spPr>
        <p:txBody>
          <a:bodyPr>
            <a:noAutofit/>
          </a:bodyPr>
          <a:lstStyle/>
          <a:p>
            <a:pPr algn="ctr"/>
            <a:r>
              <a:rPr lang="zh-CN" altLang="en-US" sz="3200" b="1" dirty="0" smtClean="0">
                <a:solidFill>
                  <a:schemeClr val="accent2">
                    <a:lumMod val="75000"/>
                  </a:schemeClr>
                </a:solidFill>
              </a:rPr>
              <a:t>吉德拉的“三板斧”</a:t>
            </a:r>
            <a:endParaRPr lang="zh-CN" altLang="en-US" sz="3200" b="1" dirty="0">
              <a:solidFill>
                <a:schemeClr val="accent2">
                  <a:lumMod val="75000"/>
                </a:schemeClr>
              </a:solidFill>
            </a:endParaRPr>
          </a:p>
        </p:txBody>
      </p:sp>
    </p:spTree>
    <p:extLst>
      <p:ext uri="{BB962C8B-B14F-4D97-AF65-F5344CB8AC3E}">
        <p14:creationId xmlns:p14="http://schemas.microsoft.com/office/powerpoint/2010/main" val="421322156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baike.soso.com/p/20090826/20090826170244-163503313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7336" y="3609867"/>
            <a:ext cx="4032448" cy="313150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static.zhulong.com/database/news/2014/07/08/19158771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3573016"/>
            <a:ext cx="4430450" cy="3087216"/>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www.kbwx.cn/admin/editor/UploadFile/20111288525388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5551" y="801555"/>
            <a:ext cx="4496419" cy="2736304"/>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cimg2.163.com/cnews/2007/5/31/20070531151700de096.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30764" y="801555"/>
            <a:ext cx="4076452" cy="2771461"/>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539552" y="107921"/>
            <a:ext cx="7128792" cy="584775"/>
          </a:xfrm>
          <a:prstGeom prst="rect">
            <a:avLst/>
          </a:prstGeom>
        </p:spPr>
        <p:txBody>
          <a:bodyPr wrap="square">
            <a:spAutoFit/>
          </a:bodyPr>
          <a:lstStyle/>
          <a:p>
            <a:r>
              <a:rPr lang="en-US" altLang="zh-CN" sz="3200" b="1" dirty="0">
                <a:solidFill>
                  <a:srgbClr val="FF0000"/>
                </a:solidFill>
              </a:rPr>
              <a:t>2007</a:t>
            </a:r>
            <a:r>
              <a:rPr lang="zh-CN" altLang="en-US" sz="3200" b="1" dirty="0">
                <a:solidFill>
                  <a:srgbClr val="FF0000"/>
                </a:solidFill>
              </a:rPr>
              <a:t>年发生的太湖蓝藻</a:t>
            </a:r>
            <a:r>
              <a:rPr lang="zh-CN" altLang="en-US" sz="3200" b="1" dirty="0" smtClean="0">
                <a:solidFill>
                  <a:srgbClr val="FF0000"/>
                </a:solidFill>
              </a:rPr>
              <a:t>事件</a:t>
            </a:r>
            <a:r>
              <a:rPr lang="en-US" altLang="zh-CN" sz="3200" b="1" dirty="0" smtClean="0">
                <a:solidFill>
                  <a:srgbClr val="FF0000"/>
                </a:solidFill>
              </a:rPr>
              <a:t>……</a:t>
            </a:r>
            <a:endParaRPr lang="zh-CN" altLang="en-US" sz="3200" dirty="0"/>
          </a:p>
        </p:txBody>
      </p:sp>
    </p:spTree>
    <p:extLst>
      <p:ext uri="{BB962C8B-B14F-4D97-AF65-F5344CB8AC3E}">
        <p14:creationId xmlns:p14="http://schemas.microsoft.com/office/powerpoint/2010/main" val="372828266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755576" y="2780928"/>
            <a:ext cx="7467600" cy="3024336"/>
          </a:xfrm>
        </p:spPr>
        <p:txBody>
          <a:bodyPr>
            <a:normAutofit/>
          </a:bodyPr>
          <a:lstStyle/>
          <a:p>
            <a:pPr>
              <a:buFont typeface="Wingdings" panose="05000000000000000000" pitchFamily="2" charset="2"/>
              <a:buChar char="n"/>
            </a:pPr>
            <a:r>
              <a:rPr lang="zh-CN" altLang="en-US" sz="3200" b="1" dirty="0" smtClean="0">
                <a:solidFill>
                  <a:srgbClr val="FF0000"/>
                </a:solidFill>
              </a:rPr>
              <a:t>优点：</a:t>
            </a:r>
            <a:r>
              <a:rPr lang="zh-CN" altLang="en-US" sz="3200" b="1" dirty="0" smtClean="0"/>
              <a:t>对效率和生产率有促进作用，符合利润最大化的目标。</a:t>
            </a:r>
            <a:endParaRPr lang="en-US" altLang="zh-CN" sz="3200" b="1" dirty="0" smtClean="0"/>
          </a:p>
          <a:p>
            <a:pPr>
              <a:buFont typeface="Wingdings" panose="05000000000000000000" pitchFamily="2" charset="2"/>
              <a:buChar char="n"/>
            </a:pPr>
            <a:r>
              <a:rPr lang="zh-CN" altLang="en-US" sz="3200" b="1" dirty="0" smtClean="0">
                <a:solidFill>
                  <a:srgbClr val="FF0000"/>
                </a:solidFill>
              </a:rPr>
              <a:t>缺点：</a:t>
            </a:r>
            <a:r>
              <a:rPr lang="zh-CN" altLang="en-US" sz="3200" b="1" dirty="0" smtClean="0"/>
              <a:t>会造成资源配置的扭曲，导致一些利益</a:t>
            </a:r>
            <a:r>
              <a:rPr lang="zh-CN" altLang="en-US" sz="3200" b="1" dirty="0"/>
              <a:t>相关者的权利被忽视。</a:t>
            </a:r>
          </a:p>
        </p:txBody>
      </p:sp>
      <p:sp>
        <p:nvSpPr>
          <p:cNvPr id="2" name="TextBox 1"/>
          <p:cNvSpPr txBox="1"/>
          <p:nvPr/>
        </p:nvSpPr>
        <p:spPr>
          <a:xfrm>
            <a:off x="755576" y="1052735"/>
            <a:ext cx="7427247" cy="1200329"/>
          </a:xfrm>
          <a:prstGeom prst="rect">
            <a:avLst/>
          </a:prstGeom>
          <a:noFill/>
        </p:spPr>
        <p:txBody>
          <a:bodyPr wrap="square" rtlCol="0">
            <a:spAutoFit/>
          </a:bodyPr>
          <a:lstStyle/>
          <a:p>
            <a:r>
              <a:rPr lang="zh-CN" altLang="en-US" sz="3600" b="1" dirty="0" smtClean="0">
                <a:solidFill>
                  <a:srgbClr val="0070C0"/>
                </a:solidFill>
              </a:rPr>
              <a:t>思考：吉德拉的“第一斧”运用了什么道德观</a:t>
            </a:r>
            <a:r>
              <a:rPr lang="en-US" altLang="zh-CN" sz="3600" b="1" dirty="0">
                <a:solidFill>
                  <a:srgbClr val="0070C0"/>
                </a:solidFill>
              </a:rPr>
              <a:t>?</a:t>
            </a:r>
            <a:endParaRPr lang="zh-CN" altLang="en-US" sz="3600" b="1" dirty="0">
              <a:solidFill>
                <a:srgbClr val="0070C0"/>
              </a:solidFill>
            </a:endParaRPr>
          </a:p>
        </p:txBody>
      </p:sp>
    </p:spTree>
    <p:extLst>
      <p:ext uri="{BB962C8B-B14F-4D97-AF65-F5344CB8AC3E}">
        <p14:creationId xmlns:p14="http://schemas.microsoft.com/office/powerpoint/2010/main" val="4113312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63688" y="260648"/>
            <a:ext cx="4680520" cy="706090"/>
          </a:xfrm>
        </p:spPr>
        <p:txBody>
          <a:bodyPr>
            <a:normAutofit/>
          </a:bodyPr>
          <a:lstStyle/>
          <a:p>
            <a:r>
              <a:rPr lang="zh-CN" altLang="en-US" sz="3200" b="1" dirty="0" smtClean="0">
                <a:solidFill>
                  <a:schemeClr val="accent2">
                    <a:lumMod val="75000"/>
                  </a:schemeClr>
                </a:solidFill>
              </a:rPr>
              <a:t>惠普“电话”断线</a:t>
            </a:r>
            <a:endParaRPr lang="zh-CN" altLang="en-US" sz="3200" b="1" dirty="0">
              <a:solidFill>
                <a:schemeClr val="accent2">
                  <a:lumMod val="75000"/>
                </a:schemeClr>
              </a:solidFill>
            </a:endParaRPr>
          </a:p>
        </p:txBody>
      </p:sp>
      <p:sp>
        <p:nvSpPr>
          <p:cNvPr id="3" name="内容占位符 2"/>
          <p:cNvSpPr>
            <a:spLocks noGrp="1"/>
          </p:cNvSpPr>
          <p:nvPr>
            <p:ph sz="quarter" idx="1"/>
          </p:nvPr>
        </p:nvSpPr>
        <p:spPr>
          <a:xfrm>
            <a:off x="395536" y="1313384"/>
            <a:ext cx="8064896" cy="5544616"/>
          </a:xfrm>
        </p:spPr>
        <p:txBody>
          <a:bodyPr>
            <a:normAutofit lnSpcReduction="10000"/>
          </a:bodyPr>
          <a:lstStyle/>
          <a:p>
            <a:pPr marL="0" indent="0">
              <a:buNone/>
            </a:pPr>
            <a:r>
              <a:rPr lang="zh-CN" altLang="en-US" b="1" dirty="0" smtClean="0">
                <a:solidFill>
                  <a:srgbClr val="FF0000"/>
                </a:solidFill>
              </a:rPr>
              <a:t>       如果</a:t>
            </a:r>
            <a:r>
              <a:rPr lang="zh-CN" altLang="en-US" b="1" dirty="0">
                <a:solidFill>
                  <a:srgbClr val="FF0000"/>
                </a:solidFill>
              </a:rPr>
              <a:t>有一天，你发现自己的隐私正被公司采用非法手段监控，你会怎么办？</a:t>
            </a:r>
          </a:p>
          <a:p>
            <a:pPr marL="0" indent="0">
              <a:buNone/>
            </a:pPr>
            <a:r>
              <a:rPr lang="zh-CN" altLang="en-US" dirty="0" smtClean="0"/>
              <a:t>       托</a:t>
            </a:r>
            <a:r>
              <a:rPr lang="zh-CN" altLang="en-US" dirty="0"/>
              <a:t>马斯</a:t>
            </a:r>
            <a:r>
              <a:rPr lang="en-US" altLang="zh-CN" dirty="0"/>
              <a:t>·</a:t>
            </a:r>
            <a:r>
              <a:rPr lang="zh-CN" altLang="en-US" dirty="0"/>
              <a:t>帕金斯选择了离开。帕金斯是惠普公司的董事，</a:t>
            </a:r>
            <a:r>
              <a:rPr lang="en-US" altLang="zh-CN" dirty="0"/>
              <a:t>4</a:t>
            </a:r>
            <a:r>
              <a:rPr lang="zh-CN" altLang="en-US" dirty="0"/>
              <a:t>个月前，当他获悉公司对包括自己在内的部分董事的私人电话和邮件进行跟踪时，愤然离职。一个月后，他了解到公司在电话跟踪时居然采用了“</a:t>
            </a:r>
            <a:r>
              <a:rPr lang="en-US" altLang="zh-CN" dirty="0"/>
              <a:t>pretexting”</a:t>
            </a:r>
            <a:r>
              <a:rPr lang="zh-CN" altLang="en-US" dirty="0"/>
              <a:t>，于是向美国证券交易委员会举报了相关负责人的非法行为。</a:t>
            </a:r>
          </a:p>
          <a:p>
            <a:pPr marL="0" indent="0">
              <a:buNone/>
            </a:pPr>
            <a:r>
              <a:rPr lang="zh-CN" altLang="en-US" dirty="0" smtClean="0"/>
              <a:t>    </a:t>
            </a:r>
            <a:r>
              <a:rPr lang="zh-CN" altLang="en-US" dirty="0"/>
              <a:t>“</a:t>
            </a:r>
            <a:r>
              <a:rPr lang="en-US" altLang="zh-CN" dirty="0"/>
              <a:t>Pretexting”</a:t>
            </a:r>
            <a:r>
              <a:rPr lang="zh-CN" altLang="en-US" dirty="0"/>
              <a:t>是一种通过欺诈获得不知情人信息的技术和方法，翻译的术语为“假托”，出现于上世纪</a:t>
            </a:r>
            <a:r>
              <a:rPr lang="en-US" altLang="zh-CN" dirty="0"/>
              <a:t>90</a:t>
            </a:r>
            <a:r>
              <a:rPr lang="zh-CN" altLang="en-US" dirty="0"/>
              <a:t>年代，多被用于金融欺诈。此事被曝光后，西方企业界“爆炸”了，有人在美国国会上甚至将该“电话门”事件与“安然”事件并列。“如果惠普创始人比尔</a:t>
            </a:r>
            <a:r>
              <a:rPr lang="en-US" altLang="zh-CN" dirty="0"/>
              <a:t>·</a:t>
            </a:r>
            <a:r>
              <a:rPr lang="zh-CN" altLang="en-US" dirty="0"/>
              <a:t>休利特和戴夫</a:t>
            </a:r>
            <a:r>
              <a:rPr lang="en-US" altLang="zh-CN" dirty="0"/>
              <a:t>·</a:t>
            </a:r>
            <a:r>
              <a:rPr lang="zh-CN" altLang="en-US" dirty="0"/>
              <a:t>帕卡德能够活到今天，他们会感到惊骇，会感到不安。”在</a:t>
            </a:r>
            <a:r>
              <a:rPr lang="en-US" altLang="zh-CN" dirty="0"/>
              <a:t>9</a:t>
            </a:r>
            <a:r>
              <a:rPr lang="zh-CN" altLang="en-US" dirty="0"/>
              <a:t>月</a:t>
            </a:r>
            <a:r>
              <a:rPr lang="en-US" altLang="zh-CN" dirty="0"/>
              <a:t>28</a:t>
            </a:r>
            <a:r>
              <a:rPr lang="zh-CN" altLang="en-US" dirty="0"/>
              <a:t>日美国国会的听证会上，惠普的</a:t>
            </a:r>
            <a:r>
              <a:rPr lang="en-US" altLang="zh-CN" dirty="0"/>
              <a:t>CEO</a:t>
            </a:r>
            <a:r>
              <a:rPr lang="zh-CN" altLang="en-US" dirty="0"/>
              <a:t>赫德再次向“电话门”中的受害者道歉。</a:t>
            </a:r>
          </a:p>
          <a:p>
            <a:endParaRPr lang="zh-CN" altLang="en-US" dirty="0"/>
          </a:p>
          <a:p>
            <a:endParaRPr lang="zh-CN" altLang="en-US" dirty="0"/>
          </a:p>
        </p:txBody>
      </p:sp>
    </p:spTree>
    <p:extLst>
      <p:ext uri="{BB962C8B-B14F-4D97-AF65-F5344CB8AC3E}">
        <p14:creationId xmlns:p14="http://schemas.microsoft.com/office/powerpoint/2010/main" val="291777800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411760" y="274638"/>
            <a:ext cx="5513040" cy="706090"/>
          </a:xfrm>
        </p:spPr>
        <p:txBody>
          <a:bodyPr vert="horz" anchor="b">
            <a:normAutofit/>
          </a:bodyPr>
          <a:lstStyle/>
          <a:p>
            <a:r>
              <a:rPr lang="zh-CN" altLang="en-US" sz="3200" b="1" dirty="0">
                <a:solidFill>
                  <a:schemeClr val="accent2">
                    <a:lumMod val="75000"/>
                  </a:schemeClr>
                </a:solidFill>
              </a:rPr>
              <a:t>惠普“电话”断线</a:t>
            </a:r>
          </a:p>
        </p:txBody>
      </p:sp>
      <p:sp>
        <p:nvSpPr>
          <p:cNvPr id="3" name="内容占位符 2"/>
          <p:cNvSpPr>
            <a:spLocks noGrp="1"/>
          </p:cNvSpPr>
          <p:nvPr>
            <p:ph sz="quarter" idx="1"/>
          </p:nvPr>
        </p:nvSpPr>
        <p:spPr>
          <a:xfrm>
            <a:off x="395536" y="1313384"/>
            <a:ext cx="8064896" cy="4923928"/>
          </a:xfrm>
        </p:spPr>
        <p:txBody>
          <a:bodyPr>
            <a:normAutofit/>
          </a:bodyPr>
          <a:lstStyle/>
          <a:p>
            <a:pPr marL="0" indent="0">
              <a:buNone/>
            </a:pPr>
            <a:r>
              <a:rPr lang="zh-CN" altLang="en-US" dirty="0" smtClean="0"/>
              <a:t>        在</a:t>
            </a:r>
            <a:r>
              <a:rPr lang="zh-CN" altLang="en-US" dirty="0"/>
              <a:t>惠普骄傲的企业文化中，“相信、尊重个人，尊重员工”一直是其光荣的宣言</a:t>
            </a:r>
            <a:r>
              <a:rPr lang="zh-CN" altLang="en-US" dirty="0" smtClean="0"/>
              <a:t>，并</a:t>
            </a:r>
            <a:r>
              <a:rPr lang="zh-CN" altLang="en-US" dirty="0"/>
              <a:t>被管理专家纳入“惠普之道”的核心中</a:t>
            </a:r>
            <a:r>
              <a:rPr lang="zh-CN" altLang="en-US" dirty="0" smtClean="0"/>
              <a:t>。 </a:t>
            </a:r>
            <a:r>
              <a:rPr lang="zh-CN" altLang="en-US" dirty="0"/>
              <a:t>然而，“电话门”中不惜以非法手段践踏“惠普之道”的不是别人，正是惠普的“最高舵手”，公司董事长帕特丽夏</a:t>
            </a:r>
            <a:r>
              <a:rPr lang="en-US" altLang="zh-CN" dirty="0"/>
              <a:t>·</a:t>
            </a:r>
            <a:r>
              <a:rPr lang="zh-CN" altLang="en-US" dirty="0"/>
              <a:t>邓恩。</a:t>
            </a:r>
          </a:p>
          <a:p>
            <a:pPr marL="0" indent="0">
              <a:buNone/>
            </a:pPr>
            <a:r>
              <a:rPr lang="zh-CN" altLang="en-US" dirty="0" smtClean="0"/>
              <a:t>       在</a:t>
            </a:r>
            <a:r>
              <a:rPr lang="zh-CN" altLang="en-US" dirty="0"/>
              <a:t>邓恩看来，过去两年中，惠普董事会中出现了</a:t>
            </a:r>
            <a:r>
              <a:rPr lang="zh-CN" altLang="en-US" dirty="0" smtClean="0"/>
              <a:t>“内鬼”，“内鬼”</a:t>
            </a:r>
            <a:r>
              <a:rPr lang="zh-CN" altLang="en-US" dirty="0"/>
              <a:t>一而再，再而三地私自将属于公司机密的消息透露给媒体。这是她所无法忍受的，于是下令调查，并纵容了所找来的两家调查公司使用“假托”技术，窃取了多位惠普董事和</a:t>
            </a:r>
            <a:r>
              <a:rPr lang="en-US" altLang="zh-CN" dirty="0"/>
              <a:t>9</a:t>
            </a:r>
            <a:r>
              <a:rPr lang="zh-CN" altLang="en-US" dirty="0"/>
              <a:t>名记者的家庭电话记录</a:t>
            </a:r>
            <a:r>
              <a:rPr lang="zh-CN" altLang="en-US" dirty="0" smtClean="0"/>
              <a:t>。</a:t>
            </a:r>
            <a:endParaRPr lang="en-US" altLang="zh-CN" dirty="0" smtClean="0"/>
          </a:p>
          <a:p>
            <a:pPr marL="0" indent="0">
              <a:buNone/>
            </a:pPr>
            <a:r>
              <a:rPr lang="en-US" altLang="zh-CN" dirty="0"/>
              <a:t> </a:t>
            </a:r>
            <a:r>
              <a:rPr lang="en-US" altLang="zh-CN" dirty="0" smtClean="0"/>
              <a:t>     </a:t>
            </a:r>
            <a:r>
              <a:rPr lang="zh-CN" altLang="en-US" dirty="0" smtClean="0"/>
              <a:t>“电话门”</a:t>
            </a:r>
            <a:r>
              <a:rPr lang="zh-CN" altLang="en-US" dirty="0"/>
              <a:t>曝光，在外界强烈批评的压力下，邓恩被惠普董事会干掉了。</a:t>
            </a:r>
          </a:p>
          <a:p>
            <a:endParaRPr lang="zh-CN" altLang="en-US" dirty="0"/>
          </a:p>
          <a:p>
            <a:endParaRPr lang="zh-CN" altLang="en-US" dirty="0"/>
          </a:p>
          <a:p>
            <a:endParaRPr lang="zh-CN" altLang="en-US" dirty="0"/>
          </a:p>
        </p:txBody>
      </p:sp>
    </p:spTree>
    <p:extLst>
      <p:ext uri="{BB962C8B-B14F-4D97-AF65-F5344CB8AC3E}">
        <p14:creationId xmlns:p14="http://schemas.microsoft.com/office/powerpoint/2010/main" val="395695926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51720" y="260648"/>
            <a:ext cx="6027440" cy="706090"/>
          </a:xfrm>
        </p:spPr>
        <p:txBody>
          <a:bodyPr vert="horz" anchor="b">
            <a:normAutofit/>
          </a:bodyPr>
          <a:lstStyle/>
          <a:p>
            <a:r>
              <a:rPr lang="zh-CN" altLang="en-US" sz="3200" b="1" dirty="0">
                <a:solidFill>
                  <a:schemeClr val="accent2">
                    <a:lumMod val="75000"/>
                  </a:schemeClr>
                </a:solidFill>
              </a:rPr>
              <a:t>惠普“电话”断线</a:t>
            </a:r>
          </a:p>
        </p:txBody>
      </p:sp>
      <p:sp>
        <p:nvSpPr>
          <p:cNvPr id="3" name="内容占位符 2"/>
          <p:cNvSpPr>
            <a:spLocks noGrp="1"/>
          </p:cNvSpPr>
          <p:nvPr>
            <p:ph sz="quarter" idx="1"/>
          </p:nvPr>
        </p:nvSpPr>
        <p:spPr>
          <a:xfrm>
            <a:off x="467544" y="980728"/>
            <a:ext cx="8064896" cy="5544616"/>
          </a:xfrm>
        </p:spPr>
        <p:txBody>
          <a:bodyPr>
            <a:normAutofit/>
          </a:bodyPr>
          <a:lstStyle/>
          <a:p>
            <a:endParaRPr lang="zh-CN" altLang="en-US" dirty="0"/>
          </a:p>
          <a:p>
            <a:pPr marL="0" indent="0">
              <a:buNone/>
            </a:pPr>
            <a:r>
              <a:rPr lang="zh-CN" altLang="en-US" dirty="0" smtClean="0"/>
              <a:t>        但</a:t>
            </a:r>
            <a:r>
              <a:rPr lang="zh-CN" altLang="en-US" dirty="0"/>
              <a:t>在惠普公司看来，他们的董事长并非一贯如此，在邓恩下台后，</a:t>
            </a:r>
            <a:r>
              <a:rPr lang="en-US" altLang="zh-CN" dirty="0"/>
              <a:t>CEO</a:t>
            </a:r>
            <a:r>
              <a:rPr lang="zh-CN" altLang="en-US" dirty="0"/>
              <a:t>赫德为其辩护，“我们从未质疑过她的意图、人格和道德。”</a:t>
            </a:r>
          </a:p>
          <a:p>
            <a:pPr marL="0" indent="0">
              <a:buNone/>
            </a:pPr>
            <a:r>
              <a:rPr lang="zh-CN" altLang="en-US" dirty="0" smtClean="0"/>
              <a:t>      “</a:t>
            </a:r>
            <a:r>
              <a:rPr lang="zh-CN" altLang="en-US" dirty="0"/>
              <a:t>我们处于非常困难的境地。必须阻止这种（泄密）行为。调查团队希望尽最大努力找出泄密者，因此才制定了包含一些争议手段的调查计划。”赫德说自己能够理解调查团队的意图，只是当时欠缺经验和深思熟虑。</a:t>
            </a:r>
          </a:p>
          <a:p>
            <a:pPr marL="0" indent="0">
              <a:buNone/>
            </a:pPr>
            <a:r>
              <a:rPr lang="zh-CN" altLang="en-US" dirty="0" smtClean="0"/>
              <a:t>       不过</a:t>
            </a:r>
            <a:r>
              <a:rPr lang="zh-CN" altLang="en-US" dirty="0"/>
              <a:t>，在商业伦理与道德日益重要的今天，这种过错仍无法原谅</a:t>
            </a:r>
            <a:r>
              <a:rPr lang="zh-CN" altLang="en-US" dirty="0" smtClean="0"/>
              <a:t>。</a:t>
            </a:r>
            <a:endParaRPr lang="zh-CN" altLang="en-US" dirty="0"/>
          </a:p>
        </p:txBody>
      </p:sp>
    </p:spTree>
    <p:extLst>
      <p:ext uri="{BB962C8B-B14F-4D97-AF65-F5344CB8AC3E}">
        <p14:creationId xmlns:p14="http://schemas.microsoft.com/office/powerpoint/2010/main" val="386092112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827584" y="2636912"/>
            <a:ext cx="7467600" cy="2620888"/>
          </a:xfrm>
        </p:spPr>
        <p:txBody>
          <a:bodyPr vert="horz">
            <a:normAutofit/>
          </a:bodyPr>
          <a:lstStyle/>
          <a:p>
            <a:pPr>
              <a:buFont typeface="Wingdings" panose="05000000000000000000" pitchFamily="2" charset="2"/>
              <a:buChar char="n"/>
            </a:pPr>
            <a:r>
              <a:rPr lang="zh-CN" altLang="en-US" sz="3200" b="1" dirty="0">
                <a:solidFill>
                  <a:srgbClr val="FF0000"/>
                </a:solidFill>
              </a:rPr>
              <a:t>优点：</a:t>
            </a:r>
            <a:r>
              <a:rPr lang="zh-CN" altLang="en-US" sz="3200" b="1" dirty="0">
                <a:solidFill>
                  <a:schemeClr val="tx1">
                    <a:lumMod val="65000"/>
                    <a:lumOff val="35000"/>
                  </a:schemeClr>
                </a:solidFill>
              </a:rPr>
              <a:t>保护了</a:t>
            </a:r>
            <a:r>
              <a:rPr lang="zh-CN" altLang="en-US" sz="3200" b="1" dirty="0" smtClean="0">
                <a:solidFill>
                  <a:schemeClr val="tx1">
                    <a:lumMod val="65000"/>
                    <a:lumOff val="35000"/>
                  </a:schemeClr>
                </a:solidFill>
              </a:rPr>
              <a:t>个人自由和隐私</a:t>
            </a:r>
            <a:r>
              <a:rPr lang="zh-CN" altLang="en-US" sz="3200" b="1" dirty="0">
                <a:solidFill>
                  <a:schemeClr val="tx1">
                    <a:lumMod val="65000"/>
                    <a:lumOff val="35000"/>
                  </a:schemeClr>
                </a:solidFill>
              </a:rPr>
              <a:t>。</a:t>
            </a:r>
            <a:endParaRPr lang="en-US" altLang="zh-CN" sz="3200" b="1" dirty="0">
              <a:solidFill>
                <a:schemeClr val="tx1">
                  <a:lumMod val="65000"/>
                  <a:lumOff val="35000"/>
                </a:schemeClr>
              </a:solidFill>
            </a:endParaRPr>
          </a:p>
          <a:p>
            <a:pPr>
              <a:buFont typeface="Wingdings" panose="05000000000000000000" pitchFamily="2" charset="2"/>
              <a:buChar char="n"/>
            </a:pPr>
            <a:r>
              <a:rPr lang="zh-CN" altLang="en-US" sz="3200" b="1" dirty="0">
                <a:solidFill>
                  <a:srgbClr val="FF0000"/>
                </a:solidFill>
              </a:rPr>
              <a:t>缺点：</a:t>
            </a:r>
            <a:r>
              <a:rPr lang="zh-CN" altLang="en-US" sz="3200" b="1" dirty="0">
                <a:solidFill>
                  <a:schemeClr val="tx1">
                    <a:lumMod val="65000"/>
                    <a:lumOff val="35000"/>
                  </a:schemeClr>
                </a:solidFill>
              </a:rPr>
              <a:t>把个人保护看得比工作更重要，导致形成生产效率不利的工作氛围。</a:t>
            </a:r>
          </a:p>
        </p:txBody>
      </p:sp>
      <p:sp>
        <p:nvSpPr>
          <p:cNvPr id="2" name="TextBox 1"/>
          <p:cNvSpPr txBox="1"/>
          <p:nvPr/>
        </p:nvSpPr>
        <p:spPr>
          <a:xfrm>
            <a:off x="899592" y="1421242"/>
            <a:ext cx="7560840" cy="646331"/>
          </a:xfrm>
          <a:prstGeom prst="rect">
            <a:avLst/>
          </a:prstGeom>
          <a:noFill/>
        </p:spPr>
        <p:txBody>
          <a:bodyPr wrap="square" rtlCol="0">
            <a:spAutoFit/>
          </a:bodyPr>
          <a:lstStyle/>
          <a:p>
            <a:r>
              <a:rPr lang="zh-CN" altLang="en-US" sz="3600" b="1" dirty="0" smtClean="0">
                <a:solidFill>
                  <a:srgbClr val="0070C0"/>
                </a:solidFill>
              </a:rPr>
              <a:t>思考：该案例反映的是什么道德观</a:t>
            </a:r>
            <a:r>
              <a:rPr lang="en-US" altLang="zh-CN" sz="3600" b="1" dirty="0" smtClean="0">
                <a:solidFill>
                  <a:srgbClr val="0070C0"/>
                </a:solidFill>
              </a:rPr>
              <a:t>?</a:t>
            </a:r>
            <a:endParaRPr lang="zh-CN" altLang="en-US" sz="3600" b="1" dirty="0">
              <a:solidFill>
                <a:srgbClr val="0070C0"/>
              </a:solidFill>
            </a:endParaRPr>
          </a:p>
        </p:txBody>
      </p:sp>
    </p:spTree>
    <p:extLst>
      <p:ext uri="{BB962C8B-B14F-4D97-AF65-F5344CB8AC3E}">
        <p14:creationId xmlns:p14="http://schemas.microsoft.com/office/powerpoint/2010/main" val="1557473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404664"/>
            <a:ext cx="7467600" cy="1143000"/>
          </a:xfrm>
        </p:spPr>
        <p:txBody>
          <a:bodyPr>
            <a:normAutofit/>
          </a:bodyPr>
          <a:lstStyle/>
          <a:p>
            <a:r>
              <a:rPr lang="zh-CN" altLang="en-US" sz="3600" b="1" dirty="0" smtClean="0">
                <a:solidFill>
                  <a:srgbClr val="FF0000"/>
                </a:solidFill>
              </a:rPr>
              <a:t>想一想：</a:t>
            </a:r>
            <a:endParaRPr lang="zh-CN" altLang="en-US" sz="3600" b="1" dirty="0">
              <a:solidFill>
                <a:srgbClr val="FF0000"/>
              </a:solidFill>
            </a:endParaRPr>
          </a:p>
        </p:txBody>
      </p:sp>
      <p:sp>
        <p:nvSpPr>
          <p:cNvPr id="4" name="云形 3"/>
          <p:cNvSpPr/>
          <p:nvPr/>
        </p:nvSpPr>
        <p:spPr>
          <a:xfrm>
            <a:off x="683568" y="1796458"/>
            <a:ext cx="7560840" cy="3240360"/>
          </a:xfrm>
          <a:prstGeom prst="cloud">
            <a:avLst/>
          </a:prstGeom>
          <a:solidFill>
            <a:srgbClr val="CCFF99"/>
          </a:solidFill>
          <a:effectLst>
            <a:glow rad="1397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a:solidFill>
                  <a:schemeClr val="tx1">
                    <a:lumMod val="75000"/>
                    <a:lumOff val="25000"/>
                  </a:schemeClr>
                </a:solidFill>
              </a:rPr>
              <a:t>对管理来说，道德到底是外在强制还是内在要求？</a:t>
            </a:r>
          </a:p>
        </p:txBody>
      </p:sp>
    </p:spTree>
    <p:extLst>
      <p:ext uri="{BB962C8B-B14F-4D97-AF65-F5344CB8AC3E}">
        <p14:creationId xmlns:p14="http://schemas.microsoft.com/office/powerpoint/2010/main" val="105583544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1520" y="274638"/>
            <a:ext cx="8712968" cy="706090"/>
          </a:xfrm>
        </p:spPr>
        <p:txBody>
          <a:bodyPr>
            <a:noAutofit/>
          </a:bodyPr>
          <a:lstStyle/>
          <a:p>
            <a:r>
              <a:rPr lang="zh-CN" altLang="en-US" sz="3200" b="1" dirty="0" smtClean="0"/>
              <a:t>第三节 道德管理的特征和影响管理道德的因素</a:t>
            </a:r>
            <a:endParaRPr lang="zh-CN" altLang="en-US" sz="3200" b="1" dirty="0"/>
          </a:p>
        </p:txBody>
      </p:sp>
      <p:sp>
        <p:nvSpPr>
          <p:cNvPr id="3" name="内容占位符 2"/>
          <p:cNvSpPr>
            <a:spLocks noGrp="1"/>
          </p:cNvSpPr>
          <p:nvPr>
            <p:ph sz="quarter" idx="1"/>
          </p:nvPr>
        </p:nvSpPr>
        <p:spPr>
          <a:xfrm>
            <a:off x="467544" y="1196752"/>
            <a:ext cx="7467600" cy="5256584"/>
          </a:xfrm>
        </p:spPr>
        <p:txBody>
          <a:bodyPr>
            <a:normAutofit/>
          </a:bodyPr>
          <a:lstStyle/>
          <a:p>
            <a:pPr marL="0" indent="0">
              <a:buNone/>
            </a:pPr>
            <a:r>
              <a:rPr lang="zh-CN" altLang="en-US" sz="3200" b="1" dirty="0" smtClean="0">
                <a:solidFill>
                  <a:srgbClr val="FF0000"/>
                </a:solidFill>
              </a:rPr>
              <a:t>一、</a:t>
            </a:r>
            <a:r>
              <a:rPr lang="zh-CN" altLang="en-US" sz="3200" b="1" dirty="0">
                <a:solidFill>
                  <a:srgbClr val="FF0000"/>
                </a:solidFill>
              </a:rPr>
              <a:t>合乎</a:t>
            </a:r>
            <a:r>
              <a:rPr lang="zh-CN" altLang="en-US" sz="3200" b="1" dirty="0" smtClean="0">
                <a:solidFill>
                  <a:srgbClr val="FF0000"/>
                </a:solidFill>
              </a:rPr>
              <a:t>道德管理的特征</a:t>
            </a:r>
            <a:endParaRPr lang="en-US" altLang="zh-CN" sz="3200" b="1" dirty="0" smtClean="0">
              <a:solidFill>
                <a:srgbClr val="FF0000"/>
              </a:solidFill>
            </a:endParaRPr>
          </a:p>
          <a:p>
            <a:pPr>
              <a:lnSpc>
                <a:spcPct val="150000"/>
              </a:lnSpc>
              <a:buFont typeface="Wingdings" panose="05000000000000000000" pitchFamily="2" charset="2"/>
              <a:buChar char="Ø"/>
            </a:pPr>
            <a:r>
              <a:rPr lang="zh-CN" altLang="en-US" sz="2800" b="1" dirty="0" smtClean="0">
                <a:solidFill>
                  <a:srgbClr val="0070C0"/>
                </a:solidFill>
              </a:rPr>
              <a:t>追求道德的管理者通常为组织确立起较为崇高的价值观，以此来引导组织及其成员的一切行为；</a:t>
            </a:r>
            <a:endParaRPr lang="en-US" altLang="zh-CN" sz="2800" b="1" dirty="0" smtClean="0">
              <a:solidFill>
                <a:srgbClr val="0070C0"/>
              </a:solidFill>
            </a:endParaRPr>
          </a:p>
          <a:p>
            <a:pPr>
              <a:lnSpc>
                <a:spcPct val="150000"/>
              </a:lnSpc>
              <a:buFont typeface="Wingdings" panose="05000000000000000000" pitchFamily="2" charset="2"/>
              <a:buChar char="Ø"/>
            </a:pPr>
            <a:r>
              <a:rPr lang="zh-CN" altLang="en-US" sz="2800" b="1" dirty="0">
                <a:solidFill>
                  <a:srgbClr val="0070C0"/>
                </a:solidFill>
              </a:rPr>
              <a:t>这种</a:t>
            </a:r>
            <a:r>
              <a:rPr lang="zh-CN" altLang="en-US" sz="2800" b="1" dirty="0" smtClean="0">
                <a:solidFill>
                  <a:srgbClr val="0070C0"/>
                </a:solidFill>
              </a:rPr>
              <a:t>价值观一般能够激发起成员去做出不平凡的贡献，从而给组织带来生机和活力。</a:t>
            </a:r>
            <a:endParaRPr lang="en-US" altLang="zh-CN" sz="2800" b="1" dirty="0" smtClean="0">
              <a:solidFill>
                <a:srgbClr val="0070C0"/>
              </a:solidFill>
            </a:endParaRPr>
          </a:p>
          <a:p>
            <a:pPr marL="0" indent="0">
              <a:buNone/>
            </a:pPr>
            <a:endParaRPr lang="en-US" altLang="zh-CN" b="1" dirty="0" smtClean="0"/>
          </a:p>
          <a:p>
            <a:pPr marL="0" indent="0">
              <a:buNone/>
            </a:pPr>
            <a:endParaRPr lang="zh-CN" altLang="en-US" dirty="0"/>
          </a:p>
        </p:txBody>
      </p:sp>
    </p:spTree>
    <p:extLst>
      <p:ext uri="{BB962C8B-B14F-4D97-AF65-F5344CB8AC3E}">
        <p14:creationId xmlns:p14="http://schemas.microsoft.com/office/powerpoint/2010/main" val="100206067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1520" y="274638"/>
            <a:ext cx="8712968" cy="706090"/>
          </a:xfrm>
        </p:spPr>
        <p:txBody>
          <a:bodyPr>
            <a:noAutofit/>
          </a:bodyPr>
          <a:lstStyle/>
          <a:p>
            <a:r>
              <a:rPr lang="zh-CN" altLang="en-US" sz="3200" b="1" dirty="0" smtClean="0"/>
              <a:t>第三节 道德管理的特征和影响管理道德的因素</a:t>
            </a:r>
            <a:endParaRPr lang="zh-CN" altLang="en-US" sz="3200" b="1" dirty="0"/>
          </a:p>
        </p:txBody>
      </p:sp>
      <p:sp>
        <p:nvSpPr>
          <p:cNvPr id="3" name="内容占位符 2"/>
          <p:cNvSpPr>
            <a:spLocks noGrp="1"/>
          </p:cNvSpPr>
          <p:nvPr>
            <p:ph sz="quarter" idx="1"/>
          </p:nvPr>
        </p:nvSpPr>
        <p:spPr>
          <a:xfrm>
            <a:off x="467544" y="1196752"/>
            <a:ext cx="7467600" cy="5256584"/>
          </a:xfrm>
        </p:spPr>
        <p:txBody>
          <a:bodyPr>
            <a:normAutofit lnSpcReduction="10000"/>
          </a:bodyPr>
          <a:lstStyle/>
          <a:p>
            <a:pPr marL="0" indent="0">
              <a:buNone/>
            </a:pPr>
            <a:r>
              <a:rPr lang="zh-CN" altLang="en-US" sz="2800" b="1" dirty="0" smtClean="0">
                <a:solidFill>
                  <a:srgbClr val="FF0000"/>
                </a:solidFill>
              </a:rPr>
              <a:t>一、</a:t>
            </a:r>
            <a:r>
              <a:rPr lang="zh-CN" altLang="en-US" sz="2800" b="1" dirty="0">
                <a:solidFill>
                  <a:srgbClr val="FF0000"/>
                </a:solidFill>
              </a:rPr>
              <a:t>合乎</a:t>
            </a:r>
            <a:r>
              <a:rPr lang="zh-CN" altLang="en-US" sz="2800" b="1" dirty="0" smtClean="0">
                <a:solidFill>
                  <a:srgbClr val="FF0000"/>
                </a:solidFill>
              </a:rPr>
              <a:t>道德管理的特征</a:t>
            </a:r>
            <a:endParaRPr lang="en-US" altLang="zh-CN" sz="2800" b="1" dirty="0" smtClean="0">
              <a:solidFill>
                <a:srgbClr val="FF0000"/>
              </a:solidFill>
            </a:endParaRPr>
          </a:p>
          <a:p>
            <a:pPr marL="0" indent="0">
              <a:lnSpc>
                <a:spcPct val="150000"/>
              </a:lnSpc>
              <a:buNone/>
            </a:pPr>
            <a:r>
              <a:rPr lang="en-US" altLang="zh-CN" sz="2800" b="1" dirty="0" smtClean="0">
                <a:solidFill>
                  <a:srgbClr val="3333CC"/>
                </a:solidFill>
              </a:rPr>
              <a:t>1.</a:t>
            </a:r>
            <a:r>
              <a:rPr lang="zh-CN" altLang="en-US" sz="2800" b="1" dirty="0" smtClean="0">
                <a:solidFill>
                  <a:srgbClr val="3333CC"/>
                </a:solidFill>
              </a:rPr>
              <a:t>把遵守道德规范视作组织的一项责任</a:t>
            </a:r>
            <a:endParaRPr lang="en-US" altLang="zh-CN" sz="2800" b="1" dirty="0" smtClean="0">
              <a:solidFill>
                <a:srgbClr val="3333CC"/>
              </a:solidFill>
            </a:endParaRPr>
          </a:p>
          <a:p>
            <a:pPr marL="0" indent="0">
              <a:lnSpc>
                <a:spcPct val="150000"/>
              </a:lnSpc>
              <a:buNone/>
            </a:pPr>
            <a:r>
              <a:rPr lang="en-US" altLang="zh-CN" sz="2800" b="1" dirty="0" smtClean="0">
                <a:solidFill>
                  <a:srgbClr val="3333CC"/>
                </a:solidFill>
              </a:rPr>
              <a:t>2.</a:t>
            </a:r>
            <a:r>
              <a:rPr lang="zh-CN" altLang="en-US" sz="2800" b="1" dirty="0" smtClean="0">
                <a:solidFill>
                  <a:srgbClr val="3333CC"/>
                </a:solidFill>
              </a:rPr>
              <a:t>从社会整体角度看问题</a:t>
            </a:r>
            <a:endParaRPr lang="en-US" altLang="zh-CN" sz="2800" b="1" dirty="0" smtClean="0">
              <a:solidFill>
                <a:srgbClr val="3333CC"/>
              </a:solidFill>
            </a:endParaRPr>
          </a:p>
          <a:p>
            <a:pPr marL="0" indent="0">
              <a:lnSpc>
                <a:spcPct val="150000"/>
              </a:lnSpc>
              <a:buNone/>
            </a:pPr>
            <a:r>
              <a:rPr lang="en-US" altLang="zh-CN" sz="2800" b="1" dirty="0" smtClean="0">
                <a:solidFill>
                  <a:srgbClr val="3333CC"/>
                </a:solidFill>
              </a:rPr>
              <a:t>3.</a:t>
            </a:r>
            <a:r>
              <a:rPr lang="zh-CN" altLang="en-US" sz="2800" b="1" dirty="0" smtClean="0">
                <a:solidFill>
                  <a:srgbClr val="3333CC"/>
                </a:solidFill>
              </a:rPr>
              <a:t>尊重所有者以外的利益相关者的利益</a:t>
            </a:r>
            <a:endParaRPr lang="en-US" altLang="zh-CN" sz="2800" b="1" dirty="0" smtClean="0">
              <a:solidFill>
                <a:srgbClr val="3333CC"/>
              </a:solidFill>
            </a:endParaRPr>
          </a:p>
          <a:p>
            <a:pPr marL="0" indent="0">
              <a:lnSpc>
                <a:spcPct val="150000"/>
              </a:lnSpc>
              <a:buNone/>
            </a:pPr>
            <a:r>
              <a:rPr lang="en-US" altLang="zh-CN" sz="2800" b="1" dirty="0" smtClean="0">
                <a:solidFill>
                  <a:srgbClr val="3333CC"/>
                </a:solidFill>
              </a:rPr>
              <a:t>4.</a:t>
            </a:r>
            <a:r>
              <a:rPr lang="zh-CN" altLang="en-US" sz="2800" b="1" dirty="0" smtClean="0">
                <a:solidFill>
                  <a:srgbClr val="3333CC"/>
                </a:solidFill>
              </a:rPr>
              <a:t>不仅把人看作手段，更把人看作目的</a:t>
            </a:r>
            <a:endParaRPr lang="en-US" altLang="zh-CN" sz="2800" b="1" dirty="0" smtClean="0">
              <a:solidFill>
                <a:srgbClr val="3333CC"/>
              </a:solidFill>
            </a:endParaRPr>
          </a:p>
          <a:p>
            <a:pPr marL="0" indent="0">
              <a:lnSpc>
                <a:spcPct val="150000"/>
              </a:lnSpc>
              <a:buNone/>
            </a:pPr>
            <a:r>
              <a:rPr lang="en-US" altLang="zh-CN" sz="2800" b="1" dirty="0" smtClean="0">
                <a:solidFill>
                  <a:srgbClr val="3333CC"/>
                </a:solidFill>
              </a:rPr>
              <a:t>5.</a:t>
            </a:r>
            <a:r>
              <a:rPr lang="zh-CN" altLang="en-US" sz="2800" b="1" dirty="0" smtClean="0">
                <a:solidFill>
                  <a:srgbClr val="3333CC"/>
                </a:solidFill>
              </a:rPr>
              <a:t>超越法律的要求，能让组织取得卓越的成就</a:t>
            </a:r>
            <a:endParaRPr lang="en-US" altLang="zh-CN" sz="2800" b="1" dirty="0" smtClean="0">
              <a:solidFill>
                <a:srgbClr val="3333CC"/>
              </a:solidFill>
            </a:endParaRPr>
          </a:p>
          <a:p>
            <a:pPr marL="0" indent="0">
              <a:lnSpc>
                <a:spcPct val="150000"/>
              </a:lnSpc>
              <a:buNone/>
            </a:pPr>
            <a:r>
              <a:rPr lang="en-US" altLang="zh-CN" sz="2800" b="1" dirty="0" smtClean="0">
                <a:solidFill>
                  <a:srgbClr val="3333CC"/>
                </a:solidFill>
              </a:rPr>
              <a:t>6.</a:t>
            </a:r>
            <a:r>
              <a:rPr lang="zh-CN" altLang="en-US" sz="2800" b="1" dirty="0" smtClean="0">
                <a:solidFill>
                  <a:srgbClr val="3333CC"/>
                </a:solidFill>
              </a:rPr>
              <a:t>具有自律的特征</a:t>
            </a:r>
            <a:endParaRPr lang="en-US" altLang="zh-CN" sz="2800" b="1" dirty="0" smtClean="0">
              <a:solidFill>
                <a:srgbClr val="3333CC"/>
              </a:solidFill>
            </a:endParaRPr>
          </a:p>
          <a:p>
            <a:pPr marL="0" indent="0">
              <a:lnSpc>
                <a:spcPct val="150000"/>
              </a:lnSpc>
              <a:buNone/>
            </a:pPr>
            <a:r>
              <a:rPr lang="en-US" altLang="zh-CN" sz="2800" b="1" dirty="0" smtClean="0">
                <a:solidFill>
                  <a:srgbClr val="3333CC"/>
                </a:solidFill>
              </a:rPr>
              <a:t>7.</a:t>
            </a:r>
            <a:r>
              <a:rPr lang="zh-CN" altLang="en-US" sz="2800" b="1" dirty="0" smtClean="0">
                <a:solidFill>
                  <a:srgbClr val="3333CC"/>
                </a:solidFill>
              </a:rPr>
              <a:t>以组织的价值观为行为导向</a:t>
            </a:r>
            <a:endParaRPr lang="en-US" altLang="zh-CN" sz="2800" b="1" dirty="0" smtClean="0">
              <a:solidFill>
                <a:srgbClr val="3333CC"/>
              </a:solidFill>
            </a:endParaRPr>
          </a:p>
          <a:p>
            <a:pPr marL="0" indent="0">
              <a:buNone/>
            </a:pPr>
            <a:endParaRPr lang="en-US" altLang="zh-CN" b="1" dirty="0" smtClean="0"/>
          </a:p>
          <a:p>
            <a:pPr marL="0" indent="0">
              <a:buNone/>
            </a:pPr>
            <a:endParaRPr lang="en-US" altLang="zh-CN" b="1" dirty="0" smtClean="0"/>
          </a:p>
          <a:p>
            <a:pPr marL="0" indent="0">
              <a:buNone/>
            </a:pPr>
            <a:endParaRPr lang="zh-CN" altLang="en-US" dirty="0"/>
          </a:p>
        </p:txBody>
      </p:sp>
    </p:spTree>
    <p:extLst>
      <p:ext uri="{BB962C8B-B14F-4D97-AF65-F5344CB8AC3E}">
        <p14:creationId xmlns:p14="http://schemas.microsoft.com/office/powerpoint/2010/main" val="137100554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19256" cy="1143000"/>
          </a:xfrm>
        </p:spPr>
        <p:txBody>
          <a:bodyPr>
            <a:noAutofit/>
          </a:bodyPr>
          <a:lstStyle/>
          <a:p>
            <a:r>
              <a:rPr lang="zh-CN" altLang="en-US" sz="3600" b="1" dirty="0" smtClean="0"/>
              <a:t>判断下面说法</a:t>
            </a:r>
            <a:r>
              <a:rPr lang="zh-CN" altLang="en-US" sz="3600" b="1" dirty="0" smtClean="0"/>
              <a:t>对与</a:t>
            </a:r>
            <a:r>
              <a:rPr lang="zh-CN" altLang="en-US" sz="3600" b="1" dirty="0" smtClean="0"/>
              <a:t>错：</a:t>
            </a:r>
            <a:endParaRPr lang="zh-CN" altLang="en-US" sz="3600" b="1" dirty="0"/>
          </a:p>
        </p:txBody>
      </p:sp>
      <p:sp>
        <p:nvSpPr>
          <p:cNvPr id="3" name="内容占位符 2"/>
          <p:cNvSpPr>
            <a:spLocks noGrp="1"/>
          </p:cNvSpPr>
          <p:nvPr>
            <p:ph sz="quarter" idx="1"/>
          </p:nvPr>
        </p:nvSpPr>
        <p:spPr>
          <a:xfrm>
            <a:off x="457200" y="1600200"/>
            <a:ext cx="8075240" cy="4873752"/>
          </a:xfrm>
        </p:spPr>
        <p:txBody>
          <a:bodyPr>
            <a:normAutofit/>
          </a:bodyPr>
          <a:lstStyle/>
          <a:p>
            <a:pPr>
              <a:lnSpc>
                <a:spcPct val="150000"/>
              </a:lnSpc>
              <a:buFont typeface="Wingdings" panose="05000000000000000000" pitchFamily="2" charset="2"/>
              <a:buChar char="l"/>
            </a:pPr>
            <a:r>
              <a:rPr lang="zh-CN" altLang="en-US" sz="3200" b="1" dirty="0" smtClean="0">
                <a:solidFill>
                  <a:srgbClr val="C00000"/>
                </a:solidFill>
              </a:rPr>
              <a:t>凡是对企业有利的行为都是道德的，对企业不利的行为都是不道德的。</a:t>
            </a:r>
            <a:endParaRPr lang="en-US" altLang="zh-CN" sz="3200" b="1" dirty="0" smtClean="0">
              <a:solidFill>
                <a:srgbClr val="C00000"/>
              </a:solidFill>
            </a:endParaRPr>
          </a:p>
          <a:p>
            <a:pPr>
              <a:lnSpc>
                <a:spcPct val="150000"/>
              </a:lnSpc>
              <a:buFont typeface="Wingdings" panose="05000000000000000000" pitchFamily="2" charset="2"/>
              <a:buChar char="l"/>
            </a:pPr>
            <a:r>
              <a:rPr lang="zh-CN" altLang="en-US" sz="3200" b="1" dirty="0" smtClean="0">
                <a:solidFill>
                  <a:srgbClr val="C00000"/>
                </a:solidFill>
              </a:rPr>
              <a:t>一些真正为企业整体利益着想的行为是道德的，相反，以个别人期望为是非标准的行为就是不道德的</a:t>
            </a:r>
            <a:r>
              <a:rPr lang="zh-CN" altLang="en-US" sz="3200" b="1" dirty="0" smtClean="0">
                <a:solidFill>
                  <a:srgbClr val="C00000"/>
                </a:solidFill>
              </a:rPr>
              <a:t>。</a:t>
            </a:r>
            <a:endParaRPr lang="en-US" altLang="zh-CN" sz="3200" b="1" dirty="0" smtClean="0">
              <a:solidFill>
                <a:srgbClr val="C00000"/>
              </a:solidFill>
            </a:endParaRPr>
          </a:p>
        </p:txBody>
      </p:sp>
      <p:sp>
        <p:nvSpPr>
          <p:cNvPr id="4" name="乘号 3"/>
          <p:cNvSpPr/>
          <p:nvPr/>
        </p:nvSpPr>
        <p:spPr>
          <a:xfrm>
            <a:off x="6552668" y="2528900"/>
            <a:ext cx="914400" cy="648072"/>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乘号 4"/>
          <p:cNvSpPr/>
          <p:nvPr/>
        </p:nvSpPr>
        <p:spPr>
          <a:xfrm>
            <a:off x="6552668" y="4870924"/>
            <a:ext cx="914400" cy="648072"/>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11709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3694" y="1052736"/>
            <a:ext cx="8166559" cy="1008112"/>
          </a:xfrm>
        </p:spPr>
        <p:txBody>
          <a:bodyPr>
            <a:noAutofit/>
          </a:bodyPr>
          <a:lstStyle/>
          <a:p>
            <a:r>
              <a:rPr lang="zh-CN" altLang="en-US" sz="2800" b="1" dirty="0">
                <a:solidFill>
                  <a:srgbClr val="FF0000"/>
                </a:solidFill>
                <a:latin typeface="+mn-ea"/>
                <a:ea typeface="+mn-ea"/>
              </a:rPr>
              <a:t>二、影响管理道德的因素</a:t>
            </a:r>
            <a:r>
              <a:rPr lang="zh-CN" altLang="en-US" sz="3600" dirty="0">
                <a:latin typeface="+mn-ea"/>
                <a:ea typeface="+mn-ea"/>
              </a:rPr>
              <a:t/>
            </a:r>
            <a:br>
              <a:rPr lang="zh-CN" altLang="en-US" sz="3600" dirty="0">
                <a:latin typeface="+mn-ea"/>
                <a:ea typeface="+mn-ea"/>
              </a:rPr>
            </a:br>
            <a:endParaRPr lang="zh-CN" altLang="en-US" sz="3600" dirty="0">
              <a:latin typeface="+mn-ea"/>
              <a:ea typeface="+mn-ea"/>
            </a:endParaRPr>
          </a:p>
        </p:txBody>
      </p:sp>
      <p:sp>
        <p:nvSpPr>
          <p:cNvPr id="4" name="圆角矩形 3"/>
          <p:cNvSpPr/>
          <p:nvPr/>
        </p:nvSpPr>
        <p:spPr>
          <a:xfrm>
            <a:off x="3534296" y="3039616"/>
            <a:ext cx="1872208" cy="1296144"/>
          </a:xfrm>
          <a:prstGeom prst="round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t>管理</a:t>
            </a:r>
            <a:endParaRPr lang="en-US" altLang="zh-CN" sz="3600" b="1" dirty="0" smtClean="0"/>
          </a:p>
          <a:p>
            <a:pPr algn="ctr"/>
            <a:r>
              <a:rPr lang="zh-CN" altLang="en-US" sz="3600" b="1" dirty="0" smtClean="0"/>
              <a:t>道德</a:t>
            </a:r>
            <a:endParaRPr lang="zh-CN" altLang="en-US" sz="3600" b="1" dirty="0"/>
          </a:p>
        </p:txBody>
      </p:sp>
      <p:sp>
        <p:nvSpPr>
          <p:cNvPr id="5" name="椭圆 4"/>
          <p:cNvSpPr/>
          <p:nvPr/>
        </p:nvSpPr>
        <p:spPr>
          <a:xfrm>
            <a:off x="884086" y="1772816"/>
            <a:ext cx="2319762" cy="1358213"/>
          </a:xfrm>
          <a:prstGeom prst="ellipse">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smtClean="0"/>
              <a:t>1</a:t>
            </a:r>
            <a:r>
              <a:rPr lang="en-US" altLang="zh-CN" sz="2800" b="1" dirty="0"/>
              <a:t>.</a:t>
            </a:r>
            <a:r>
              <a:rPr lang="zh-CN" altLang="en-US" sz="2800" b="1" dirty="0" smtClean="0"/>
              <a:t>道德发展阶段</a:t>
            </a:r>
            <a:endParaRPr lang="zh-CN" altLang="en-US" sz="2800" b="1" dirty="0"/>
          </a:p>
        </p:txBody>
      </p:sp>
      <p:sp>
        <p:nvSpPr>
          <p:cNvPr id="6" name="椭圆 5"/>
          <p:cNvSpPr/>
          <p:nvPr/>
        </p:nvSpPr>
        <p:spPr>
          <a:xfrm>
            <a:off x="5746824" y="1817869"/>
            <a:ext cx="2137544" cy="131316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smtClean="0"/>
              <a:t>5</a:t>
            </a:r>
            <a:r>
              <a:rPr lang="en-US" altLang="zh-CN" sz="2800" b="1" dirty="0"/>
              <a:t>.</a:t>
            </a:r>
            <a:r>
              <a:rPr lang="zh-CN" altLang="en-US" sz="2800" b="1" dirty="0" smtClean="0"/>
              <a:t>问题强度</a:t>
            </a:r>
            <a:endParaRPr lang="zh-CN" altLang="en-US" sz="2800" b="1" dirty="0"/>
          </a:p>
        </p:txBody>
      </p:sp>
      <p:sp>
        <p:nvSpPr>
          <p:cNvPr id="7" name="椭圆 6"/>
          <p:cNvSpPr/>
          <p:nvPr/>
        </p:nvSpPr>
        <p:spPr>
          <a:xfrm>
            <a:off x="971600" y="4068440"/>
            <a:ext cx="2232248" cy="1304776"/>
          </a:xfrm>
          <a:prstGeom prst="ellipse">
            <a:avLst/>
          </a:prstGeom>
          <a:solidFill>
            <a:srgbClr val="9900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smtClean="0"/>
              <a:t>2</a:t>
            </a:r>
            <a:r>
              <a:rPr lang="en-US" altLang="zh-CN" sz="2800" b="1" dirty="0"/>
              <a:t>.</a:t>
            </a:r>
            <a:r>
              <a:rPr lang="zh-CN" altLang="en-US" sz="2800" b="1" dirty="0" smtClean="0"/>
              <a:t>个人特性</a:t>
            </a:r>
            <a:endParaRPr lang="zh-CN" altLang="en-US" sz="2800" b="1" dirty="0"/>
          </a:p>
        </p:txBody>
      </p:sp>
      <p:sp>
        <p:nvSpPr>
          <p:cNvPr id="8" name="椭圆 7"/>
          <p:cNvSpPr/>
          <p:nvPr/>
        </p:nvSpPr>
        <p:spPr>
          <a:xfrm>
            <a:off x="5868144" y="4169342"/>
            <a:ext cx="2160240" cy="1224136"/>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smtClean="0"/>
              <a:t>4</a:t>
            </a:r>
            <a:r>
              <a:rPr lang="en-US" altLang="zh-CN" sz="2800" b="1" dirty="0"/>
              <a:t>.</a:t>
            </a:r>
            <a:r>
              <a:rPr lang="zh-CN" altLang="en-US" sz="2800" b="1" dirty="0" smtClean="0"/>
              <a:t>组织文化</a:t>
            </a:r>
            <a:endParaRPr lang="zh-CN" altLang="en-US" sz="2800" b="1" dirty="0"/>
          </a:p>
        </p:txBody>
      </p:sp>
      <p:sp>
        <p:nvSpPr>
          <p:cNvPr id="9" name="椭圆 8"/>
          <p:cNvSpPr/>
          <p:nvPr/>
        </p:nvSpPr>
        <p:spPr>
          <a:xfrm>
            <a:off x="3347864" y="5085184"/>
            <a:ext cx="2398960" cy="1337546"/>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smtClean="0"/>
              <a:t>3</a:t>
            </a:r>
            <a:r>
              <a:rPr lang="en-US" altLang="zh-CN" sz="2800" b="1" dirty="0"/>
              <a:t>.</a:t>
            </a:r>
            <a:r>
              <a:rPr lang="zh-CN" altLang="en-US" sz="2800" b="1" dirty="0" smtClean="0"/>
              <a:t>组织结构</a:t>
            </a:r>
            <a:endParaRPr lang="zh-CN" altLang="en-US" sz="2800" b="1" dirty="0"/>
          </a:p>
        </p:txBody>
      </p:sp>
      <p:sp>
        <p:nvSpPr>
          <p:cNvPr id="15" name="下箭头 14"/>
          <p:cNvSpPr/>
          <p:nvPr/>
        </p:nvSpPr>
        <p:spPr>
          <a:xfrm rot="2836447">
            <a:off x="5785778" y="2971335"/>
            <a:ext cx="242316" cy="978408"/>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下箭头 16"/>
          <p:cNvSpPr/>
          <p:nvPr/>
        </p:nvSpPr>
        <p:spPr>
          <a:xfrm rot="18908811">
            <a:off x="2993216" y="2929408"/>
            <a:ext cx="229442" cy="978408"/>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下箭头 17"/>
          <p:cNvSpPr/>
          <p:nvPr/>
        </p:nvSpPr>
        <p:spPr>
          <a:xfrm rot="14745762">
            <a:off x="3494803" y="4254617"/>
            <a:ext cx="305396" cy="733607"/>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下箭头 18"/>
          <p:cNvSpPr/>
          <p:nvPr/>
        </p:nvSpPr>
        <p:spPr>
          <a:xfrm rot="10800000">
            <a:off x="4387714" y="4423733"/>
            <a:ext cx="319260" cy="619032"/>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下箭头 19"/>
          <p:cNvSpPr/>
          <p:nvPr/>
        </p:nvSpPr>
        <p:spPr>
          <a:xfrm rot="7500718">
            <a:off x="5306847" y="4288038"/>
            <a:ext cx="338829" cy="67121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 1"/>
          <p:cNvSpPr txBox="1">
            <a:spLocks/>
          </p:cNvSpPr>
          <p:nvPr/>
        </p:nvSpPr>
        <p:spPr>
          <a:xfrm>
            <a:off x="190859" y="27895"/>
            <a:ext cx="8712968" cy="706090"/>
          </a:xfrm>
          <a:prstGeom prst="rect">
            <a:avLst/>
          </a:prstGeom>
        </p:spPr>
        <p:txBody>
          <a:bodyPr vert="horz" anchor="b">
            <a:noAutofit/>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r>
              <a:rPr lang="zh-CN" altLang="en-US" sz="3200" b="1" smtClean="0"/>
              <a:t>第三节 道德管理的特征和影响管理道德的因素</a:t>
            </a:r>
            <a:endParaRPr lang="zh-CN" altLang="en-US" sz="3200" b="1" dirty="0"/>
          </a:p>
        </p:txBody>
      </p:sp>
    </p:spTree>
    <p:extLst>
      <p:ext uri="{BB962C8B-B14F-4D97-AF65-F5344CB8AC3E}">
        <p14:creationId xmlns:p14="http://schemas.microsoft.com/office/powerpoint/2010/main" val="358941119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www.voc.com.cn/UpLoadFile/2008/09/17/20080917085928895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21246" y="3460133"/>
            <a:ext cx="4199213" cy="298946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special.scol.com.cn/08sanlu/images/sanlu_r1_c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568" y="1151191"/>
            <a:ext cx="7675359" cy="2300671"/>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pic.baike.soso.com/p/20131209/20131209100431-124808894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8462" y="3463875"/>
            <a:ext cx="4171533" cy="2989461"/>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554896" y="332656"/>
            <a:ext cx="7133378" cy="584775"/>
          </a:xfrm>
          <a:prstGeom prst="rect">
            <a:avLst/>
          </a:prstGeom>
        </p:spPr>
        <p:txBody>
          <a:bodyPr wrap="square">
            <a:spAutoFit/>
          </a:bodyPr>
          <a:lstStyle/>
          <a:p>
            <a:r>
              <a:rPr lang="en-US" altLang="zh-CN" sz="3200" b="1" dirty="0">
                <a:solidFill>
                  <a:srgbClr val="FF0000"/>
                </a:solidFill>
              </a:rPr>
              <a:t>2008</a:t>
            </a:r>
            <a:r>
              <a:rPr lang="zh-CN" altLang="en-US" sz="3200" b="1" dirty="0">
                <a:solidFill>
                  <a:srgbClr val="FF0000"/>
                </a:solidFill>
              </a:rPr>
              <a:t>年三鹿奶粉的三聚氰胺</a:t>
            </a:r>
            <a:r>
              <a:rPr lang="zh-CN" altLang="en-US" sz="3200" b="1" dirty="0" smtClean="0">
                <a:solidFill>
                  <a:srgbClr val="FF0000"/>
                </a:solidFill>
              </a:rPr>
              <a:t>事件</a:t>
            </a:r>
            <a:r>
              <a:rPr lang="en-US" altLang="zh-CN" sz="3200" b="1" dirty="0" smtClean="0">
                <a:solidFill>
                  <a:srgbClr val="FF0000"/>
                </a:solidFill>
              </a:rPr>
              <a:t>……</a:t>
            </a:r>
            <a:endParaRPr lang="zh-CN" altLang="en-US" sz="3200" dirty="0"/>
          </a:p>
        </p:txBody>
      </p:sp>
    </p:spTree>
    <p:extLst>
      <p:ext uri="{BB962C8B-B14F-4D97-AF65-F5344CB8AC3E}">
        <p14:creationId xmlns:p14="http://schemas.microsoft.com/office/powerpoint/2010/main" val="323279770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107504" y="1268760"/>
            <a:ext cx="8712968" cy="5256584"/>
          </a:xfrm>
          <a:solidFill>
            <a:schemeClr val="accent3">
              <a:lumMod val="60000"/>
              <a:lumOff val="40000"/>
            </a:schemeClr>
          </a:solidFill>
        </p:spPr>
        <p:txBody>
          <a:bodyPr/>
          <a:lstStyle/>
          <a:p>
            <a:pPr marL="0" indent="0">
              <a:lnSpc>
                <a:spcPct val="150000"/>
              </a:lnSpc>
              <a:buNone/>
            </a:pPr>
            <a:r>
              <a:rPr lang="zh-CN" altLang="en-US" sz="3200" b="1" dirty="0" smtClean="0">
                <a:solidFill>
                  <a:schemeClr val="bg1"/>
                </a:solidFill>
                <a:effectLst>
                  <a:glow rad="228600">
                    <a:schemeClr val="accent3">
                      <a:satMod val="175000"/>
                      <a:alpha val="40000"/>
                    </a:schemeClr>
                  </a:glow>
                </a:effectLst>
              </a:rPr>
              <a:t>二、影响管理道德的因素</a:t>
            </a:r>
            <a:endParaRPr lang="en-US" altLang="zh-CN" sz="3200" b="1" dirty="0">
              <a:solidFill>
                <a:schemeClr val="bg1"/>
              </a:solidFill>
              <a:effectLst>
                <a:glow rad="228600">
                  <a:schemeClr val="accent3">
                    <a:satMod val="175000"/>
                    <a:alpha val="40000"/>
                  </a:schemeClr>
                </a:glow>
              </a:effectLst>
            </a:endParaRPr>
          </a:p>
          <a:p>
            <a:pPr marL="0" indent="0">
              <a:lnSpc>
                <a:spcPct val="150000"/>
              </a:lnSpc>
              <a:buNone/>
            </a:pPr>
            <a:r>
              <a:rPr lang="en-US" altLang="zh-CN" sz="2800" b="1" dirty="0" smtClean="0">
                <a:solidFill>
                  <a:schemeClr val="bg1"/>
                </a:solidFill>
                <a:effectLst>
                  <a:glow rad="228600">
                    <a:schemeClr val="accent3">
                      <a:satMod val="175000"/>
                      <a:alpha val="40000"/>
                    </a:schemeClr>
                  </a:glow>
                </a:effectLst>
              </a:rPr>
              <a:t>        1. </a:t>
            </a:r>
            <a:r>
              <a:rPr lang="zh-CN" altLang="en-US" sz="2800" b="1" dirty="0" smtClean="0">
                <a:solidFill>
                  <a:schemeClr val="bg1"/>
                </a:solidFill>
                <a:effectLst>
                  <a:glow rad="228600">
                    <a:schemeClr val="accent3">
                      <a:satMod val="175000"/>
                      <a:alpha val="40000"/>
                    </a:schemeClr>
                  </a:glow>
                </a:effectLst>
              </a:rPr>
              <a:t>道德发展阶段</a:t>
            </a:r>
            <a:endParaRPr lang="en-US" altLang="zh-CN" sz="2800" b="1" dirty="0" smtClean="0">
              <a:solidFill>
                <a:schemeClr val="bg1"/>
              </a:solidFill>
              <a:effectLst>
                <a:glow rad="228600">
                  <a:schemeClr val="accent3">
                    <a:satMod val="175000"/>
                    <a:alpha val="40000"/>
                  </a:schemeClr>
                </a:glow>
              </a:effectLst>
            </a:endParaRPr>
          </a:p>
          <a:p>
            <a:pPr marL="0" indent="0">
              <a:lnSpc>
                <a:spcPct val="150000"/>
              </a:lnSpc>
              <a:buNone/>
            </a:pPr>
            <a:r>
              <a:rPr lang="zh-CN" altLang="en-US" b="1" dirty="0" smtClean="0">
                <a:solidFill>
                  <a:schemeClr val="bg1"/>
                </a:solidFill>
                <a:effectLst>
                  <a:glow rad="228600">
                    <a:schemeClr val="accent3">
                      <a:satMod val="175000"/>
                      <a:alpha val="40000"/>
                    </a:schemeClr>
                  </a:glow>
                </a:effectLst>
              </a:rPr>
              <a:t>         </a:t>
            </a:r>
            <a:r>
              <a:rPr lang="zh-CN" altLang="en-US" sz="2800" b="1" dirty="0" smtClean="0">
                <a:solidFill>
                  <a:schemeClr val="bg1"/>
                </a:solidFill>
                <a:effectLst>
                  <a:glow rad="228600">
                    <a:schemeClr val="accent3">
                      <a:satMod val="175000"/>
                      <a:alpha val="40000"/>
                    </a:schemeClr>
                  </a:glow>
                </a:effectLst>
              </a:rPr>
              <a:t>道德发展要经历三个层次，六个阶段。</a:t>
            </a:r>
            <a:endParaRPr lang="en-US" altLang="zh-CN" sz="2800" b="1" dirty="0" smtClean="0">
              <a:solidFill>
                <a:schemeClr val="bg1"/>
              </a:solidFill>
              <a:effectLst>
                <a:glow rad="228600">
                  <a:schemeClr val="accent3">
                    <a:satMod val="175000"/>
                    <a:alpha val="40000"/>
                  </a:schemeClr>
                </a:glow>
              </a:effectLst>
            </a:endParaRPr>
          </a:p>
          <a:p>
            <a:pPr>
              <a:lnSpc>
                <a:spcPct val="150000"/>
              </a:lnSpc>
              <a:buFont typeface="Wingdings" panose="05000000000000000000" pitchFamily="2" charset="2"/>
              <a:buChar char="u"/>
            </a:pPr>
            <a:r>
              <a:rPr lang="zh-CN" altLang="en-US" sz="2800" b="1" dirty="0" smtClean="0">
                <a:solidFill>
                  <a:schemeClr val="bg1"/>
                </a:solidFill>
                <a:effectLst>
                  <a:glow rad="228600">
                    <a:schemeClr val="accent3">
                      <a:satMod val="175000"/>
                      <a:alpha val="40000"/>
                    </a:schemeClr>
                  </a:glow>
                </a:effectLst>
              </a:rPr>
              <a:t>        前惯例层次、惯例层次、原则层次</a:t>
            </a:r>
            <a:endParaRPr lang="en-US" altLang="zh-CN" sz="2800" b="1" dirty="0" smtClean="0">
              <a:solidFill>
                <a:schemeClr val="bg1"/>
              </a:solidFill>
              <a:effectLst>
                <a:glow rad="228600">
                  <a:schemeClr val="accent3">
                    <a:satMod val="175000"/>
                    <a:alpha val="40000"/>
                  </a:schemeClr>
                </a:glow>
              </a:effectLst>
            </a:endParaRPr>
          </a:p>
          <a:p>
            <a:pPr marL="0" indent="0">
              <a:lnSpc>
                <a:spcPct val="150000"/>
              </a:lnSpc>
              <a:buNone/>
            </a:pPr>
            <a:r>
              <a:rPr lang="zh-CN" altLang="en-US" sz="2800" b="1" dirty="0" smtClean="0">
                <a:solidFill>
                  <a:schemeClr val="bg1"/>
                </a:solidFill>
                <a:effectLst>
                  <a:glow rad="228600">
                    <a:schemeClr val="accent3">
                      <a:satMod val="175000"/>
                      <a:alpha val="40000"/>
                    </a:schemeClr>
                  </a:glow>
                </a:effectLst>
              </a:rPr>
              <a:t>        管理者达到的阶段越高，他就越倾向于采取符合道德的行为。</a:t>
            </a:r>
            <a:endParaRPr lang="en-US" altLang="zh-CN" sz="2800" b="1" dirty="0" smtClean="0">
              <a:solidFill>
                <a:schemeClr val="bg1"/>
              </a:solidFill>
              <a:effectLst>
                <a:glow rad="228600">
                  <a:schemeClr val="accent3">
                    <a:satMod val="175000"/>
                    <a:alpha val="40000"/>
                  </a:schemeClr>
                </a:glow>
              </a:effectLst>
            </a:endParaRPr>
          </a:p>
        </p:txBody>
      </p:sp>
      <p:sp>
        <p:nvSpPr>
          <p:cNvPr id="4" name="标题 1"/>
          <p:cNvSpPr>
            <a:spLocks noGrp="1"/>
          </p:cNvSpPr>
          <p:nvPr>
            <p:ph type="title"/>
          </p:nvPr>
        </p:nvSpPr>
        <p:spPr>
          <a:xfrm>
            <a:off x="323528" y="274638"/>
            <a:ext cx="8568952" cy="634082"/>
          </a:xfrm>
        </p:spPr>
        <p:txBody>
          <a:bodyPr>
            <a:noAutofit/>
          </a:bodyPr>
          <a:lstStyle/>
          <a:p>
            <a:r>
              <a:rPr lang="zh-CN" altLang="en-US" sz="3200" b="1" dirty="0" smtClean="0"/>
              <a:t>第三节 道德管理的特征和影响管理道德的因素</a:t>
            </a:r>
            <a:endParaRPr lang="zh-CN" altLang="en-US" sz="3200" b="1" dirty="0"/>
          </a:p>
        </p:txBody>
      </p:sp>
    </p:spTree>
    <p:extLst>
      <p:ext uri="{BB962C8B-B14F-4D97-AF65-F5344CB8AC3E}">
        <p14:creationId xmlns:p14="http://schemas.microsoft.com/office/powerpoint/2010/main" val="410256815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mac\Desktop\8995aa98c806680f-6f26f4f69096b331-9d927e88a3071543da2498170782430b.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404664"/>
            <a:ext cx="8280920" cy="59046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400180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107504" y="1268760"/>
            <a:ext cx="8712968" cy="5256584"/>
          </a:xfrm>
          <a:solidFill>
            <a:schemeClr val="accent3">
              <a:lumMod val="60000"/>
              <a:lumOff val="40000"/>
            </a:schemeClr>
          </a:solidFill>
        </p:spPr>
        <p:txBody>
          <a:bodyPr/>
          <a:lstStyle/>
          <a:p>
            <a:pPr marL="0" indent="0">
              <a:lnSpc>
                <a:spcPct val="150000"/>
              </a:lnSpc>
              <a:buNone/>
            </a:pPr>
            <a:r>
              <a:rPr lang="zh-CN" altLang="en-US" sz="3200" b="1" dirty="0" smtClean="0">
                <a:solidFill>
                  <a:schemeClr val="bg1"/>
                </a:solidFill>
                <a:effectLst>
                  <a:glow rad="228600">
                    <a:schemeClr val="accent3">
                      <a:satMod val="175000"/>
                      <a:alpha val="40000"/>
                    </a:schemeClr>
                  </a:glow>
                </a:effectLst>
              </a:rPr>
              <a:t>二、影响管理道德的因素</a:t>
            </a:r>
            <a:endParaRPr lang="en-US" altLang="zh-CN" sz="3200" b="1" dirty="0">
              <a:solidFill>
                <a:schemeClr val="bg1"/>
              </a:solidFill>
              <a:effectLst>
                <a:glow rad="228600">
                  <a:schemeClr val="accent3">
                    <a:satMod val="175000"/>
                    <a:alpha val="40000"/>
                  </a:schemeClr>
                </a:glow>
              </a:effectLst>
            </a:endParaRPr>
          </a:p>
          <a:p>
            <a:pPr marL="0" indent="0">
              <a:lnSpc>
                <a:spcPct val="150000"/>
              </a:lnSpc>
              <a:buNone/>
            </a:pPr>
            <a:r>
              <a:rPr lang="en-US" altLang="zh-CN" sz="2800" b="1" dirty="0" smtClean="0">
                <a:solidFill>
                  <a:schemeClr val="bg1"/>
                </a:solidFill>
                <a:effectLst>
                  <a:glow rad="228600">
                    <a:schemeClr val="accent3">
                      <a:satMod val="175000"/>
                      <a:alpha val="40000"/>
                    </a:schemeClr>
                  </a:glow>
                </a:effectLst>
              </a:rPr>
              <a:t>        2. </a:t>
            </a:r>
            <a:r>
              <a:rPr lang="zh-CN" altLang="en-US" sz="2800" b="1" dirty="0" smtClean="0">
                <a:solidFill>
                  <a:schemeClr val="bg1"/>
                </a:solidFill>
                <a:effectLst>
                  <a:glow rad="228600">
                    <a:schemeClr val="accent3">
                      <a:satMod val="175000"/>
                      <a:alpha val="40000"/>
                    </a:schemeClr>
                  </a:glow>
                </a:effectLst>
              </a:rPr>
              <a:t>个人特征</a:t>
            </a:r>
            <a:endParaRPr lang="en-US" altLang="zh-CN" sz="2800" b="1" dirty="0" smtClean="0">
              <a:solidFill>
                <a:schemeClr val="bg1"/>
              </a:solidFill>
              <a:effectLst>
                <a:glow rad="228600">
                  <a:schemeClr val="accent3">
                    <a:satMod val="175000"/>
                    <a:alpha val="40000"/>
                  </a:schemeClr>
                </a:glow>
              </a:effectLst>
            </a:endParaRPr>
          </a:p>
          <a:p>
            <a:pPr marL="0" indent="0">
              <a:lnSpc>
                <a:spcPct val="150000"/>
              </a:lnSpc>
              <a:buNone/>
            </a:pPr>
            <a:r>
              <a:rPr lang="zh-CN" altLang="en-US" sz="2800" b="1" dirty="0" smtClean="0">
                <a:solidFill>
                  <a:schemeClr val="bg1"/>
                </a:solidFill>
                <a:effectLst>
                  <a:glow rad="228600">
                    <a:schemeClr val="accent3">
                      <a:satMod val="175000"/>
                      <a:alpha val="40000"/>
                    </a:schemeClr>
                  </a:glow>
                </a:effectLst>
              </a:rPr>
              <a:t>         组织的管理者之间存在着不同的道德价值准则。</a:t>
            </a:r>
            <a:endParaRPr lang="en-US" altLang="zh-CN" sz="2800" b="1" dirty="0" smtClean="0">
              <a:solidFill>
                <a:schemeClr val="bg1"/>
              </a:solidFill>
              <a:effectLst>
                <a:glow rad="228600">
                  <a:schemeClr val="accent3">
                    <a:satMod val="175000"/>
                    <a:alpha val="40000"/>
                  </a:schemeClr>
                </a:glow>
              </a:effectLst>
            </a:endParaRPr>
          </a:p>
          <a:p>
            <a:pPr>
              <a:lnSpc>
                <a:spcPct val="150000"/>
              </a:lnSpc>
              <a:buFont typeface="Wingdings" panose="05000000000000000000" pitchFamily="2" charset="2"/>
              <a:buChar char="Ø"/>
            </a:pPr>
            <a:r>
              <a:rPr lang="zh-CN" altLang="en-US" sz="2800" b="1" dirty="0" smtClean="0">
                <a:solidFill>
                  <a:schemeClr val="bg1"/>
                </a:solidFill>
                <a:effectLst>
                  <a:glow rad="228600">
                    <a:schemeClr val="accent3">
                      <a:satMod val="175000"/>
                      <a:alpha val="40000"/>
                    </a:schemeClr>
                  </a:glow>
                </a:effectLst>
              </a:rPr>
              <a:t>  包括：管理者的个人价值观（道德观）</a:t>
            </a:r>
            <a:r>
              <a:rPr lang="zh-CN" altLang="en-US" sz="2800" b="1" dirty="0">
                <a:solidFill>
                  <a:schemeClr val="bg1"/>
                </a:solidFill>
                <a:effectLst>
                  <a:glow rad="228600">
                    <a:schemeClr val="accent3">
                      <a:satMod val="175000"/>
                      <a:alpha val="40000"/>
                    </a:schemeClr>
                  </a:glow>
                </a:effectLst>
              </a:rPr>
              <a:t>、</a:t>
            </a:r>
            <a:r>
              <a:rPr lang="zh-CN" altLang="en-US" sz="2800" b="1" dirty="0" smtClean="0">
                <a:solidFill>
                  <a:schemeClr val="bg1"/>
                </a:solidFill>
                <a:effectLst>
                  <a:glow rad="228600">
                    <a:schemeClr val="accent3">
                      <a:satMod val="175000"/>
                      <a:alpha val="40000"/>
                    </a:schemeClr>
                  </a:glow>
                </a:effectLst>
              </a:rPr>
              <a:t>自信心、</a:t>
            </a:r>
            <a:endParaRPr lang="en-US" altLang="zh-CN" sz="2800" b="1" dirty="0" smtClean="0">
              <a:solidFill>
                <a:schemeClr val="bg1"/>
              </a:solidFill>
              <a:effectLst>
                <a:glow rad="228600">
                  <a:schemeClr val="accent3">
                    <a:satMod val="175000"/>
                    <a:alpha val="40000"/>
                  </a:schemeClr>
                </a:glow>
              </a:effectLst>
            </a:endParaRPr>
          </a:p>
          <a:p>
            <a:pPr marL="0" indent="0">
              <a:lnSpc>
                <a:spcPct val="150000"/>
              </a:lnSpc>
              <a:buNone/>
            </a:pPr>
            <a:r>
              <a:rPr lang="zh-CN" altLang="en-US" sz="2800" b="1" dirty="0" smtClean="0">
                <a:solidFill>
                  <a:schemeClr val="bg1"/>
                </a:solidFill>
                <a:effectLst>
                  <a:glow rad="228600">
                    <a:schemeClr val="accent3">
                      <a:satMod val="175000"/>
                      <a:alpha val="40000"/>
                    </a:schemeClr>
                  </a:glow>
                </a:effectLst>
              </a:rPr>
              <a:t> 自控力。</a:t>
            </a:r>
            <a:endParaRPr lang="en-US" altLang="zh-CN" sz="2800" b="1" dirty="0" smtClean="0">
              <a:solidFill>
                <a:schemeClr val="bg1"/>
              </a:solidFill>
              <a:effectLst>
                <a:glow rad="228600">
                  <a:schemeClr val="accent3">
                    <a:satMod val="175000"/>
                    <a:alpha val="40000"/>
                  </a:schemeClr>
                </a:glow>
              </a:effectLst>
            </a:endParaRPr>
          </a:p>
          <a:p>
            <a:pPr marL="0" indent="0">
              <a:lnSpc>
                <a:spcPct val="150000"/>
              </a:lnSpc>
              <a:buNone/>
            </a:pPr>
            <a:r>
              <a:rPr lang="zh-CN" altLang="en-US" sz="2800" b="1" dirty="0" smtClean="0">
                <a:solidFill>
                  <a:schemeClr val="bg1"/>
                </a:solidFill>
                <a:effectLst>
                  <a:glow rad="228600">
                    <a:schemeClr val="accent3">
                      <a:satMod val="175000"/>
                      <a:alpha val="40000"/>
                    </a:schemeClr>
                  </a:glow>
                </a:effectLst>
              </a:rPr>
              <a:t>      （富翁与乞丐的故事）</a:t>
            </a:r>
            <a:endParaRPr lang="en-US" altLang="zh-CN" sz="2800" b="1" dirty="0" smtClean="0">
              <a:solidFill>
                <a:schemeClr val="bg1"/>
              </a:solidFill>
              <a:effectLst>
                <a:glow rad="228600">
                  <a:schemeClr val="accent3">
                    <a:satMod val="175000"/>
                    <a:alpha val="40000"/>
                  </a:schemeClr>
                </a:glow>
              </a:effectLst>
            </a:endParaRPr>
          </a:p>
        </p:txBody>
      </p:sp>
      <p:sp>
        <p:nvSpPr>
          <p:cNvPr id="4" name="标题 1"/>
          <p:cNvSpPr>
            <a:spLocks noGrp="1"/>
          </p:cNvSpPr>
          <p:nvPr>
            <p:ph type="title"/>
          </p:nvPr>
        </p:nvSpPr>
        <p:spPr>
          <a:xfrm>
            <a:off x="179512" y="274638"/>
            <a:ext cx="8712968" cy="634082"/>
          </a:xfrm>
        </p:spPr>
        <p:txBody>
          <a:bodyPr>
            <a:noAutofit/>
          </a:bodyPr>
          <a:lstStyle/>
          <a:p>
            <a:r>
              <a:rPr lang="zh-CN" altLang="en-US" sz="3200" b="1" dirty="0" smtClean="0"/>
              <a:t>第三节 道德管理的特征和影响管理道德的因素</a:t>
            </a:r>
            <a:endParaRPr lang="zh-CN" altLang="en-US" sz="3200" b="1" dirty="0"/>
          </a:p>
        </p:txBody>
      </p:sp>
    </p:spTree>
    <p:extLst>
      <p:ext uri="{BB962C8B-B14F-4D97-AF65-F5344CB8AC3E}">
        <p14:creationId xmlns:p14="http://schemas.microsoft.com/office/powerpoint/2010/main" val="162590977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107504" y="1268760"/>
            <a:ext cx="8712968" cy="5256584"/>
          </a:xfrm>
          <a:solidFill>
            <a:schemeClr val="accent3">
              <a:lumMod val="60000"/>
              <a:lumOff val="40000"/>
            </a:schemeClr>
          </a:solidFill>
        </p:spPr>
        <p:txBody>
          <a:bodyPr/>
          <a:lstStyle/>
          <a:p>
            <a:pPr marL="0" indent="0">
              <a:lnSpc>
                <a:spcPct val="150000"/>
              </a:lnSpc>
              <a:buNone/>
            </a:pPr>
            <a:r>
              <a:rPr lang="zh-CN" altLang="en-US" sz="3200" b="1" dirty="0" smtClean="0">
                <a:solidFill>
                  <a:schemeClr val="bg1"/>
                </a:solidFill>
                <a:effectLst>
                  <a:glow rad="228600">
                    <a:schemeClr val="accent3">
                      <a:satMod val="175000"/>
                      <a:alpha val="40000"/>
                    </a:schemeClr>
                  </a:glow>
                </a:effectLst>
              </a:rPr>
              <a:t>二、影响管理道德的因素</a:t>
            </a:r>
            <a:endParaRPr lang="en-US" altLang="zh-CN" sz="3200" b="1" dirty="0">
              <a:solidFill>
                <a:schemeClr val="bg1"/>
              </a:solidFill>
              <a:effectLst>
                <a:glow rad="228600">
                  <a:schemeClr val="accent3">
                    <a:satMod val="175000"/>
                    <a:alpha val="40000"/>
                  </a:schemeClr>
                </a:glow>
              </a:effectLst>
            </a:endParaRPr>
          </a:p>
          <a:p>
            <a:pPr marL="0" indent="0">
              <a:lnSpc>
                <a:spcPct val="150000"/>
              </a:lnSpc>
              <a:buNone/>
            </a:pPr>
            <a:r>
              <a:rPr lang="en-US" altLang="zh-CN" sz="2800" b="1" dirty="0" smtClean="0">
                <a:solidFill>
                  <a:schemeClr val="bg1"/>
                </a:solidFill>
                <a:effectLst>
                  <a:glow rad="228600">
                    <a:schemeClr val="accent3">
                      <a:satMod val="175000"/>
                      <a:alpha val="40000"/>
                    </a:schemeClr>
                  </a:glow>
                </a:effectLst>
              </a:rPr>
              <a:t>  3. </a:t>
            </a:r>
            <a:r>
              <a:rPr lang="zh-CN" altLang="en-US" sz="2800" b="1" dirty="0" smtClean="0">
                <a:solidFill>
                  <a:schemeClr val="bg1"/>
                </a:solidFill>
                <a:effectLst>
                  <a:glow rad="228600">
                    <a:schemeClr val="accent3">
                      <a:satMod val="175000"/>
                      <a:alpha val="40000"/>
                    </a:schemeClr>
                  </a:glow>
                </a:effectLst>
              </a:rPr>
              <a:t>组织结构</a:t>
            </a:r>
            <a:endParaRPr lang="en-US" altLang="zh-CN" sz="2800" b="1" dirty="0" smtClean="0">
              <a:solidFill>
                <a:schemeClr val="bg1"/>
              </a:solidFill>
              <a:effectLst>
                <a:glow rad="228600">
                  <a:schemeClr val="accent3">
                    <a:satMod val="175000"/>
                    <a:alpha val="40000"/>
                  </a:schemeClr>
                </a:glow>
              </a:effectLst>
            </a:endParaRPr>
          </a:p>
          <a:p>
            <a:pPr marL="0" indent="0">
              <a:lnSpc>
                <a:spcPct val="150000"/>
              </a:lnSpc>
              <a:buNone/>
            </a:pPr>
            <a:r>
              <a:rPr lang="zh-CN" altLang="en-US" sz="2800" b="1" dirty="0" smtClean="0">
                <a:solidFill>
                  <a:schemeClr val="bg1"/>
                </a:solidFill>
                <a:effectLst>
                  <a:glow rad="228600">
                    <a:schemeClr val="accent3">
                      <a:satMod val="175000"/>
                      <a:alpha val="40000"/>
                    </a:schemeClr>
                  </a:glow>
                </a:effectLst>
              </a:rPr>
              <a:t>（</a:t>
            </a:r>
            <a:r>
              <a:rPr lang="en-US" altLang="zh-CN" sz="2800" b="1" dirty="0" smtClean="0">
                <a:solidFill>
                  <a:schemeClr val="bg1"/>
                </a:solidFill>
                <a:effectLst>
                  <a:glow rad="228600">
                    <a:schemeClr val="accent3">
                      <a:satMod val="175000"/>
                      <a:alpha val="40000"/>
                    </a:schemeClr>
                  </a:glow>
                </a:effectLst>
              </a:rPr>
              <a:t>1</a:t>
            </a:r>
            <a:r>
              <a:rPr lang="zh-CN" altLang="en-US" sz="2800" b="1" dirty="0" smtClean="0">
                <a:solidFill>
                  <a:schemeClr val="bg1"/>
                </a:solidFill>
                <a:effectLst>
                  <a:glow rad="228600">
                    <a:schemeClr val="accent3">
                      <a:satMod val="175000"/>
                      <a:alpha val="40000"/>
                    </a:schemeClr>
                  </a:glow>
                </a:effectLst>
              </a:rPr>
              <a:t>）完善的内外制衡监督机制可以预防和制止不道德的管理行为产生；</a:t>
            </a:r>
            <a:endParaRPr lang="en-US" altLang="zh-CN" sz="2800" b="1" dirty="0" smtClean="0">
              <a:solidFill>
                <a:schemeClr val="bg1"/>
              </a:solidFill>
              <a:effectLst>
                <a:glow rad="228600">
                  <a:schemeClr val="accent3">
                    <a:satMod val="175000"/>
                    <a:alpha val="40000"/>
                  </a:schemeClr>
                </a:glow>
              </a:effectLst>
            </a:endParaRPr>
          </a:p>
          <a:p>
            <a:pPr marL="0" indent="0">
              <a:lnSpc>
                <a:spcPct val="150000"/>
              </a:lnSpc>
              <a:buNone/>
            </a:pPr>
            <a:r>
              <a:rPr lang="zh-CN" altLang="en-US" sz="2800" b="1" dirty="0" smtClean="0">
                <a:solidFill>
                  <a:schemeClr val="bg1"/>
                </a:solidFill>
                <a:effectLst>
                  <a:glow rad="228600">
                    <a:schemeClr val="accent3">
                      <a:satMod val="175000"/>
                      <a:alpha val="40000"/>
                    </a:schemeClr>
                  </a:glow>
                </a:effectLst>
              </a:rPr>
              <a:t>（</a:t>
            </a:r>
            <a:r>
              <a:rPr lang="en-US" altLang="zh-CN" sz="2800" b="1" dirty="0" smtClean="0">
                <a:solidFill>
                  <a:schemeClr val="bg1"/>
                </a:solidFill>
                <a:effectLst>
                  <a:glow rad="228600">
                    <a:schemeClr val="accent3">
                      <a:satMod val="175000"/>
                      <a:alpha val="40000"/>
                    </a:schemeClr>
                  </a:glow>
                </a:effectLst>
              </a:rPr>
              <a:t>2</a:t>
            </a:r>
            <a:r>
              <a:rPr lang="zh-CN" altLang="en-US" sz="2800" b="1" dirty="0" smtClean="0">
                <a:solidFill>
                  <a:schemeClr val="bg1"/>
                </a:solidFill>
                <a:effectLst>
                  <a:glow rad="228600">
                    <a:schemeClr val="accent3">
                      <a:satMod val="175000"/>
                      <a:alpha val="40000"/>
                    </a:schemeClr>
                  </a:glow>
                </a:effectLst>
              </a:rPr>
              <a:t>）规章制度有可能促进道德行为的产生；</a:t>
            </a:r>
            <a:endParaRPr lang="en-US" altLang="zh-CN" sz="2800" b="1" dirty="0" smtClean="0">
              <a:solidFill>
                <a:schemeClr val="bg1"/>
              </a:solidFill>
              <a:effectLst>
                <a:glow rad="228600">
                  <a:schemeClr val="accent3">
                    <a:satMod val="175000"/>
                    <a:alpha val="40000"/>
                  </a:schemeClr>
                </a:glow>
              </a:effectLst>
            </a:endParaRPr>
          </a:p>
          <a:p>
            <a:pPr marL="0" indent="0">
              <a:lnSpc>
                <a:spcPct val="150000"/>
              </a:lnSpc>
              <a:buNone/>
            </a:pPr>
            <a:r>
              <a:rPr lang="zh-CN" altLang="en-US" sz="2800" b="1" dirty="0" smtClean="0">
                <a:solidFill>
                  <a:schemeClr val="bg1"/>
                </a:solidFill>
                <a:effectLst>
                  <a:glow rad="228600">
                    <a:schemeClr val="accent3">
                      <a:satMod val="175000"/>
                      <a:alpha val="40000"/>
                    </a:schemeClr>
                  </a:glow>
                </a:effectLst>
              </a:rPr>
              <a:t>（</a:t>
            </a:r>
            <a:r>
              <a:rPr lang="en-US" altLang="zh-CN" sz="2800" b="1" dirty="0" smtClean="0">
                <a:solidFill>
                  <a:schemeClr val="bg1"/>
                </a:solidFill>
                <a:effectLst>
                  <a:glow rad="228600">
                    <a:schemeClr val="accent3">
                      <a:satMod val="175000"/>
                      <a:alpha val="40000"/>
                    </a:schemeClr>
                  </a:glow>
                </a:effectLst>
              </a:rPr>
              <a:t>3</a:t>
            </a:r>
            <a:r>
              <a:rPr lang="zh-CN" altLang="en-US" sz="2800" b="1" dirty="0" smtClean="0">
                <a:solidFill>
                  <a:schemeClr val="bg1"/>
                </a:solidFill>
                <a:effectLst>
                  <a:glow rad="228600">
                    <a:schemeClr val="accent3">
                      <a:satMod val="175000"/>
                      <a:alpha val="40000"/>
                    </a:schemeClr>
                  </a:glow>
                </a:effectLst>
              </a:rPr>
              <a:t>）管理者的行为对员工的道德行为有重要的影响；</a:t>
            </a:r>
            <a:endParaRPr lang="en-US" altLang="zh-CN" sz="2800" b="1" dirty="0" smtClean="0">
              <a:solidFill>
                <a:schemeClr val="bg1"/>
              </a:solidFill>
              <a:effectLst>
                <a:glow rad="228600">
                  <a:schemeClr val="accent3">
                    <a:satMod val="175000"/>
                    <a:alpha val="40000"/>
                  </a:schemeClr>
                </a:glow>
              </a:effectLst>
            </a:endParaRPr>
          </a:p>
          <a:p>
            <a:pPr marL="0" indent="0">
              <a:lnSpc>
                <a:spcPct val="150000"/>
              </a:lnSpc>
              <a:buNone/>
            </a:pPr>
            <a:r>
              <a:rPr lang="zh-CN" altLang="en-US" sz="2800" b="1" dirty="0" smtClean="0">
                <a:solidFill>
                  <a:schemeClr val="bg1"/>
                </a:solidFill>
                <a:effectLst>
                  <a:glow rad="228600">
                    <a:schemeClr val="accent3">
                      <a:satMod val="175000"/>
                      <a:alpha val="40000"/>
                    </a:schemeClr>
                  </a:glow>
                </a:effectLst>
              </a:rPr>
              <a:t>（</a:t>
            </a:r>
            <a:r>
              <a:rPr lang="en-US" altLang="zh-CN" sz="2800" b="1" dirty="0" smtClean="0">
                <a:solidFill>
                  <a:schemeClr val="bg1"/>
                </a:solidFill>
                <a:effectLst>
                  <a:glow rad="228600">
                    <a:schemeClr val="accent3">
                      <a:satMod val="175000"/>
                      <a:alpha val="40000"/>
                    </a:schemeClr>
                  </a:glow>
                </a:effectLst>
              </a:rPr>
              <a:t>4</a:t>
            </a:r>
            <a:r>
              <a:rPr lang="zh-CN" altLang="en-US" sz="2800" b="1" dirty="0" smtClean="0">
                <a:solidFill>
                  <a:schemeClr val="bg1"/>
                </a:solidFill>
                <a:effectLst>
                  <a:glow rad="228600">
                    <a:schemeClr val="accent3">
                      <a:satMod val="175000"/>
                      <a:alpha val="40000"/>
                    </a:schemeClr>
                  </a:glow>
                </a:effectLst>
              </a:rPr>
              <a:t>）绩效评估系统的设计影响着组织成员的道德行为。</a:t>
            </a:r>
            <a:endParaRPr lang="en-US" altLang="zh-CN" sz="2800" b="1" dirty="0" smtClean="0">
              <a:solidFill>
                <a:schemeClr val="bg1"/>
              </a:solidFill>
              <a:effectLst>
                <a:glow rad="228600">
                  <a:schemeClr val="accent3">
                    <a:satMod val="175000"/>
                    <a:alpha val="40000"/>
                  </a:schemeClr>
                </a:glow>
              </a:effectLst>
            </a:endParaRPr>
          </a:p>
          <a:p>
            <a:pPr marL="0" indent="0">
              <a:lnSpc>
                <a:spcPct val="150000"/>
              </a:lnSpc>
              <a:buNone/>
            </a:pPr>
            <a:endParaRPr lang="en-US" altLang="zh-CN" sz="2800" b="1" dirty="0" smtClean="0">
              <a:solidFill>
                <a:schemeClr val="bg1"/>
              </a:solidFill>
              <a:effectLst>
                <a:glow rad="228600">
                  <a:schemeClr val="accent3">
                    <a:satMod val="175000"/>
                    <a:alpha val="40000"/>
                  </a:schemeClr>
                </a:glow>
              </a:effectLst>
            </a:endParaRPr>
          </a:p>
        </p:txBody>
      </p:sp>
      <p:sp>
        <p:nvSpPr>
          <p:cNvPr id="4" name="标题 1"/>
          <p:cNvSpPr>
            <a:spLocks noGrp="1"/>
          </p:cNvSpPr>
          <p:nvPr>
            <p:ph type="title"/>
          </p:nvPr>
        </p:nvSpPr>
        <p:spPr>
          <a:xfrm>
            <a:off x="179512" y="274638"/>
            <a:ext cx="8712968" cy="634082"/>
          </a:xfrm>
        </p:spPr>
        <p:txBody>
          <a:bodyPr>
            <a:noAutofit/>
          </a:bodyPr>
          <a:lstStyle/>
          <a:p>
            <a:r>
              <a:rPr lang="zh-CN" altLang="en-US" sz="3200" b="1" dirty="0" smtClean="0"/>
              <a:t>第三节 道德管理的特征和影响管理道德的因素</a:t>
            </a:r>
            <a:endParaRPr lang="zh-CN" altLang="en-US" sz="3200" b="1" dirty="0"/>
          </a:p>
        </p:txBody>
      </p:sp>
    </p:spTree>
    <p:extLst>
      <p:ext uri="{BB962C8B-B14F-4D97-AF65-F5344CB8AC3E}">
        <p14:creationId xmlns:p14="http://schemas.microsoft.com/office/powerpoint/2010/main" val="240472430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23728" y="332656"/>
            <a:ext cx="4608512" cy="648072"/>
          </a:xfrm>
        </p:spPr>
        <p:txBody>
          <a:bodyPr/>
          <a:lstStyle/>
          <a:p>
            <a:r>
              <a:rPr lang="zh-CN" altLang="en-US" b="1" dirty="0" smtClean="0">
                <a:solidFill>
                  <a:schemeClr val="accent2">
                    <a:lumMod val="75000"/>
                  </a:schemeClr>
                </a:solidFill>
              </a:rPr>
              <a:t>小故事</a:t>
            </a:r>
            <a:r>
              <a:rPr lang="en-US" altLang="zh-CN" b="1" dirty="0" smtClean="0">
                <a:solidFill>
                  <a:schemeClr val="accent2">
                    <a:lumMod val="75000"/>
                  </a:schemeClr>
                </a:solidFill>
              </a:rPr>
              <a:t>&lt;</a:t>
            </a:r>
            <a:r>
              <a:rPr lang="zh-CN" altLang="en-US" b="1" dirty="0" smtClean="0">
                <a:solidFill>
                  <a:schemeClr val="accent2">
                    <a:lumMod val="75000"/>
                  </a:schemeClr>
                </a:solidFill>
              </a:rPr>
              <a:t>分粥制度</a:t>
            </a:r>
            <a:r>
              <a:rPr lang="en-US" altLang="zh-CN" b="1" dirty="0" smtClean="0">
                <a:solidFill>
                  <a:schemeClr val="accent2">
                    <a:lumMod val="75000"/>
                  </a:schemeClr>
                </a:solidFill>
              </a:rPr>
              <a:t>&gt;</a:t>
            </a:r>
            <a:endParaRPr lang="zh-CN" altLang="en-US" b="1" dirty="0">
              <a:solidFill>
                <a:schemeClr val="accent2">
                  <a:lumMod val="75000"/>
                </a:schemeClr>
              </a:solidFill>
            </a:endParaRPr>
          </a:p>
        </p:txBody>
      </p:sp>
      <p:sp>
        <p:nvSpPr>
          <p:cNvPr id="3" name="内容占位符 2"/>
          <p:cNvSpPr>
            <a:spLocks noGrp="1"/>
          </p:cNvSpPr>
          <p:nvPr>
            <p:ph sz="quarter" idx="1"/>
          </p:nvPr>
        </p:nvSpPr>
        <p:spPr>
          <a:xfrm>
            <a:off x="323528" y="1340768"/>
            <a:ext cx="8280920" cy="4968552"/>
          </a:xfrm>
          <a:solidFill>
            <a:schemeClr val="bg1">
              <a:lumMod val="95000"/>
            </a:schemeClr>
          </a:solidFill>
          <a:effectLst>
            <a:glow rad="228600">
              <a:schemeClr val="accent2">
                <a:satMod val="175000"/>
                <a:alpha val="40000"/>
              </a:schemeClr>
            </a:glow>
          </a:effectLst>
        </p:spPr>
        <p:txBody>
          <a:bodyPr>
            <a:normAutofit/>
          </a:bodyPr>
          <a:lstStyle/>
          <a:p>
            <a:r>
              <a:rPr lang="zh-CN" altLang="en-US" dirty="0" smtClean="0"/>
              <a:t>有</a:t>
            </a:r>
            <a:r>
              <a:rPr lang="en-US" altLang="zh-CN" dirty="0" smtClean="0"/>
              <a:t>7</a:t>
            </a:r>
            <a:r>
              <a:rPr lang="zh-CN" altLang="en-US" dirty="0" smtClean="0"/>
              <a:t>个人组成一个小团体共同生活。他们想用非暴力的方式，通过制度来解决吃饭的问题，要分食一锅粥，但没有碗也没有有刻度的容器。大家试验了很多种办法：</a:t>
            </a:r>
            <a:endParaRPr lang="en-US" altLang="zh-CN" dirty="0" smtClean="0"/>
          </a:p>
          <a:p>
            <a:r>
              <a:rPr lang="zh-CN" altLang="en-US" b="1" dirty="0" smtClean="0"/>
              <a:t>方法一</a:t>
            </a:r>
            <a:r>
              <a:rPr lang="zh-CN" altLang="en-US" dirty="0"/>
              <a:t>：指定一个人负责分粥事宜。很快大家发现，这个人为自己分的粥最多。于是又换了一个人，结果总是主持分粥的人碗里的粥最多最好。其中印证了：权力会导致腐败；绝对权力绝对腐败。</a:t>
            </a:r>
          </a:p>
          <a:p>
            <a:r>
              <a:rPr lang="zh-CN" altLang="en-US" b="1" dirty="0" smtClean="0"/>
              <a:t>方法二：</a:t>
            </a:r>
            <a:r>
              <a:rPr lang="zh-CN" altLang="en-US" dirty="0" smtClean="0"/>
              <a:t>大家</a:t>
            </a:r>
            <a:r>
              <a:rPr lang="zh-CN" altLang="en-US" dirty="0"/>
              <a:t>轮流主持分粥，每人一天</a:t>
            </a:r>
            <a:r>
              <a:rPr lang="zh-CN" altLang="en-US" dirty="0" smtClean="0"/>
              <a:t>。虽然</a:t>
            </a:r>
            <a:r>
              <a:rPr lang="zh-CN" altLang="en-US" dirty="0"/>
              <a:t>看起来平等了，但是</a:t>
            </a:r>
            <a:r>
              <a:rPr lang="zh-CN" altLang="en-US" dirty="0" smtClean="0"/>
              <a:t>每个人一周中</a:t>
            </a:r>
            <a:r>
              <a:rPr lang="zh-CN" altLang="en-US" dirty="0"/>
              <a:t>只有一天吃的饱而且有剩余，其余六天都饥饿难挨</a:t>
            </a:r>
            <a:r>
              <a:rPr lang="zh-CN" altLang="en-US" dirty="0" smtClean="0"/>
              <a:t>。得出结论：这种</a:t>
            </a:r>
            <a:r>
              <a:rPr lang="zh-CN" altLang="en-US" dirty="0"/>
              <a:t>办法造成了极大的资源</a:t>
            </a:r>
            <a:r>
              <a:rPr lang="zh-CN" altLang="en-US" dirty="0" smtClean="0"/>
              <a:t>浪费。</a:t>
            </a:r>
            <a:endParaRPr lang="zh-CN" altLang="en-US" dirty="0"/>
          </a:p>
        </p:txBody>
      </p:sp>
    </p:spTree>
    <p:extLst>
      <p:ext uri="{BB962C8B-B14F-4D97-AF65-F5344CB8AC3E}">
        <p14:creationId xmlns:p14="http://schemas.microsoft.com/office/powerpoint/2010/main" val="256482550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539552" y="1412776"/>
            <a:ext cx="7920880" cy="4873752"/>
          </a:xfrm>
          <a:solidFill>
            <a:schemeClr val="bg1">
              <a:lumMod val="95000"/>
            </a:schemeClr>
          </a:solidFill>
          <a:effectLst>
            <a:glow rad="228600">
              <a:schemeClr val="accent2">
                <a:satMod val="175000"/>
                <a:alpha val="40000"/>
              </a:schemeClr>
            </a:glow>
          </a:effectLst>
        </p:spPr>
        <p:txBody>
          <a:bodyPr>
            <a:normAutofit lnSpcReduction="10000"/>
          </a:bodyPr>
          <a:lstStyle/>
          <a:p>
            <a:r>
              <a:rPr lang="zh-CN" altLang="en-US" b="1" dirty="0"/>
              <a:t>方法三：</a:t>
            </a:r>
            <a:r>
              <a:rPr lang="zh-CN" altLang="en-US" dirty="0"/>
              <a:t>大家民主选举一个信得过的人主持分粥。这位品德尚属上乘的人开始还能公平分粥，但不久以后他就有意识地为自己和溜须拍马的人多分。其中印证了：放任的权利，随着时间的推移也会腐化堕落、风气败坏。</a:t>
            </a:r>
          </a:p>
          <a:p>
            <a:r>
              <a:rPr lang="zh-CN" altLang="en-US" b="1" dirty="0" smtClean="0"/>
              <a:t>方法四：</a:t>
            </a:r>
            <a:r>
              <a:rPr lang="zh-CN" altLang="en-US" dirty="0" smtClean="0"/>
              <a:t>选举</a:t>
            </a:r>
            <a:r>
              <a:rPr lang="zh-CN" altLang="en-US" dirty="0"/>
              <a:t>一个分粥委员会和一个监督委员会，形成监督和制约。公平基本做到了，可是由于监督委员会常提出各种议案，分粥委员会又据理力争，等分粥完毕时，粥早就凉了</a:t>
            </a:r>
            <a:r>
              <a:rPr lang="zh-CN" altLang="en-US" dirty="0" smtClean="0"/>
              <a:t>。看来，过于民主也要付出效率的代价。</a:t>
            </a:r>
            <a:endParaRPr lang="en-US" altLang="zh-CN" dirty="0" smtClean="0"/>
          </a:p>
          <a:p>
            <a:r>
              <a:rPr lang="zh-CN" altLang="en-US" b="1" dirty="0"/>
              <a:t>方法五：</a:t>
            </a:r>
            <a:r>
              <a:rPr lang="zh-CN" altLang="en-US" dirty="0"/>
              <a:t>每个人轮流值日分粥，但是分粥的那个人要最后一个领粥。令人惊奇的是，在这个制度下，七只碗里的粥每次都是一样多，就像用科学仪器量过一样</a:t>
            </a:r>
            <a:r>
              <a:rPr lang="zh-CN" altLang="en-US" dirty="0" smtClean="0"/>
              <a:t>。看来，一个好的制度不一定很复杂，但一定要形成一个内在的制约机制。</a:t>
            </a:r>
            <a:endParaRPr lang="zh-CN" altLang="en-US" dirty="0"/>
          </a:p>
        </p:txBody>
      </p:sp>
      <p:sp>
        <p:nvSpPr>
          <p:cNvPr id="4" name="标题 1"/>
          <p:cNvSpPr>
            <a:spLocks noGrp="1"/>
          </p:cNvSpPr>
          <p:nvPr>
            <p:ph type="title"/>
          </p:nvPr>
        </p:nvSpPr>
        <p:spPr>
          <a:xfrm>
            <a:off x="2195735" y="115888"/>
            <a:ext cx="5956077" cy="792832"/>
          </a:xfrm>
        </p:spPr>
        <p:txBody>
          <a:bodyPr/>
          <a:lstStyle/>
          <a:p>
            <a:r>
              <a:rPr lang="zh-CN" altLang="en-US" b="1" dirty="0" smtClean="0">
                <a:solidFill>
                  <a:schemeClr val="accent2">
                    <a:lumMod val="75000"/>
                  </a:schemeClr>
                </a:solidFill>
              </a:rPr>
              <a:t>小故事</a:t>
            </a:r>
            <a:r>
              <a:rPr lang="en-US" altLang="zh-CN" b="1" dirty="0" smtClean="0">
                <a:solidFill>
                  <a:schemeClr val="accent2">
                    <a:lumMod val="75000"/>
                  </a:schemeClr>
                </a:solidFill>
              </a:rPr>
              <a:t>&lt;</a:t>
            </a:r>
            <a:r>
              <a:rPr lang="zh-CN" altLang="en-US" b="1" dirty="0" smtClean="0">
                <a:solidFill>
                  <a:schemeClr val="accent2">
                    <a:lumMod val="75000"/>
                  </a:schemeClr>
                </a:solidFill>
              </a:rPr>
              <a:t>分粥制度</a:t>
            </a:r>
            <a:r>
              <a:rPr lang="en-US" altLang="zh-CN" b="1" dirty="0" smtClean="0">
                <a:solidFill>
                  <a:schemeClr val="accent2">
                    <a:lumMod val="75000"/>
                  </a:schemeClr>
                </a:solidFill>
              </a:rPr>
              <a:t>&gt;</a:t>
            </a:r>
            <a:endParaRPr lang="zh-CN" altLang="en-US" b="1" dirty="0">
              <a:solidFill>
                <a:schemeClr val="accent2">
                  <a:lumMod val="75000"/>
                </a:schemeClr>
              </a:solidFill>
            </a:endParaRPr>
          </a:p>
        </p:txBody>
      </p:sp>
    </p:spTree>
    <p:extLst>
      <p:ext uri="{BB962C8B-B14F-4D97-AF65-F5344CB8AC3E}">
        <p14:creationId xmlns:p14="http://schemas.microsoft.com/office/powerpoint/2010/main" val="89102563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107504" y="1268760"/>
            <a:ext cx="8712968" cy="5256584"/>
          </a:xfrm>
          <a:solidFill>
            <a:schemeClr val="accent3">
              <a:lumMod val="60000"/>
              <a:lumOff val="40000"/>
            </a:schemeClr>
          </a:solidFill>
        </p:spPr>
        <p:txBody>
          <a:bodyPr>
            <a:normAutofit/>
          </a:bodyPr>
          <a:lstStyle/>
          <a:p>
            <a:pPr marL="0" indent="0">
              <a:lnSpc>
                <a:spcPct val="150000"/>
              </a:lnSpc>
              <a:buNone/>
            </a:pPr>
            <a:r>
              <a:rPr lang="zh-CN" altLang="en-US" sz="3200" b="1" dirty="0" smtClean="0">
                <a:solidFill>
                  <a:schemeClr val="bg1"/>
                </a:solidFill>
                <a:effectLst>
                  <a:glow rad="228600">
                    <a:schemeClr val="accent3">
                      <a:satMod val="175000"/>
                      <a:alpha val="40000"/>
                    </a:schemeClr>
                  </a:glow>
                </a:effectLst>
              </a:rPr>
              <a:t>   二、影响管理道德的因素</a:t>
            </a:r>
            <a:endParaRPr lang="en-US" altLang="zh-CN" sz="3200" b="1" dirty="0">
              <a:solidFill>
                <a:schemeClr val="bg1"/>
              </a:solidFill>
              <a:effectLst>
                <a:glow rad="228600">
                  <a:schemeClr val="accent3">
                    <a:satMod val="175000"/>
                    <a:alpha val="40000"/>
                  </a:schemeClr>
                </a:glow>
              </a:effectLst>
            </a:endParaRPr>
          </a:p>
          <a:p>
            <a:pPr marL="0" indent="0">
              <a:lnSpc>
                <a:spcPct val="150000"/>
              </a:lnSpc>
              <a:buNone/>
            </a:pPr>
            <a:r>
              <a:rPr lang="en-US" altLang="zh-CN" sz="3200" b="1" dirty="0" smtClean="0">
                <a:solidFill>
                  <a:schemeClr val="bg1"/>
                </a:solidFill>
                <a:effectLst>
                  <a:glow rad="228600">
                    <a:schemeClr val="accent3">
                      <a:satMod val="175000"/>
                      <a:alpha val="40000"/>
                    </a:schemeClr>
                  </a:glow>
                </a:effectLst>
              </a:rPr>
              <a:t>       4</a:t>
            </a:r>
            <a:r>
              <a:rPr lang="en-US" altLang="zh-CN" sz="3200" b="1" dirty="0">
                <a:solidFill>
                  <a:schemeClr val="bg1"/>
                </a:solidFill>
                <a:effectLst>
                  <a:glow rad="228600">
                    <a:schemeClr val="accent3">
                      <a:satMod val="175000"/>
                      <a:alpha val="40000"/>
                    </a:schemeClr>
                  </a:glow>
                </a:effectLst>
              </a:rPr>
              <a:t>. </a:t>
            </a:r>
            <a:r>
              <a:rPr lang="zh-CN" altLang="en-US" sz="3200" b="1" dirty="0">
                <a:solidFill>
                  <a:schemeClr val="bg1"/>
                </a:solidFill>
                <a:effectLst>
                  <a:glow rad="228600">
                    <a:schemeClr val="accent3">
                      <a:satMod val="175000"/>
                      <a:alpha val="40000"/>
                    </a:schemeClr>
                  </a:glow>
                </a:effectLst>
              </a:rPr>
              <a:t>组织</a:t>
            </a:r>
            <a:r>
              <a:rPr lang="zh-CN" altLang="en-US" sz="3200" b="1" dirty="0" smtClean="0">
                <a:solidFill>
                  <a:schemeClr val="bg1"/>
                </a:solidFill>
                <a:effectLst>
                  <a:glow rad="228600">
                    <a:schemeClr val="accent3">
                      <a:satMod val="175000"/>
                      <a:alpha val="40000"/>
                    </a:schemeClr>
                  </a:glow>
                </a:effectLst>
              </a:rPr>
              <a:t>文化</a:t>
            </a:r>
            <a:endParaRPr lang="en-US" altLang="zh-CN" sz="3200" b="1" dirty="0" smtClean="0">
              <a:solidFill>
                <a:schemeClr val="bg1"/>
              </a:solidFill>
              <a:effectLst>
                <a:glow rad="228600">
                  <a:schemeClr val="accent3">
                    <a:satMod val="175000"/>
                    <a:alpha val="40000"/>
                  </a:schemeClr>
                </a:glow>
              </a:effectLst>
            </a:endParaRPr>
          </a:p>
          <a:p>
            <a:pPr>
              <a:lnSpc>
                <a:spcPct val="150000"/>
              </a:lnSpc>
              <a:buFont typeface="Wingdings" panose="05000000000000000000" pitchFamily="2" charset="2"/>
              <a:buChar char="l"/>
            </a:pPr>
            <a:r>
              <a:rPr lang="zh-CN" altLang="en-US" sz="3200" b="1" dirty="0" smtClean="0">
                <a:solidFill>
                  <a:schemeClr val="bg1"/>
                </a:solidFill>
                <a:effectLst>
                  <a:glow rad="228600">
                    <a:schemeClr val="accent3">
                      <a:satMod val="175000"/>
                      <a:alpha val="40000"/>
                    </a:schemeClr>
                  </a:glow>
                </a:effectLst>
              </a:rPr>
              <a:t>       有无诚信、包容的组织文化。如果强文化支持道德标准，它会对管理者在道德和非道德行为之间的决策产生非常强烈和积极的影响。</a:t>
            </a:r>
            <a:endParaRPr lang="en-US" altLang="zh-CN" sz="3200" b="1" dirty="0">
              <a:solidFill>
                <a:schemeClr val="bg1"/>
              </a:solidFill>
              <a:effectLst>
                <a:glow rad="228600">
                  <a:schemeClr val="accent3">
                    <a:satMod val="175000"/>
                    <a:alpha val="40000"/>
                  </a:schemeClr>
                </a:glow>
              </a:effectLst>
            </a:endParaRPr>
          </a:p>
        </p:txBody>
      </p:sp>
      <p:sp>
        <p:nvSpPr>
          <p:cNvPr id="4" name="标题 1"/>
          <p:cNvSpPr>
            <a:spLocks noGrp="1"/>
          </p:cNvSpPr>
          <p:nvPr>
            <p:ph type="title"/>
          </p:nvPr>
        </p:nvSpPr>
        <p:spPr>
          <a:xfrm>
            <a:off x="19970" y="260648"/>
            <a:ext cx="8496944" cy="634082"/>
          </a:xfrm>
        </p:spPr>
        <p:txBody>
          <a:bodyPr>
            <a:noAutofit/>
          </a:bodyPr>
          <a:lstStyle/>
          <a:p>
            <a:r>
              <a:rPr lang="zh-CN" altLang="en-US" sz="3200" b="1" dirty="0" smtClean="0"/>
              <a:t>第三节 道德管理的特征和影响管理道德的因素</a:t>
            </a:r>
            <a:endParaRPr lang="zh-CN" altLang="en-US" sz="3200" b="1" dirty="0"/>
          </a:p>
        </p:txBody>
      </p:sp>
    </p:spTree>
    <p:extLst>
      <p:ext uri="{BB962C8B-B14F-4D97-AF65-F5344CB8AC3E}">
        <p14:creationId xmlns:p14="http://schemas.microsoft.com/office/powerpoint/2010/main" val="47037114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107504" y="427484"/>
            <a:ext cx="8784976" cy="6097860"/>
          </a:xfrm>
          <a:ln w="28575">
            <a:solidFill>
              <a:srgbClr val="FF0000"/>
            </a:solidFill>
          </a:ln>
        </p:spPr>
        <p:txBody>
          <a:bodyPr>
            <a:normAutofit/>
          </a:bodyPr>
          <a:lstStyle/>
          <a:p>
            <a:pPr marL="0" indent="0">
              <a:buNone/>
            </a:pPr>
            <a:r>
              <a:rPr lang="zh-CN" altLang="en-US" b="1" dirty="0" smtClean="0"/>
              <a:t>      美国斯坦福大学</a:t>
            </a:r>
            <a:r>
              <a:rPr lang="zh-CN" altLang="en-US" b="1" dirty="0"/>
              <a:t>心理学家菲利普</a:t>
            </a:r>
            <a:r>
              <a:rPr lang="en-US" altLang="zh-CN" b="1" dirty="0"/>
              <a:t>·</a:t>
            </a:r>
            <a:r>
              <a:rPr lang="zh-CN" altLang="en-US" b="1" dirty="0"/>
              <a:t>津巴多</a:t>
            </a:r>
            <a:r>
              <a:rPr lang="en-US" altLang="zh-CN" b="1" dirty="0"/>
              <a:t>(Philip Zimbardo)</a:t>
            </a:r>
            <a:r>
              <a:rPr lang="zh-CN" altLang="en-US" b="1" dirty="0"/>
              <a:t>于</a:t>
            </a:r>
            <a:r>
              <a:rPr lang="en-US" altLang="zh-CN" b="1" dirty="0"/>
              <a:t>1969</a:t>
            </a:r>
            <a:r>
              <a:rPr lang="zh-CN" altLang="en-US" b="1" dirty="0"/>
              <a:t>年进行了一项实验，他找来两辆一模一样的汽车，把其中的一辆停在加州帕洛阿尔托的中产阶级社区，而另一辆停在相对杂乱的纽约布朗克斯区</a:t>
            </a:r>
            <a:r>
              <a:rPr lang="zh-CN" altLang="en-US" b="1" dirty="0" smtClean="0"/>
              <a:t>。停</a:t>
            </a:r>
            <a:r>
              <a:rPr lang="zh-CN" altLang="en-US" b="1" dirty="0"/>
              <a:t>在布朗克斯的那辆，他把车牌摘掉，把顶棚打开，结果当天就被偷走了。而放在帕洛阿尔托的那一辆，一个星期也无人理睬。后来，辛巴杜用锤子把那辆车的玻璃敲了个大洞。</a:t>
            </a:r>
            <a:r>
              <a:rPr lang="zh-CN" altLang="en-US" b="1" dirty="0" smtClean="0"/>
              <a:t>结果仅仅</a:t>
            </a:r>
            <a:r>
              <a:rPr lang="zh-CN" altLang="en-US" b="1" dirty="0"/>
              <a:t>过了几个小时，它就不见了</a:t>
            </a:r>
            <a:r>
              <a:rPr lang="zh-CN" altLang="en-US" b="1" dirty="0" smtClean="0"/>
              <a:t>。</a:t>
            </a:r>
            <a:endParaRPr lang="en-US" altLang="zh-CN" b="1" dirty="0" smtClean="0"/>
          </a:p>
          <a:p>
            <a:pPr marL="0" indent="0">
              <a:buNone/>
            </a:pPr>
            <a:r>
              <a:rPr lang="zh-CN" altLang="en-US" sz="2800" b="1" dirty="0" smtClean="0"/>
              <a:t>     </a:t>
            </a:r>
            <a:r>
              <a:rPr lang="en-US" altLang="zh-CN" sz="2800" b="1" dirty="0">
                <a:solidFill>
                  <a:schemeClr val="accent2">
                    <a:lumMod val="75000"/>
                  </a:schemeClr>
                </a:solidFill>
              </a:rPr>
              <a:t>&lt;</a:t>
            </a:r>
            <a:r>
              <a:rPr lang="zh-CN" altLang="en-US" sz="2800" b="1" dirty="0">
                <a:solidFill>
                  <a:schemeClr val="accent2">
                    <a:lumMod val="75000"/>
                  </a:schemeClr>
                </a:solidFill>
              </a:rPr>
              <a:t>破窗理论</a:t>
            </a:r>
            <a:r>
              <a:rPr lang="en-US" altLang="zh-CN" sz="2800" b="1" dirty="0" smtClean="0">
                <a:solidFill>
                  <a:schemeClr val="accent2">
                    <a:lumMod val="75000"/>
                  </a:schemeClr>
                </a:solidFill>
              </a:rPr>
              <a:t>&gt;:</a:t>
            </a:r>
            <a:r>
              <a:rPr lang="zh-CN" altLang="en-US" sz="2800" b="1" dirty="0" smtClean="0"/>
              <a:t> </a:t>
            </a:r>
            <a:r>
              <a:rPr lang="zh-CN" altLang="en-US" b="1" dirty="0" smtClean="0"/>
              <a:t>如果</a:t>
            </a:r>
            <a:r>
              <a:rPr lang="zh-CN" altLang="en-US" b="1" dirty="0"/>
              <a:t>有人打坏了一幢</a:t>
            </a:r>
            <a:r>
              <a:rPr lang="zh-CN" altLang="en-US" b="1" dirty="0" smtClean="0"/>
              <a:t>建筑物</a:t>
            </a:r>
            <a:endParaRPr lang="en-US" altLang="zh-CN" b="1" dirty="0" smtClean="0"/>
          </a:p>
          <a:p>
            <a:pPr marL="0" indent="0">
              <a:buNone/>
            </a:pPr>
            <a:r>
              <a:rPr lang="zh-CN" altLang="en-US" b="1" dirty="0" smtClean="0"/>
              <a:t>的窗户</a:t>
            </a:r>
            <a:r>
              <a:rPr lang="zh-CN" altLang="en-US" b="1" dirty="0"/>
              <a:t>玻璃，而这扇窗户又得不到及时的</a:t>
            </a:r>
            <a:r>
              <a:rPr lang="zh-CN" altLang="en-US" b="1" dirty="0" smtClean="0"/>
              <a:t>维修</a:t>
            </a:r>
            <a:endParaRPr lang="en-US" altLang="zh-CN" b="1" dirty="0" smtClean="0"/>
          </a:p>
          <a:p>
            <a:pPr marL="0" indent="0">
              <a:buNone/>
            </a:pPr>
            <a:r>
              <a:rPr lang="zh-CN" altLang="en-US" b="1" dirty="0" smtClean="0"/>
              <a:t>，别人</a:t>
            </a:r>
            <a:r>
              <a:rPr lang="zh-CN" altLang="en-US" b="1" dirty="0"/>
              <a:t>就可能受到某些示范性的纵容去打烂</a:t>
            </a:r>
            <a:r>
              <a:rPr lang="zh-CN" altLang="en-US" b="1" dirty="0" smtClean="0"/>
              <a:t>更</a:t>
            </a:r>
            <a:endParaRPr lang="en-US" altLang="zh-CN" b="1" dirty="0" smtClean="0"/>
          </a:p>
          <a:p>
            <a:pPr marL="0" indent="0">
              <a:buNone/>
            </a:pPr>
            <a:r>
              <a:rPr lang="zh-CN" altLang="en-US" b="1" dirty="0" smtClean="0"/>
              <a:t>多的</a:t>
            </a:r>
            <a:r>
              <a:rPr lang="zh-CN" altLang="en-US" b="1" dirty="0"/>
              <a:t>窗户。久而久之，这些破窗户就给人</a:t>
            </a:r>
            <a:r>
              <a:rPr lang="zh-CN" altLang="en-US" b="1" dirty="0" smtClean="0"/>
              <a:t>造成</a:t>
            </a:r>
            <a:endParaRPr lang="en-US" altLang="zh-CN" b="1" dirty="0" smtClean="0"/>
          </a:p>
          <a:p>
            <a:pPr marL="0" indent="0">
              <a:buNone/>
            </a:pPr>
            <a:r>
              <a:rPr lang="zh-CN" altLang="en-US" b="1" dirty="0" smtClean="0"/>
              <a:t>一种</a:t>
            </a:r>
            <a:r>
              <a:rPr lang="zh-CN" altLang="en-US" b="1" dirty="0"/>
              <a:t>无序的感觉，结果在这种公众麻木不仁</a:t>
            </a:r>
            <a:r>
              <a:rPr lang="zh-CN" altLang="en-US" b="1" dirty="0" smtClean="0"/>
              <a:t>的</a:t>
            </a:r>
            <a:endParaRPr lang="en-US" altLang="zh-CN" b="1" dirty="0" smtClean="0"/>
          </a:p>
          <a:p>
            <a:pPr marL="0" indent="0">
              <a:buNone/>
            </a:pPr>
            <a:r>
              <a:rPr lang="zh-CN" altLang="en-US" b="1" dirty="0" smtClean="0"/>
              <a:t>氛围</a:t>
            </a:r>
            <a:r>
              <a:rPr lang="zh-CN" altLang="en-US" b="1" dirty="0"/>
              <a:t>中，犯罪就会滋生、猖獗。</a:t>
            </a:r>
          </a:p>
        </p:txBody>
      </p:sp>
      <p:pic>
        <p:nvPicPr>
          <p:cNvPr id="2050" name="Picture 2" descr="http://d.hiphotos.baidu.com/baike/c0%3Dbaike72%2C5%2C5%2C72%2C24/sign=53384b71367adab429dd1311eabdd879/4a36acaf2edda3ccd7f8407901e93901213f924f.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44208" y="3501008"/>
            <a:ext cx="2419350" cy="2857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724500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107504" y="1268760"/>
            <a:ext cx="8712968" cy="5256584"/>
          </a:xfrm>
          <a:solidFill>
            <a:schemeClr val="accent3">
              <a:lumMod val="60000"/>
              <a:lumOff val="40000"/>
            </a:schemeClr>
          </a:solidFill>
        </p:spPr>
        <p:txBody>
          <a:bodyPr>
            <a:normAutofit/>
          </a:bodyPr>
          <a:lstStyle/>
          <a:p>
            <a:pPr marL="0" indent="0">
              <a:lnSpc>
                <a:spcPct val="150000"/>
              </a:lnSpc>
              <a:buNone/>
            </a:pPr>
            <a:r>
              <a:rPr lang="zh-CN" altLang="en-US" sz="3200" b="1" dirty="0" smtClean="0">
                <a:solidFill>
                  <a:schemeClr val="bg1"/>
                </a:solidFill>
                <a:effectLst>
                  <a:glow rad="228600">
                    <a:schemeClr val="accent3">
                      <a:satMod val="175000"/>
                      <a:alpha val="40000"/>
                    </a:schemeClr>
                  </a:glow>
                </a:effectLst>
              </a:rPr>
              <a:t>   二、影响管理道德的因素</a:t>
            </a:r>
            <a:endParaRPr lang="en-US" altLang="zh-CN" sz="3200" b="1" dirty="0">
              <a:solidFill>
                <a:schemeClr val="bg1"/>
              </a:solidFill>
              <a:effectLst>
                <a:glow rad="228600">
                  <a:schemeClr val="accent3">
                    <a:satMod val="175000"/>
                    <a:alpha val="40000"/>
                  </a:schemeClr>
                </a:glow>
              </a:effectLst>
            </a:endParaRPr>
          </a:p>
          <a:p>
            <a:pPr marL="0" indent="0">
              <a:lnSpc>
                <a:spcPct val="150000"/>
              </a:lnSpc>
              <a:buNone/>
            </a:pPr>
            <a:r>
              <a:rPr lang="en-US" altLang="zh-CN" sz="3200" b="1" dirty="0" smtClean="0">
                <a:solidFill>
                  <a:schemeClr val="bg1"/>
                </a:solidFill>
                <a:effectLst>
                  <a:glow rad="228600">
                    <a:schemeClr val="accent3">
                      <a:satMod val="175000"/>
                      <a:alpha val="40000"/>
                    </a:schemeClr>
                  </a:glow>
                </a:effectLst>
              </a:rPr>
              <a:t>          5</a:t>
            </a:r>
            <a:r>
              <a:rPr lang="en-US" altLang="zh-CN" sz="3200" b="1" dirty="0">
                <a:solidFill>
                  <a:schemeClr val="bg1"/>
                </a:solidFill>
                <a:effectLst>
                  <a:glow rad="228600">
                    <a:schemeClr val="accent3">
                      <a:satMod val="175000"/>
                      <a:alpha val="40000"/>
                    </a:schemeClr>
                  </a:glow>
                </a:effectLst>
              </a:rPr>
              <a:t>.</a:t>
            </a:r>
            <a:r>
              <a:rPr lang="zh-CN" altLang="en-US" sz="3200" b="1" dirty="0">
                <a:solidFill>
                  <a:schemeClr val="bg1"/>
                </a:solidFill>
                <a:effectLst>
                  <a:glow rad="228600">
                    <a:schemeClr val="accent3">
                      <a:satMod val="175000"/>
                      <a:alpha val="40000"/>
                    </a:schemeClr>
                  </a:glow>
                </a:effectLst>
              </a:rPr>
              <a:t>问题</a:t>
            </a:r>
            <a:r>
              <a:rPr lang="zh-CN" altLang="en-US" sz="3200" b="1" dirty="0" smtClean="0">
                <a:solidFill>
                  <a:schemeClr val="bg1"/>
                </a:solidFill>
                <a:effectLst>
                  <a:glow rad="228600">
                    <a:schemeClr val="accent3">
                      <a:satMod val="175000"/>
                      <a:alpha val="40000"/>
                    </a:schemeClr>
                  </a:glow>
                </a:effectLst>
              </a:rPr>
              <a:t>强度</a:t>
            </a:r>
            <a:endParaRPr lang="en-US" altLang="zh-CN" sz="3200" b="1" dirty="0" smtClean="0">
              <a:solidFill>
                <a:schemeClr val="bg1"/>
              </a:solidFill>
              <a:effectLst>
                <a:glow rad="228600">
                  <a:schemeClr val="accent3">
                    <a:satMod val="175000"/>
                    <a:alpha val="40000"/>
                  </a:schemeClr>
                </a:glow>
              </a:effectLst>
            </a:endParaRPr>
          </a:p>
          <a:p>
            <a:pPr>
              <a:lnSpc>
                <a:spcPct val="150000"/>
              </a:lnSpc>
              <a:buFont typeface="Wingdings" panose="05000000000000000000" pitchFamily="2" charset="2"/>
              <a:buChar char="l"/>
            </a:pPr>
            <a:r>
              <a:rPr lang="zh-CN" altLang="en-US" sz="3200" b="1" dirty="0" smtClean="0">
                <a:solidFill>
                  <a:schemeClr val="bg1"/>
                </a:solidFill>
                <a:effectLst>
                  <a:glow rad="228600">
                    <a:schemeClr val="accent3">
                      <a:satMod val="175000"/>
                      <a:alpha val="40000"/>
                    </a:schemeClr>
                  </a:glow>
                </a:effectLst>
              </a:rPr>
              <a:t>        指该问题如果采取不道德的处理行为可能产生后果的严重程度。</a:t>
            </a:r>
            <a:endParaRPr lang="en-US" altLang="zh-CN" sz="3200" b="1" dirty="0">
              <a:solidFill>
                <a:schemeClr val="bg1"/>
              </a:solidFill>
              <a:effectLst>
                <a:glow rad="228600">
                  <a:schemeClr val="accent3">
                    <a:satMod val="175000"/>
                    <a:alpha val="40000"/>
                  </a:schemeClr>
                </a:glow>
              </a:effectLst>
            </a:endParaRPr>
          </a:p>
        </p:txBody>
      </p:sp>
      <p:sp>
        <p:nvSpPr>
          <p:cNvPr id="4" name="标题 1"/>
          <p:cNvSpPr>
            <a:spLocks noGrp="1"/>
          </p:cNvSpPr>
          <p:nvPr>
            <p:ph type="title"/>
          </p:nvPr>
        </p:nvSpPr>
        <p:spPr>
          <a:xfrm>
            <a:off x="107504" y="274638"/>
            <a:ext cx="8496944" cy="634082"/>
          </a:xfrm>
        </p:spPr>
        <p:txBody>
          <a:bodyPr>
            <a:noAutofit/>
          </a:bodyPr>
          <a:lstStyle/>
          <a:p>
            <a:r>
              <a:rPr lang="zh-CN" altLang="en-US" sz="3200" b="1" dirty="0" smtClean="0"/>
              <a:t>第三节 道德管理的特征和影响管理道德的因素</a:t>
            </a:r>
            <a:endParaRPr lang="zh-CN" altLang="en-US" sz="3200" b="1" dirty="0"/>
          </a:p>
        </p:txBody>
      </p:sp>
    </p:spTree>
    <p:extLst>
      <p:ext uri="{BB962C8B-B14F-4D97-AF65-F5344CB8AC3E}">
        <p14:creationId xmlns:p14="http://schemas.microsoft.com/office/powerpoint/2010/main" val="98784599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67544" y="1124744"/>
            <a:ext cx="7848872" cy="5400600"/>
          </a:xfrm>
          <a:solidFill>
            <a:srgbClr val="CC3300"/>
          </a:solidFill>
        </p:spPr>
        <p:txBody>
          <a:bodyPr>
            <a:normAutofit fontScale="92500" lnSpcReduction="20000"/>
          </a:bodyPr>
          <a:lstStyle/>
          <a:p>
            <a:pPr marL="0" indent="0">
              <a:lnSpc>
                <a:spcPct val="150000"/>
              </a:lnSpc>
              <a:buNone/>
            </a:pPr>
            <a:r>
              <a:rPr lang="zh-CN" altLang="en-US" sz="3200" b="1" dirty="0" smtClean="0">
                <a:solidFill>
                  <a:schemeClr val="bg1"/>
                </a:solidFill>
              </a:rPr>
              <a:t>一、挑选高道德素质的员工</a:t>
            </a:r>
            <a:endParaRPr lang="en-US" altLang="zh-CN" sz="3200" b="1" dirty="0" smtClean="0">
              <a:solidFill>
                <a:schemeClr val="bg1"/>
              </a:solidFill>
            </a:endParaRPr>
          </a:p>
          <a:p>
            <a:pPr marL="0" indent="0">
              <a:lnSpc>
                <a:spcPct val="150000"/>
              </a:lnSpc>
              <a:buNone/>
            </a:pPr>
            <a:r>
              <a:rPr lang="zh-CN" altLang="en-US" sz="3200" b="1" dirty="0" smtClean="0">
                <a:solidFill>
                  <a:schemeClr val="bg1"/>
                </a:solidFill>
              </a:rPr>
              <a:t>二、建立道德守则和决策规则</a:t>
            </a:r>
            <a:endParaRPr lang="en-US" altLang="zh-CN" sz="3200" b="1" dirty="0" smtClean="0">
              <a:solidFill>
                <a:schemeClr val="bg1"/>
              </a:solidFill>
            </a:endParaRPr>
          </a:p>
          <a:p>
            <a:pPr marL="0" indent="0">
              <a:lnSpc>
                <a:spcPct val="150000"/>
              </a:lnSpc>
              <a:buNone/>
            </a:pPr>
            <a:r>
              <a:rPr lang="zh-CN" altLang="en-US" sz="3200" b="1" dirty="0" smtClean="0">
                <a:solidFill>
                  <a:schemeClr val="bg1"/>
                </a:solidFill>
              </a:rPr>
              <a:t>三、管理者在道德方面领导员工</a:t>
            </a:r>
            <a:endParaRPr lang="en-US" altLang="zh-CN" sz="3200" b="1" dirty="0" smtClean="0">
              <a:solidFill>
                <a:schemeClr val="bg1"/>
              </a:solidFill>
            </a:endParaRPr>
          </a:p>
          <a:p>
            <a:pPr marL="0" indent="0">
              <a:lnSpc>
                <a:spcPct val="150000"/>
              </a:lnSpc>
              <a:buNone/>
            </a:pPr>
            <a:r>
              <a:rPr lang="zh-CN" altLang="en-US" sz="3200" b="1" dirty="0" smtClean="0">
                <a:solidFill>
                  <a:schemeClr val="bg1"/>
                </a:solidFill>
              </a:rPr>
              <a:t>四、设定工作目标</a:t>
            </a:r>
            <a:endParaRPr lang="en-US" altLang="zh-CN" sz="3200" b="1" dirty="0" smtClean="0">
              <a:solidFill>
                <a:schemeClr val="bg1"/>
              </a:solidFill>
            </a:endParaRPr>
          </a:p>
          <a:p>
            <a:pPr marL="0" indent="0">
              <a:lnSpc>
                <a:spcPct val="150000"/>
              </a:lnSpc>
              <a:buNone/>
            </a:pPr>
            <a:r>
              <a:rPr lang="zh-CN" altLang="en-US" sz="3200" b="1" dirty="0" smtClean="0">
                <a:solidFill>
                  <a:schemeClr val="bg1"/>
                </a:solidFill>
              </a:rPr>
              <a:t>五、对员工进行道德教育</a:t>
            </a:r>
            <a:endParaRPr lang="en-US" altLang="zh-CN" sz="3200" b="1" dirty="0" smtClean="0">
              <a:solidFill>
                <a:schemeClr val="bg1"/>
              </a:solidFill>
            </a:endParaRPr>
          </a:p>
          <a:p>
            <a:pPr marL="0" indent="0">
              <a:lnSpc>
                <a:spcPct val="150000"/>
              </a:lnSpc>
              <a:buNone/>
            </a:pPr>
            <a:r>
              <a:rPr lang="zh-CN" altLang="en-US" sz="3200" b="1" dirty="0" smtClean="0">
                <a:solidFill>
                  <a:schemeClr val="bg1"/>
                </a:solidFill>
              </a:rPr>
              <a:t>六、对绩效进行全面评价</a:t>
            </a:r>
            <a:endParaRPr lang="en-US" altLang="zh-CN" sz="3200" b="1" dirty="0" smtClean="0">
              <a:solidFill>
                <a:schemeClr val="bg1"/>
              </a:solidFill>
            </a:endParaRPr>
          </a:p>
          <a:p>
            <a:pPr marL="0" indent="0">
              <a:lnSpc>
                <a:spcPct val="150000"/>
              </a:lnSpc>
              <a:buNone/>
            </a:pPr>
            <a:r>
              <a:rPr lang="zh-CN" altLang="en-US" sz="3200" b="1" dirty="0" smtClean="0">
                <a:solidFill>
                  <a:schemeClr val="bg1"/>
                </a:solidFill>
              </a:rPr>
              <a:t>七、进行独立的社会审计</a:t>
            </a:r>
            <a:endParaRPr lang="en-US" altLang="zh-CN" sz="3200" b="1" dirty="0">
              <a:solidFill>
                <a:schemeClr val="bg1"/>
              </a:solidFill>
            </a:endParaRPr>
          </a:p>
          <a:p>
            <a:pPr marL="0" indent="0">
              <a:lnSpc>
                <a:spcPct val="150000"/>
              </a:lnSpc>
              <a:buNone/>
            </a:pPr>
            <a:r>
              <a:rPr lang="zh-CN" altLang="en-US" sz="3200" b="1" dirty="0" smtClean="0">
                <a:solidFill>
                  <a:schemeClr val="bg1"/>
                </a:solidFill>
              </a:rPr>
              <a:t>八、提供正式的保护机制</a:t>
            </a:r>
            <a:endParaRPr lang="zh-CN" altLang="en-US" sz="3200" b="1" dirty="0">
              <a:solidFill>
                <a:schemeClr val="bg1"/>
              </a:solidFill>
            </a:endParaRPr>
          </a:p>
        </p:txBody>
      </p:sp>
      <p:sp>
        <p:nvSpPr>
          <p:cNvPr id="4" name="标题 1"/>
          <p:cNvSpPr>
            <a:spLocks noGrp="1"/>
          </p:cNvSpPr>
          <p:nvPr>
            <p:ph type="title"/>
          </p:nvPr>
        </p:nvSpPr>
        <p:spPr>
          <a:xfrm>
            <a:off x="611560" y="188640"/>
            <a:ext cx="8219256" cy="706090"/>
          </a:xfrm>
        </p:spPr>
        <p:txBody>
          <a:bodyPr>
            <a:normAutofit/>
          </a:bodyPr>
          <a:lstStyle/>
          <a:p>
            <a:r>
              <a:rPr lang="zh-CN" altLang="en-US" sz="3200" b="1" dirty="0" smtClean="0"/>
              <a:t>第四节 改善企业道德行为的途径</a:t>
            </a:r>
            <a:endParaRPr lang="zh-CN" altLang="en-US" sz="3200" b="1" dirty="0"/>
          </a:p>
        </p:txBody>
      </p:sp>
    </p:spTree>
    <p:extLst>
      <p:ext uri="{BB962C8B-B14F-4D97-AF65-F5344CB8AC3E}">
        <p14:creationId xmlns:p14="http://schemas.microsoft.com/office/powerpoint/2010/main" val="375555391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http://img0.imgtn.bdimg.com/it/u=957445173,599545821&amp;fm=21&amp;gp=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88024" y="3970823"/>
            <a:ext cx="3902363" cy="2783997"/>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mat1.gtimg.com/hb/2011home/star/qxj/20110414001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5593" y="1266056"/>
            <a:ext cx="8410863" cy="26670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1043608" y="467270"/>
            <a:ext cx="5040560" cy="584775"/>
          </a:xfrm>
          <a:prstGeom prst="rect">
            <a:avLst/>
          </a:prstGeom>
        </p:spPr>
        <p:txBody>
          <a:bodyPr wrap="square">
            <a:spAutoFit/>
          </a:bodyPr>
          <a:lstStyle/>
          <a:p>
            <a:r>
              <a:rPr lang="en-US" altLang="zh-CN" sz="3200" b="1" dirty="0">
                <a:solidFill>
                  <a:srgbClr val="FF0000"/>
                </a:solidFill>
              </a:rPr>
              <a:t>2011</a:t>
            </a:r>
            <a:r>
              <a:rPr lang="zh-CN" altLang="en-US" sz="3200" b="1" dirty="0">
                <a:solidFill>
                  <a:srgbClr val="FF0000"/>
                </a:solidFill>
              </a:rPr>
              <a:t>年染色</a:t>
            </a:r>
            <a:r>
              <a:rPr lang="zh-CN" altLang="en-US" sz="3200" b="1" dirty="0" smtClean="0">
                <a:solidFill>
                  <a:srgbClr val="FF0000"/>
                </a:solidFill>
              </a:rPr>
              <a:t>馒头事件</a:t>
            </a:r>
            <a:r>
              <a:rPr lang="en-US" altLang="zh-CN" sz="3200" b="1" dirty="0" smtClean="0">
                <a:solidFill>
                  <a:srgbClr val="FF0000"/>
                </a:solidFill>
              </a:rPr>
              <a:t>……</a:t>
            </a:r>
            <a:endParaRPr lang="zh-CN" altLang="en-US" sz="3200" dirty="0"/>
          </a:p>
        </p:txBody>
      </p:sp>
      <p:pic>
        <p:nvPicPr>
          <p:cNvPr id="3080" name="Picture 8" descr="http://a1.att.hudong.com/04/16/1930000120235113028416926374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7565" y="3959581"/>
            <a:ext cx="4428451" cy="28871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741123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107504" y="764704"/>
            <a:ext cx="8640960" cy="5760640"/>
          </a:xfrm>
          <a:ln>
            <a:solidFill>
              <a:srgbClr val="FF0000"/>
            </a:solidFill>
          </a:ln>
        </p:spPr>
        <p:txBody>
          <a:bodyPr>
            <a:noAutofit/>
          </a:bodyPr>
          <a:lstStyle/>
          <a:p>
            <a:pPr>
              <a:buFont typeface="Wingdings" panose="05000000000000000000" pitchFamily="2" charset="2"/>
              <a:buChar char="Ø"/>
            </a:pPr>
            <a:r>
              <a:rPr lang="zh-CN" altLang="en-US" sz="2800" b="1" dirty="0" smtClean="0"/>
              <a:t>圆明园曾是中华皇家园林史上的杰出与骄傲，同时也是中华民族历史耻辱的纪念遗址，而水是</a:t>
            </a:r>
            <a:r>
              <a:rPr lang="zh-CN" altLang="en-US" sz="2800" b="1" dirty="0"/>
              <a:t>圆明园的命脉和灵魂，目前湖底防渗工程彻底伤害了圆明园的命脉和灵魂</a:t>
            </a:r>
            <a:r>
              <a:rPr lang="zh-CN" altLang="en-US" sz="2800" b="1" dirty="0" smtClean="0"/>
              <a:t>。</a:t>
            </a:r>
            <a:r>
              <a:rPr lang="en-US" altLang="zh-CN" sz="2800" b="1" dirty="0" smtClean="0"/>
              <a:t>2005</a:t>
            </a:r>
            <a:r>
              <a:rPr lang="zh-CN" altLang="en-US" sz="2800" b="1" dirty="0" smtClean="0"/>
              <a:t>年</a:t>
            </a:r>
            <a:r>
              <a:rPr lang="en-US" altLang="zh-CN" sz="2800" b="1" dirty="0" smtClean="0"/>
              <a:t>3</a:t>
            </a:r>
            <a:r>
              <a:rPr lang="zh-CN" altLang="en-US" sz="2800" b="1" dirty="0" smtClean="0"/>
              <a:t>月</a:t>
            </a:r>
            <a:r>
              <a:rPr lang="en-US" altLang="zh-CN" sz="2800" b="1" dirty="0" smtClean="0"/>
              <a:t>22</a:t>
            </a:r>
            <a:r>
              <a:rPr lang="zh-CN" altLang="en-US" sz="2800" b="1" dirty="0" smtClean="0"/>
              <a:t>日是“世界水日”，兰州大学生命科学学院张正春教授考察圆明园时，被眼前的景象惊呆了：几乎所有的湖面都被排干，</a:t>
            </a:r>
            <a:r>
              <a:rPr lang="en-US" altLang="zh-CN" sz="2800" b="1" dirty="0" smtClean="0"/>
              <a:t>2000</a:t>
            </a:r>
            <a:r>
              <a:rPr lang="zh-CN" altLang="en-US" sz="2800" b="1" dirty="0" smtClean="0"/>
              <a:t>度亩湖底被“开膛破肚”，防渗膜已基本铺完，上面盖了被晒干压碎的淤泥。凭借自己的专业知识，他意识到这是一次毁灭性的生态灾难和文物破坏。据测算，圆明园开放区湖底年渗透量近</a:t>
            </a:r>
            <a:r>
              <a:rPr lang="en-US" altLang="zh-CN" sz="2800" b="1" dirty="0" smtClean="0"/>
              <a:t>700</a:t>
            </a:r>
            <a:r>
              <a:rPr lang="zh-CN" altLang="en-US" sz="2800" b="1" dirty="0" smtClean="0"/>
              <a:t>万立方米，如果要保持常年</a:t>
            </a:r>
            <a:r>
              <a:rPr lang="en-US" altLang="zh-CN" sz="2800" b="1" dirty="0" smtClean="0"/>
              <a:t>1.5</a:t>
            </a:r>
            <a:r>
              <a:rPr lang="zh-CN" altLang="en-US" sz="2800" b="1" dirty="0" smtClean="0"/>
              <a:t>米的水深，用于购买环境用水的资金每年将达</a:t>
            </a:r>
            <a:r>
              <a:rPr lang="en-US" altLang="zh-CN" sz="2800" b="1" dirty="0" smtClean="0"/>
              <a:t>2000</a:t>
            </a:r>
            <a:r>
              <a:rPr lang="zh-CN" altLang="en-US" sz="2800" b="1" dirty="0" smtClean="0"/>
              <a:t>余万元。在经济利益与社会责任之间，圆明园走到了一个十字路口，面临深沉危机。</a:t>
            </a:r>
            <a:endParaRPr lang="zh-CN" altLang="en-US" sz="2800" b="1" dirty="0"/>
          </a:p>
        </p:txBody>
      </p:sp>
    </p:spTree>
    <p:extLst>
      <p:ext uri="{BB962C8B-B14F-4D97-AF65-F5344CB8AC3E}">
        <p14:creationId xmlns:p14="http://schemas.microsoft.com/office/powerpoint/2010/main" val="1345824603"/>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755576" y="548680"/>
            <a:ext cx="7560840" cy="5616624"/>
          </a:xfrm>
        </p:spPr>
        <p:txBody>
          <a:bodyPr>
            <a:normAutofit/>
          </a:bodyPr>
          <a:lstStyle/>
          <a:p>
            <a:pPr>
              <a:buFont typeface="Wingdings" panose="05000000000000000000" pitchFamily="2" charset="2"/>
              <a:buChar char="p"/>
            </a:pPr>
            <a:r>
              <a:rPr lang="zh-CN" altLang="en-US" sz="2800" b="1" dirty="0" smtClean="0">
                <a:solidFill>
                  <a:schemeClr val="tx1">
                    <a:lumMod val="75000"/>
                    <a:lumOff val="25000"/>
                  </a:schemeClr>
                </a:solidFill>
                <a:latin typeface="楷体" panose="02010609060101010101" pitchFamily="49" charset="-122"/>
                <a:ea typeface="楷体" panose="02010609060101010101" pitchFamily="49" charset="-122"/>
              </a:rPr>
              <a:t>中国企业履行社会责任整体不足，以慈善活动为例，中国现有</a:t>
            </a:r>
            <a:r>
              <a:rPr lang="en-US" altLang="zh-CN" sz="2800" b="1" dirty="0" smtClean="0">
                <a:solidFill>
                  <a:schemeClr val="tx1">
                    <a:lumMod val="75000"/>
                    <a:lumOff val="25000"/>
                  </a:schemeClr>
                </a:solidFill>
                <a:latin typeface="楷体" panose="02010609060101010101" pitchFamily="49" charset="-122"/>
                <a:ea typeface="楷体" panose="02010609060101010101" pitchFamily="49" charset="-122"/>
              </a:rPr>
              <a:t>1000</a:t>
            </a:r>
            <a:r>
              <a:rPr lang="zh-CN" altLang="en-US" sz="2800" b="1" dirty="0" smtClean="0">
                <a:solidFill>
                  <a:schemeClr val="tx1">
                    <a:lumMod val="75000"/>
                    <a:lumOff val="25000"/>
                  </a:schemeClr>
                </a:solidFill>
                <a:latin typeface="楷体" panose="02010609060101010101" pitchFamily="49" charset="-122"/>
                <a:ea typeface="楷体" panose="02010609060101010101" pitchFamily="49" charset="-122"/>
              </a:rPr>
              <a:t>万家企业履行慈善义务、有过捐赠记录的不足十万，对于捐款，很多企业“捐不捐款，捐多捐少”要看老板自己是不是高兴。</a:t>
            </a:r>
            <a:endParaRPr lang="en-US" altLang="zh-CN" sz="2800" b="1" dirty="0" smtClean="0">
              <a:solidFill>
                <a:schemeClr val="tx1">
                  <a:lumMod val="75000"/>
                  <a:lumOff val="25000"/>
                </a:schemeClr>
              </a:solidFill>
              <a:latin typeface="楷体" panose="02010609060101010101" pitchFamily="49" charset="-122"/>
              <a:ea typeface="楷体" panose="02010609060101010101" pitchFamily="49" charset="-122"/>
            </a:endParaRPr>
          </a:p>
          <a:p>
            <a:pPr>
              <a:buFont typeface="Wingdings" panose="05000000000000000000" pitchFamily="2" charset="2"/>
              <a:buChar char="p"/>
            </a:pPr>
            <a:r>
              <a:rPr lang="zh-CN" altLang="en-US" sz="2800" b="1" dirty="0" smtClean="0">
                <a:solidFill>
                  <a:schemeClr val="tx1">
                    <a:lumMod val="75000"/>
                    <a:lumOff val="25000"/>
                  </a:schemeClr>
                </a:solidFill>
                <a:latin typeface="楷体" panose="02010609060101010101" pitchFamily="49" charset="-122"/>
                <a:ea typeface="楷体" panose="02010609060101010101" pitchFamily="49" charset="-122"/>
              </a:rPr>
              <a:t>据悉，汶川地震发生之后，中国接受国内外各类社会捐赠款物超过了</a:t>
            </a:r>
            <a:r>
              <a:rPr lang="en-US" altLang="zh-CN" sz="2800" b="1" dirty="0" smtClean="0">
                <a:solidFill>
                  <a:schemeClr val="tx1">
                    <a:lumMod val="75000"/>
                    <a:lumOff val="25000"/>
                  </a:schemeClr>
                </a:solidFill>
                <a:latin typeface="楷体" panose="02010609060101010101" pitchFamily="49" charset="-122"/>
                <a:ea typeface="楷体" panose="02010609060101010101" pitchFamily="49" charset="-122"/>
              </a:rPr>
              <a:t>1000</a:t>
            </a:r>
            <a:r>
              <a:rPr lang="zh-CN" altLang="en-US" sz="2800" b="1" dirty="0" smtClean="0">
                <a:solidFill>
                  <a:schemeClr val="tx1">
                    <a:lumMod val="75000"/>
                    <a:lumOff val="25000"/>
                  </a:schemeClr>
                </a:solidFill>
                <a:latin typeface="楷体" panose="02010609060101010101" pitchFamily="49" charset="-122"/>
                <a:ea typeface="楷体" panose="02010609060101010101" pitchFamily="49" charset="-122"/>
              </a:rPr>
              <a:t>亿元人民币。当时，中国企业界曾掀起过规模空前的捐赠，规模稍大的企业面临的捐赠“门槛”，推高到了一千万元人民币。但在最终的全部捐赠中，有半数多来自个人捐赠。</a:t>
            </a:r>
            <a:endParaRPr lang="en-US" altLang="zh-CN" sz="2800" b="1" dirty="0" smtClean="0">
              <a:solidFill>
                <a:schemeClr val="tx1">
                  <a:lumMod val="75000"/>
                  <a:lumOff val="25000"/>
                </a:schemeClr>
              </a:solidFill>
              <a:latin typeface="楷体" panose="02010609060101010101" pitchFamily="49" charset="-122"/>
              <a:ea typeface="楷体" panose="02010609060101010101" pitchFamily="49" charset="-122"/>
            </a:endParaRPr>
          </a:p>
          <a:p>
            <a:pPr marL="0" indent="0">
              <a:buNone/>
            </a:pPr>
            <a:r>
              <a:rPr lang="en-US" altLang="zh-CN" sz="2800" b="1" dirty="0" smtClean="0">
                <a:solidFill>
                  <a:schemeClr val="tx1">
                    <a:lumMod val="75000"/>
                    <a:lumOff val="25000"/>
                  </a:schemeClr>
                </a:solidFill>
                <a:latin typeface="楷体" panose="02010609060101010101" pitchFamily="49" charset="-122"/>
                <a:ea typeface="楷体" panose="02010609060101010101" pitchFamily="49" charset="-122"/>
              </a:rPr>
              <a:t>                             &lt;</a:t>
            </a:r>
            <a:r>
              <a:rPr lang="zh-CN" altLang="en-US" sz="2800" b="1" dirty="0" smtClean="0">
                <a:solidFill>
                  <a:schemeClr val="tx1">
                    <a:lumMod val="75000"/>
                    <a:lumOff val="25000"/>
                  </a:schemeClr>
                </a:solidFill>
                <a:latin typeface="楷体" panose="02010609060101010101" pitchFamily="49" charset="-122"/>
                <a:ea typeface="楷体" panose="02010609060101010101" pitchFamily="49" charset="-122"/>
              </a:rPr>
              <a:t>据央视</a:t>
            </a:r>
            <a:r>
              <a:rPr lang="en-US" altLang="zh-CN" sz="2800" b="1" dirty="0">
                <a:solidFill>
                  <a:schemeClr val="tx1">
                    <a:lumMod val="75000"/>
                    <a:lumOff val="25000"/>
                  </a:schemeClr>
                </a:solidFill>
                <a:latin typeface="楷体" panose="02010609060101010101" pitchFamily="49" charset="-122"/>
                <a:ea typeface="楷体" panose="02010609060101010101" pitchFamily="49" charset="-122"/>
              </a:rPr>
              <a:t>&gt;</a:t>
            </a:r>
            <a:endParaRPr lang="en-US" altLang="zh-CN" sz="2800" b="1" dirty="0" smtClean="0">
              <a:solidFill>
                <a:schemeClr val="tx1">
                  <a:lumMod val="75000"/>
                  <a:lumOff val="25000"/>
                </a:schemeClr>
              </a:solidFill>
              <a:latin typeface="楷体" panose="02010609060101010101" pitchFamily="49" charset="-122"/>
              <a:ea typeface="楷体" panose="02010609060101010101" pitchFamily="49" charset="-122"/>
            </a:endParaRPr>
          </a:p>
          <a:p>
            <a:pPr>
              <a:buFont typeface="Wingdings" panose="05000000000000000000" pitchFamily="2" charset="2"/>
              <a:buChar char="p"/>
            </a:pPr>
            <a:endParaRPr lang="zh-CN" altLang="en-US" sz="2800" b="1" dirty="0">
              <a:solidFill>
                <a:schemeClr val="tx1">
                  <a:lumMod val="75000"/>
                  <a:lumOff val="25000"/>
                </a:schemeClr>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50764324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57200" y="1582057"/>
            <a:ext cx="8147248" cy="3863167"/>
          </a:xfrm>
          <a:solidFill>
            <a:schemeClr val="accent1">
              <a:lumMod val="60000"/>
              <a:lumOff val="40000"/>
            </a:schemeClr>
          </a:solidFill>
          <a:ln w="19050">
            <a:solidFill>
              <a:srgbClr val="002060"/>
            </a:solidFill>
          </a:ln>
        </p:spPr>
        <p:txBody>
          <a:bodyPr/>
          <a:lstStyle/>
          <a:p>
            <a:pPr marL="0" indent="0">
              <a:buNone/>
            </a:pPr>
            <a:r>
              <a:rPr lang="zh-CN" altLang="en-US" sz="3200" b="1" dirty="0" smtClean="0"/>
              <a:t>一、什么是社会责任？</a:t>
            </a:r>
            <a:endParaRPr lang="en-US" altLang="zh-CN" sz="3200" b="1" dirty="0"/>
          </a:p>
          <a:p>
            <a:pPr>
              <a:lnSpc>
                <a:spcPct val="150000"/>
              </a:lnSpc>
            </a:pPr>
            <a:r>
              <a:rPr lang="zh-CN" altLang="en-US" sz="3200" b="1" dirty="0" smtClean="0">
                <a:solidFill>
                  <a:schemeClr val="accent2">
                    <a:lumMod val="50000"/>
                  </a:schemeClr>
                </a:solidFill>
              </a:rPr>
              <a:t>社会责任是居于社会义务之上的道德标准。</a:t>
            </a:r>
            <a:endParaRPr lang="en-US" altLang="zh-CN" sz="3200" b="1" dirty="0" smtClean="0">
              <a:solidFill>
                <a:schemeClr val="accent2">
                  <a:lumMod val="50000"/>
                </a:schemeClr>
              </a:solidFill>
            </a:endParaRPr>
          </a:p>
          <a:p>
            <a:pPr>
              <a:lnSpc>
                <a:spcPct val="150000"/>
              </a:lnSpc>
            </a:pPr>
            <a:r>
              <a:rPr lang="zh-CN" altLang="en-US" sz="3200" b="1" dirty="0">
                <a:solidFill>
                  <a:schemeClr val="accent2">
                    <a:lumMod val="50000"/>
                  </a:schemeClr>
                </a:solidFill>
              </a:rPr>
              <a:t>社会</a:t>
            </a:r>
            <a:r>
              <a:rPr lang="zh-CN" altLang="en-US" sz="3200" b="1" dirty="0" smtClean="0">
                <a:solidFill>
                  <a:schemeClr val="accent2">
                    <a:lumMod val="50000"/>
                  </a:schemeClr>
                </a:solidFill>
              </a:rPr>
              <a:t>义务是指企业必须达到经济上和法律上的最低要求。</a:t>
            </a:r>
            <a:endParaRPr lang="en-US" altLang="zh-CN" sz="3200" b="1" dirty="0" smtClean="0">
              <a:solidFill>
                <a:schemeClr val="accent2">
                  <a:lumMod val="50000"/>
                </a:schemeClr>
              </a:solidFill>
            </a:endParaRPr>
          </a:p>
          <a:p>
            <a:pPr>
              <a:lnSpc>
                <a:spcPct val="150000"/>
              </a:lnSpc>
            </a:pPr>
            <a:r>
              <a:rPr lang="zh-CN" altLang="en-US" sz="3200" b="1" dirty="0">
                <a:solidFill>
                  <a:schemeClr val="accent2">
                    <a:lumMod val="50000"/>
                  </a:schemeClr>
                </a:solidFill>
              </a:rPr>
              <a:t>社会</a:t>
            </a:r>
            <a:r>
              <a:rPr lang="zh-CN" altLang="en-US" sz="3200" b="1" dirty="0" smtClean="0">
                <a:solidFill>
                  <a:schemeClr val="accent2">
                    <a:lumMod val="50000"/>
                  </a:schemeClr>
                </a:solidFill>
              </a:rPr>
              <a:t>责任超出了基本的经济与法律标准。</a:t>
            </a:r>
            <a:endParaRPr lang="zh-CN" altLang="en-US" sz="3200" b="1" dirty="0">
              <a:solidFill>
                <a:schemeClr val="accent2">
                  <a:lumMod val="50000"/>
                </a:schemeClr>
              </a:solidFill>
            </a:endParaRPr>
          </a:p>
        </p:txBody>
      </p:sp>
      <p:sp>
        <p:nvSpPr>
          <p:cNvPr id="4" name="标题 1"/>
          <p:cNvSpPr>
            <a:spLocks noGrp="1"/>
          </p:cNvSpPr>
          <p:nvPr>
            <p:ph type="title"/>
          </p:nvPr>
        </p:nvSpPr>
        <p:spPr>
          <a:xfrm>
            <a:off x="971600" y="188640"/>
            <a:ext cx="7467600" cy="778098"/>
          </a:xfrm>
        </p:spPr>
        <p:txBody>
          <a:bodyPr>
            <a:normAutofit/>
          </a:bodyPr>
          <a:lstStyle/>
          <a:p>
            <a:r>
              <a:rPr lang="zh-CN" altLang="en-US" sz="3600" b="1" dirty="0" smtClean="0"/>
              <a:t>第五节 企业的社会责任</a:t>
            </a:r>
            <a:endParaRPr lang="zh-CN" altLang="en-US" sz="3600" b="1" dirty="0"/>
          </a:p>
        </p:txBody>
      </p:sp>
    </p:spTree>
    <p:extLst>
      <p:ext uri="{BB962C8B-B14F-4D97-AF65-F5344CB8AC3E}">
        <p14:creationId xmlns:p14="http://schemas.microsoft.com/office/powerpoint/2010/main" val="1872385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solidFill>
                  <a:srgbClr val="FF0000"/>
                </a:solidFill>
              </a:rPr>
              <a:t>企业社会责任的含义：</a:t>
            </a:r>
            <a:endParaRPr lang="zh-CN" altLang="en-US" sz="3600" b="1" dirty="0">
              <a:solidFill>
                <a:srgbClr val="FF0000"/>
              </a:solidFill>
            </a:endParaRPr>
          </a:p>
        </p:txBody>
      </p:sp>
      <p:sp>
        <p:nvSpPr>
          <p:cNvPr id="3" name="内容占位符 2"/>
          <p:cNvSpPr>
            <a:spLocks noGrp="1"/>
          </p:cNvSpPr>
          <p:nvPr>
            <p:ph sz="quarter" idx="1"/>
          </p:nvPr>
        </p:nvSpPr>
        <p:spPr>
          <a:xfrm>
            <a:off x="323528" y="1600200"/>
            <a:ext cx="8352928" cy="4873752"/>
          </a:xfrm>
        </p:spPr>
        <p:txBody>
          <a:bodyPr>
            <a:normAutofit/>
          </a:bodyPr>
          <a:lstStyle/>
          <a:p>
            <a:pPr>
              <a:lnSpc>
                <a:spcPct val="150000"/>
              </a:lnSpc>
            </a:pPr>
            <a:r>
              <a:rPr lang="zh-CN" altLang="en-US" sz="3200" b="1" dirty="0" smtClean="0"/>
              <a:t>指企业对社会承担的义务，是企业在创造利润、对股东利益负责的同时，还要承担对员工、消费者、社区和环境的社会责任，包括遵守商业道德、安全生产、职业健康、维护劳动者合法权益、保护环境、支持慈善事业、捐助社会公益、保护弱势群体等等。</a:t>
            </a:r>
            <a:endParaRPr lang="zh-CN" altLang="en-US" sz="3200" b="1" dirty="0"/>
          </a:p>
        </p:txBody>
      </p:sp>
    </p:spTree>
    <p:extLst>
      <p:ext uri="{BB962C8B-B14F-4D97-AF65-F5344CB8AC3E}">
        <p14:creationId xmlns:p14="http://schemas.microsoft.com/office/powerpoint/2010/main" val="853080652"/>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2627784" y="1484784"/>
            <a:ext cx="5832648" cy="3672408"/>
          </a:xfrm>
          <a:solidFill>
            <a:schemeClr val="bg1">
              <a:lumMod val="85000"/>
            </a:schemeClr>
          </a:solidFill>
        </p:spPr>
        <p:txBody>
          <a:bodyPr>
            <a:noAutofit/>
          </a:bodyPr>
          <a:lstStyle/>
          <a:p>
            <a:pPr marL="0" indent="0">
              <a:buNone/>
            </a:pPr>
            <a:r>
              <a:rPr lang="zh-CN" altLang="en-US" sz="2800" b="1" dirty="0" smtClean="0">
                <a:solidFill>
                  <a:srgbClr val="FF0000"/>
                </a:solidFill>
              </a:rPr>
              <a:t>必尽职责：</a:t>
            </a:r>
            <a:r>
              <a:rPr lang="zh-CN" altLang="en-US" sz="2800" b="1" dirty="0" smtClean="0"/>
              <a:t>经济责任（股东资产</a:t>
            </a:r>
            <a:endParaRPr lang="en-US" altLang="zh-CN" sz="2800" b="1" dirty="0" smtClean="0"/>
          </a:p>
          <a:p>
            <a:pPr marL="0" indent="0">
              <a:buNone/>
            </a:pPr>
            <a:r>
              <a:rPr lang="en-US" altLang="zh-CN" sz="2800" b="1" dirty="0"/>
              <a:t> </a:t>
            </a:r>
            <a:r>
              <a:rPr lang="en-US" altLang="zh-CN" sz="2800" b="1" dirty="0" smtClean="0"/>
              <a:t>                </a:t>
            </a:r>
            <a:r>
              <a:rPr lang="zh-CN" altLang="en-US" sz="2800" b="1" dirty="0" smtClean="0"/>
              <a:t>保值增值）、法律责任</a:t>
            </a:r>
            <a:endParaRPr lang="en-US" altLang="zh-CN" sz="2800" b="1" dirty="0" smtClean="0"/>
          </a:p>
          <a:p>
            <a:pPr marL="0" indent="0">
              <a:buNone/>
            </a:pPr>
            <a:r>
              <a:rPr lang="zh-CN" altLang="en-US" sz="2800" b="1" dirty="0" smtClean="0">
                <a:solidFill>
                  <a:srgbClr val="FF0000"/>
                </a:solidFill>
              </a:rPr>
              <a:t>应尽职责：</a:t>
            </a:r>
            <a:r>
              <a:rPr lang="zh-CN" altLang="en-US" sz="2800" b="1" dirty="0" smtClean="0"/>
              <a:t>对顾客、供应商、债权</a:t>
            </a:r>
            <a:endParaRPr lang="en-US" altLang="zh-CN" sz="2800" b="1" dirty="0" smtClean="0"/>
          </a:p>
          <a:p>
            <a:pPr marL="0" indent="0">
              <a:buNone/>
            </a:pPr>
            <a:r>
              <a:rPr lang="en-US" altLang="zh-CN" sz="2800" b="1" dirty="0"/>
              <a:t> </a:t>
            </a:r>
            <a:r>
              <a:rPr lang="en-US" altLang="zh-CN" sz="2800" b="1" dirty="0" smtClean="0"/>
              <a:t>                 </a:t>
            </a:r>
            <a:r>
              <a:rPr lang="zh-CN" altLang="en-US" sz="2800" b="1" dirty="0" smtClean="0"/>
              <a:t>人、员工、所在社区、                 </a:t>
            </a:r>
            <a:endParaRPr lang="en-US" altLang="zh-CN" sz="2800" b="1" dirty="0" smtClean="0"/>
          </a:p>
          <a:p>
            <a:pPr marL="0" indent="0">
              <a:buNone/>
            </a:pPr>
            <a:r>
              <a:rPr lang="zh-CN" altLang="en-US" sz="2800" b="1" dirty="0" smtClean="0"/>
              <a:t>                  政府</a:t>
            </a:r>
            <a:r>
              <a:rPr lang="zh-CN" altLang="en-US" sz="2800" b="1" dirty="0"/>
              <a:t>的责任</a:t>
            </a:r>
            <a:r>
              <a:rPr lang="zh-CN" altLang="en-US" sz="2800" b="1" dirty="0" smtClean="0"/>
              <a:t>。</a:t>
            </a:r>
            <a:endParaRPr lang="en-US" altLang="zh-CN" sz="2800" b="1" dirty="0" smtClean="0"/>
          </a:p>
          <a:p>
            <a:pPr marL="0" indent="0">
              <a:buNone/>
            </a:pPr>
            <a:endParaRPr lang="zh-CN" altLang="en-US" sz="2800" b="1" dirty="0"/>
          </a:p>
          <a:p>
            <a:pPr marL="0" indent="0">
              <a:buNone/>
            </a:pPr>
            <a:r>
              <a:rPr lang="zh-CN" altLang="en-US" sz="2800" b="1" dirty="0" smtClean="0">
                <a:solidFill>
                  <a:srgbClr val="FF0000"/>
                </a:solidFill>
              </a:rPr>
              <a:t>愿尽之责</a:t>
            </a:r>
            <a:r>
              <a:rPr lang="zh-CN" altLang="en-US" sz="2800" b="1" dirty="0" smtClean="0"/>
              <a:t>：自愿和慈善责任。</a:t>
            </a:r>
            <a:endParaRPr lang="zh-CN" altLang="en-US" sz="2800" b="1" dirty="0"/>
          </a:p>
        </p:txBody>
      </p:sp>
      <p:sp>
        <p:nvSpPr>
          <p:cNvPr id="5" name="TextBox 4"/>
          <p:cNvSpPr txBox="1"/>
          <p:nvPr/>
        </p:nvSpPr>
        <p:spPr>
          <a:xfrm>
            <a:off x="683568" y="1909063"/>
            <a:ext cx="738664" cy="2823850"/>
          </a:xfrm>
          <a:prstGeom prst="rect">
            <a:avLst/>
          </a:prstGeom>
          <a:solidFill>
            <a:srgbClr val="92D050"/>
          </a:solidFill>
          <a:ln>
            <a:solidFill>
              <a:srgbClr val="92D050"/>
            </a:solidFill>
          </a:ln>
        </p:spPr>
        <p:txBody>
          <a:bodyPr vert="eaVert" wrap="none" rtlCol="0">
            <a:spAutoFit/>
          </a:bodyPr>
          <a:lstStyle/>
          <a:p>
            <a:r>
              <a:rPr lang="zh-CN" altLang="en-US" sz="3600" b="1" dirty="0" smtClean="0">
                <a:solidFill>
                  <a:schemeClr val="accent2">
                    <a:lumMod val="50000"/>
                  </a:schemeClr>
                </a:solidFill>
              </a:rPr>
              <a:t>企业社会责任</a:t>
            </a:r>
            <a:endParaRPr lang="zh-CN" altLang="en-US" sz="3600" b="1" dirty="0">
              <a:solidFill>
                <a:schemeClr val="accent2">
                  <a:lumMod val="50000"/>
                </a:schemeClr>
              </a:solidFill>
            </a:endParaRPr>
          </a:p>
        </p:txBody>
      </p:sp>
      <p:sp>
        <p:nvSpPr>
          <p:cNvPr id="6" name="左大括号 5"/>
          <p:cNvSpPr/>
          <p:nvPr/>
        </p:nvSpPr>
        <p:spPr>
          <a:xfrm>
            <a:off x="1702841" y="1628800"/>
            <a:ext cx="576064" cy="3384376"/>
          </a:xfrm>
          <a:prstGeom prst="leftBrace">
            <a:avLst/>
          </a:prstGeom>
          <a:ln w="28575">
            <a:solidFill>
              <a:srgbClr val="33CC3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extLst>
      <p:ext uri="{BB962C8B-B14F-4D97-AF65-F5344CB8AC3E}">
        <p14:creationId xmlns:p14="http://schemas.microsoft.com/office/powerpoint/2010/main" val="1715472243"/>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b="1" dirty="0" smtClean="0">
                <a:solidFill>
                  <a:srgbClr val="FF0000"/>
                </a:solidFill>
              </a:rPr>
              <a:t>企业社会责任的主要内容：</a:t>
            </a:r>
            <a:endParaRPr lang="zh-CN" altLang="en-US" sz="3200" b="1" dirty="0">
              <a:solidFill>
                <a:srgbClr val="FF0000"/>
              </a:solidFill>
            </a:endParaRPr>
          </a:p>
        </p:txBody>
      </p:sp>
      <p:sp>
        <p:nvSpPr>
          <p:cNvPr id="3" name="内容占位符 2"/>
          <p:cNvSpPr>
            <a:spLocks noGrp="1"/>
          </p:cNvSpPr>
          <p:nvPr>
            <p:ph sz="quarter" idx="1"/>
          </p:nvPr>
        </p:nvSpPr>
        <p:spPr>
          <a:xfrm>
            <a:off x="827584" y="1628800"/>
            <a:ext cx="6635080" cy="4873752"/>
          </a:xfrm>
        </p:spPr>
        <p:txBody>
          <a:bodyPr/>
          <a:lstStyle/>
          <a:p>
            <a:pPr>
              <a:lnSpc>
                <a:spcPct val="150000"/>
              </a:lnSpc>
            </a:pPr>
            <a:r>
              <a:rPr lang="en-US" altLang="zh-CN" sz="3200" b="1" dirty="0" smtClean="0"/>
              <a:t>1.</a:t>
            </a:r>
            <a:r>
              <a:rPr lang="zh-CN" altLang="en-US" sz="3200" b="1" dirty="0" smtClean="0"/>
              <a:t>对员工的责任</a:t>
            </a:r>
            <a:endParaRPr lang="en-US" altLang="zh-CN" sz="3200" b="1" dirty="0" smtClean="0"/>
          </a:p>
          <a:p>
            <a:pPr>
              <a:lnSpc>
                <a:spcPct val="150000"/>
              </a:lnSpc>
            </a:pPr>
            <a:r>
              <a:rPr lang="en-US" altLang="zh-CN" sz="3200" b="1" dirty="0" smtClean="0"/>
              <a:t>2.</a:t>
            </a:r>
            <a:r>
              <a:rPr lang="zh-CN" altLang="en-US" sz="3200" b="1" dirty="0" smtClean="0"/>
              <a:t>对债权人的责任</a:t>
            </a:r>
            <a:endParaRPr lang="en-US" altLang="zh-CN" sz="3200" b="1" dirty="0" smtClean="0"/>
          </a:p>
          <a:p>
            <a:pPr>
              <a:lnSpc>
                <a:spcPct val="150000"/>
              </a:lnSpc>
            </a:pPr>
            <a:r>
              <a:rPr lang="en-US" altLang="zh-CN" sz="3200" b="1" dirty="0" smtClean="0"/>
              <a:t>3.</a:t>
            </a:r>
            <a:r>
              <a:rPr lang="zh-CN" altLang="en-US" sz="3200" b="1" dirty="0" smtClean="0"/>
              <a:t>对消费者的责任</a:t>
            </a:r>
            <a:endParaRPr lang="en-US" altLang="zh-CN" sz="3200" b="1" dirty="0" smtClean="0"/>
          </a:p>
          <a:p>
            <a:pPr>
              <a:lnSpc>
                <a:spcPct val="150000"/>
              </a:lnSpc>
            </a:pPr>
            <a:r>
              <a:rPr lang="en-US" altLang="zh-CN" sz="3200" b="1" dirty="0" smtClean="0"/>
              <a:t>4.</a:t>
            </a:r>
            <a:r>
              <a:rPr lang="zh-CN" altLang="en-US" sz="3200" b="1" dirty="0" smtClean="0"/>
              <a:t>对社会公益的责任</a:t>
            </a:r>
            <a:endParaRPr lang="en-US" altLang="zh-CN" sz="3200" b="1" dirty="0" smtClean="0"/>
          </a:p>
          <a:p>
            <a:pPr>
              <a:lnSpc>
                <a:spcPct val="150000"/>
              </a:lnSpc>
            </a:pPr>
            <a:r>
              <a:rPr lang="en-US" altLang="zh-CN" sz="3200" b="1" dirty="0" smtClean="0"/>
              <a:t>5.</a:t>
            </a:r>
            <a:r>
              <a:rPr lang="zh-CN" altLang="en-US" sz="3200" b="1" dirty="0" smtClean="0"/>
              <a:t>对环境和资源的责任</a:t>
            </a:r>
            <a:endParaRPr lang="en-US" altLang="zh-CN" sz="3200" b="1" dirty="0" smtClean="0"/>
          </a:p>
          <a:p>
            <a:pPr marL="0" indent="0">
              <a:buNone/>
            </a:pPr>
            <a:endParaRPr lang="zh-CN" altLang="en-US" dirty="0"/>
          </a:p>
        </p:txBody>
      </p:sp>
    </p:spTree>
    <p:extLst>
      <p:ext uri="{BB962C8B-B14F-4D97-AF65-F5344CB8AC3E}">
        <p14:creationId xmlns:p14="http://schemas.microsoft.com/office/powerpoint/2010/main" val="159324446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对员工承担的社会责任：</a:t>
            </a:r>
            <a:endParaRPr lang="zh-CN" altLang="en-US" dirty="0"/>
          </a:p>
        </p:txBody>
      </p:sp>
      <p:sp>
        <p:nvSpPr>
          <p:cNvPr id="3" name="内容占位符 2"/>
          <p:cNvSpPr>
            <a:spLocks noGrp="1"/>
          </p:cNvSpPr>
          <p:nvPr>
            <p:ph sz="quarter" idx="1"/>
          </p:nvPr>
        </p:nvSpPr>
        <p:spPr/>
        <p:txBody>
          <a:bodyPr/>
          <a:lstStyle/>
          <a:p>
            <a:pPr marL="0" indent="0">
              <a:buNone/>
            </a:pPr>
            <a:r>
              <a:rPr lang="zh-CN" altLang="en-US" dirty="0" smtClean="0"/>
              <a:t>我国</a:t>
            </a:r>
            <a:r>
              <a:rPr lang="en-US" altLang="zh-CN" dirty="0" smtClean="0"/>
              <a:t>《</a:t>
            </a:r>
            <a:r>
              <a:rPr lang="zh-CN" altLang="en-US" dirty="0" smtClean="0"/>
              <a:t>公司法</a:t>
            </a:r>
            <a:r>
              <a:rPr lang="en-US" altLang="zh-CN" dirty="0" smtClean="0"/>
              <a:t>》</a:t>
            </a:r>
            <a:r>
              <a:rPr lang="zh-CN" altLang="en-US" dirty="0" smtClean="0"/>
              <a:t>规定，企业对员工承担的社会责任有：</a:t>
            </a:r>
            <a:endParaRPr lang="en-US" altLang="zh-CN" dirty="0" smtClean="0"/>
          </a:p>
          <a:p>
            <a:pPr marL="0" indent="0">
              <a:buNone/>
            </a:pPr>
            <a:r>
              <a:rPr lang="en-US" altLang="zh-CN" dirty="0" smtClean="0"/>
              <a:t>1.</a:t>
            </a:r>
            <a:r>
              <a:rPr lang="zh-CN" altLang="en-US" dirty="0" smtClean="0"/>
              <a:t>按时足额发放劳动报酬，并根据社会发展逐步提高工资水平；</a:t>
            </a:r>
            <a:endParaRPr lang="en-US" altLang="zh-CN" dirty="0" smtClean="0"/>
          </a:p>
          <a:p>
            <a:pPr marL="0" indent="0">
              <a:buNone/>
            </a:pPr>
            <a:r>
              <a:rPr lang="en-US" altLang="zh-CN" dirty="0" smtClean="0"/>
              <a:t>2.</a:t>
            </a:r>
            <a:r>
              <a:rPr lang="zh-CN" altLang="en-US" dirty="0" smtClean="0"/>
              <a:t>提供安全健康的工作环境，加强劳动保护，实现安全生产，积极预防职业病；</a:t>
            </a:r>
            <a:endParaRPr lang="en-US" altLang="zh-CN" dirty="0" smtClean="0"/>
          </a:p>
          <a:p>
            <a:pPr marL="0" indent="0">
              <a:buNone/>
            </a:pPr>
            <a:r>
              <a:rPr lang="en-US" altLang="zh-CN" dirty="0" smtClean="0"/>
              <a:t>3.</a:t>
            </a:r>
            <a:r>
              <a:rPr lang="zh-CN" altLang="en-US" dirty="0" smtClean="0"/>
              <a:t>建立公司职工的职业教育和岗位培训制度，不断提高职工的素质和能力；</a:t>
            </a:r>
            <a:endParaRPr lang="en-US" altLang="zh-CN" dirty="0" smtClean="0"/>
          </a:p>
          <a:p>
            <a:pPr marL="0" indent="0">
              <a:buNone/>
            </a:pPr>
            <a:r>
              <a:rPr lang="en-US" altLang="zh-CN" dirty="0" smtClean="0"/>
              <a:t>4.</a:t>
            </a:r>
            <a:r>
              <a:rPr lang="zh-CN" altLang="en-US" dirty="0" smtClean="0"/>
              <a:t>完善工会、职工董事和职工监事制度，培育良好地企业文化。</a:t>
            </a:r>
            <a:endParaRPr lang="zh-CN" altLang="en-US" dirty="0"/>
          </a:p>
        </p:txBody>
      </p:sp>
    </p:spTree>
    <p:extLst>
      <p:ext uri="{BB962C8B-B14F-4D97-AF65-F5344CB8AC3E}">
        <p14:creationId xmlns:p14="http://schemas.microsoft.com/office/powerpoint/2010/main" val="252815329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对债权人的责任：</a:t>
            </a:r>
            <a:endParaRPr lang="zh-CN" altLang="en-US" dirty="0"/>
          </a:p>
        </p:txBody>
      </p:sp>
      <p:sp>
        <p:nvSpPr>
          <p:cNvPr id="3" name="内容占位符 2"/>
          <p:cNvSpPr>
            <a:spLocks noGrp="1"/>
          </p:cNvSpPr>
          <p:nvPr>
            <p:ph sz="quarter" idx="1"/>
          </p:nvPr>
        </p:nvSpPr>
        <p:spPr/>
        <p:txBody>
          <a:bodyPr/>
          <a:lstStyle/>
          <a:p>
            <a:r>
              <a:rPr lang="en-US" altLang="zh-CN" dirty="0" smtClean="0"/>
              <a:t>1.</a:t>
            </a:r>
            <a:r>
              <a:rPr lang="zh-CN" altLang="en-US" dirty="0" smtClean="0"/>
              <a:t>按照法律法规和公司章程的规定，真实、准确、完整、及时地披露公司信息；</a:t>
            </a:r>
            <a:endParaRPr lang="en-US" altLang="zh-CN" dirty="0" smtClean="0"/>
          </a:p>
          <a:p>
            <a:r>
              <a:rPr lang="en-US" altLang="zh-CN" dirty="0" smtClean="0"/>
              <a:t>2.</a:t>
            </a:r>
            <a:r>
              <a:rPr lang="zh-CN" altLang="en-US" dirty="0" smtClean="0"/>
              <a:t>诚实守信，不滥用公司人格；</a:t>
            </a:r>
            <a:endParaRPr lang="en-US" altLang="zh-CN" dirty="0" smtClean="0"/>
          </a:p>
          <a:p>
            <a:r>
              <a:rPr lang="en-US" altLang="zh-CN" dirty="0" smtClean="0"/>
              <a:t>3.</a:t>
            </a:r>
            <a:r>
              <a:rPr lang="zh-CN" altLang="en-US" dirty="0" smtClean="0"/>
              <a:t>主动偿债，不无故拖欠；</a:t>
            </a:r>
            <a:endParaRPr lang="en-US" altLang="zh-CN" dirty="0" smtClean="0"/>
          </a:p>
          <a:p>
            <a:r>
              <a:rPr lang="en-US" altLang="zh-CN" dirty="0" smtClean="0"/>
              <a:t>4.</a:t>
            </a:r>
            <a:r>
              <a:rPr lang="zh-CN" altLang="en-US" dirty="0" smtClean="0"/>
              <a:t>确保交易安全，切实履行合法订立的合同。</a:t>
            </a:r>
            <a:endParaRPr lang="en-US" altLang="zh-CN" dirty="0" smtClean="0"/>
          </a:p>
          <a:p>
            <a:endParaRPr lang="zh-CN" altLang="en-US" dirty="0"/>
          </a:p>
        </p:txBody>
      </p:sp>
    </p:spTree>
    <p:extLst>
      <p:ext uri="{BB962C8B-B14F-4D97-AF65-F5344CB8AC3E}">
        <p14:creationId xmlns:p14="http://schemas.microsoft.com/office/powerpoint/2010/main" val="214383928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对消费者的责任：</a:t>
            </a:r>
            <a:endParaRPr lang="zh-CN" altLang="en-US" dirty="0"/>
          </a:p>
        </p:txBody>
      </p:sp>
      <p:sp>
        <p:nvSpPr>
          <p:cNvPr id="3" name="内容占位符 2"/>
          <p:cNvSpPr>
            <a:spLocks noGrp="1"/>
          </p:cNvSpPr>
          <p:nvPr>
            <p:ph sz="quarter" idx="1"/>
          </p:nvPr>
        </p:nvSpPr>
        <p:spPr/>
        <p:txBody>
          <a:bodyPr/>
          <a:lstStyle/>
          <a:p>
            <a:r>
              <a:rPr lang="en-US" altLang="zh-CN" dirty="0" smtClean="0"/>
              <a:t>1.</a:t>
            </a:r>
            <a:r>
              <a:rPr lang="zh-CN" altLang="en-US" dirty="0" smtClean="0"/>
              <a:t>确保产品质量，保障消费安全；</a:t>
            </a:r>
            <a:endParaRPr lang="en-US" altLang="zh-CN" dirty="0" smtClean="0"/>
          </a:p>
          <a:p>
            <a:r>
              <a:rPr lang="en-US" altLang="zh-CN" dirty="0" smtClean="0"/>
              <a:t>2.</a:t>
            </a:r>
            <a:r>
              <a:rPr lang="zh-CN" altLang="en-US" dirty="0" smtClean="0"/>
              <a:t>诚实守信，确保消费者的知情权；</a:t>
            </a:r>
            <a:endParaRPr lang="en-US" altLang="zh-CN" dirty="0" smtClean="0"/>
          </a:p>
          <a:p>
            <a:r>
              <a:rPr lang="en-US" altLang="zh-CN" dirty="0" smtClean="0"/>
              <a:t>3.</a:t>
            </a:r>
            <a:r>
              <a:rPr lang="zh-CN" altLang="en-US" dirty="0" smtClean="0"/>
              <a:t>提供完善的售后服务，及时为消费者排忧解难。</a:t>
            </a:r>
            <a:endParaRPr lang="zh-CN" altLang="en-US" dirty="0"/>
          </a:p>
        </p:txBody>
      </p:sp>
    </p:spTree>
    <p:extLst>
      <p:ext uri="{BB962C8B-B14F-4D97-AF65-F5344CB8AC3E}">
        <p14:creationId xmlns:p14="http://schemas.microsoft.com/office/powerpoint/2010/main" val="1188381017"/>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对社会公益的责任：</a:t>
            </a:r>
            <a:endParaRPr lang="zh-CN" altLang="en-US" dirty="0"/>
          </a:p>
        </p:txBody>
      </p:sp>
      <p:sp>
        <p:nvSpPr>
          <p:cNvPr id="3" name="内容占位符 2"/>
          <p:cNvSpPr>
            <a:spLocks noGrp="1"/>
          </p:cNvSpPr>
          <p:nvPr>
            <p:ph sz="quarter" idx="1"/>
          </p:nvPr>
        </p:nvSpPr>
        <p:spPr/>
        <p:txBody>
          <a:bodyPr/>
          <a:lstStyle/>
          <a:p>
            <a:r>
              <a:rPr lang="zh-CN" altLang="en-US" dirty="0" smtClean="0"/>
              <a:t>主要涉及慈善、社区等。捐赠等是其最主要的表现形式。</a:t>
            </a:r>
            <a:endParaRPr lang="zh-CN" altLang="en-US" dirty="0"/>
          </a:p>
        </p:txBody>
      </p:sp>
    </p:spTree>
    <p:extLst>
      <p:ext uri="{BB962C8B-B14F-4D97-AF65-F5344CB8AC3E}">
        <p14:creationId xmlns:p14="http://schemas.microsoft.com/office/powerpoint/2010/main" val="189359354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07704" y="26408"/>
            <a:ext cx="6459488" cy="792088"/>
          </a:xfrm>
        </p:spPr>
        <p:txBody>
          <a:bodyPr>
            <a:normAutofit/>
          </a:bodyPr>
          <a:lstStyle/>
          <a:p>
            <a:r>
              <a:rPr lang="zh-CN" altLang="en-US" sz="3600" b="1" dirty="0" smtClean="0">
                <a:solidFill>
                  <a:srgbClr val="C00000"/>
                </a:solidFill>
              </a:rPr>
              <a:t>感谢中国食品生产行业</a:t>
            </a:r>
            <a:endParaRPr lang="zh-CN" altLang="en-US" sz="3600" b="1" dirty="0">
              <a:solidFill>
                <a:srgbClr val="C00000"/>
              </a:solidFill>
            </a:endParaRPr>
          </a:p>
        </p:txBody>
      </p:sp>
      <p:sp>
        <p:nvSpPr>
          <p:cNvPr id="3" name="内容占位符 2"/>
          <p:cNvSpPr>
            <a:spLocks noGrp="1"/>
          </p:cNvSpPr>
          <p:nvPr>
            <p:ph sz="quarter" idx="1"/>
          </p:nvPr>
        </p:nvSpPr>
        <p:spPr>
          <a:xfrm>
            <a:off x="467544" y="980728"/>
            <a:ext cx="8496944" cy="5616624"/>
          </a:xfrm>
        </p:spPr>
        <p:txBody>
          <a:bodyPr>
            <a:noAutofit/>
          </a:bodyPr>
          <a:lstStyle/>
          <a:p>
            <a:pPr marL="0" indent="0">
              <a:buNone/>
            </a:pPr>
            <a:r>
              <a:rPr lang="zh-CN" altLang="en-US" sz="2800" b="1" dirty="0" smtClean="0"/>
              <a:t>中国人在食品中完成了化学扫盲：</a:t>
            </a:r>
            <a:endParaRPr lang="en-US" altLang="zh-CN" sz="2800" b="1" dirty="0" smtClean="0"/>
          </a:p>
          <a:p>
            <a:pPr>
              <a:buFont typeface="Arial" panose="020B0604020202020204" pitchFamily="34" charset="0"/>
              <a:buChar char="•"/>
            </a:pPr>
            <a:r>
              <a:rPr lang="zh-CN" altLang="en-US" sz="2800" b="1" dirty="0">
                <a:solidFill>
                  <a:srgbClr val="0070C0"/>
                </a:solidFill>
              </a:rPr>
              <a:t>从大米</a:t>
            </a:r>
            <a:r>
              <a:rPr lang="zh-CN" altLang="en-US" sz="2800" b="1" dirty="0" smtClean="0">
                <a:solidFill>
                  <a:srgbClr val="0070C0"/>
                </a:solidFill>
              </a:rPr>
              <a:t>里我们认识了</a:t>
            </a:r>
            <a:r>
              <a:rPr lang="zh-CN" altLang="en-US" sz="2800" b="1" u="sng" dirty="0" smtClean="0">
                <a:solidFill>
                  <a:srgbClr val="FF0000"/>
                </a:solidFill>
              </a:rPr>
              <a:t>石蜡</a:t>
            </a:r>
            <a:endParaRPr lang="en-US" altLang="zh-CN" sz="2800" b="1" u="sng" dirty="0" smtClean="0">
              <a:solidFill>
                <a:srgbClr val="FF0000"/>
              </a:solidFill>
            </a:endParaRPr>
          </a:p>
          <a:p>
            <a:pPr>
              <a:buFont typeface="Arial" panose="020B0604020202020204" pitchFamily="34" charset="0"/>
              <a:buChar char="•"/>
            </a:pPr>
            <a:r>
              <a:rPr lang="zh-CN" altLang="en-US" sz="2800" b="1" dirty="0" smtClean="0">
                <a:solidFill>
                  <a:srgbClr val="0070C0"/>
                </a:solidFill>
              </a:rPr>
              <a:t>从火腿里我们认识了</a:t>
            </a:r>
            <a:r>
              <a:rPr lang="zh-CN" altLang="en-US" sz="2800" b="1" u="sng" dirty="0" smtClean="0">
                <a:solidFill>
                  <a:srgbClr val="FF0000"/>
                </a:solidFill>
              </a:rPr>
              <a:t>敌敌畏</a:t>
            </a:r>
            <a:endParaRPr lang="en-US" altLang="zh-CN" sz="2800" b="1" u="sng" dirty="0" smtClean="0">
              <a:solidFill>
                <a:srgbClr val="FF0000"/>
              </a:solidFill>
            </a:endParaRPr>
          </a:p>
          <a:p>
            <a:pPr>
              <a:buFont typeface="Arial" panose="020B0604020202020204" pitchFamily="34" charset="0"/>
              <a:buChar char="•"/>
            </a:pPr>
            <a:r>
              <a:rPr lang="zh-CN" altLang="en-US" sz="2800" b="1" dirty="0">
                <a:solidFill>
                  <a:srgbClr val="0070C0"/>
                </a:solidFill>
              </a:rPr>
              <a:t>从咸</a:t>
            </a:r>
            <a:r>
              <a:rPr lang="zh-CN" altLang="en-US" sz="2800" b="1" dirty="0" smtClean="0">
                <a:solidFill>
                  <a:srgbClr val="0070C0"/>
                </a:solidFill>
              </a:rPr>
              <a:t>鸭蛋、辣椒酱里我们认了</a:t>
            </a:r>
            <a:r>
              <a:rPr lang="zh-CN" altLang="en-US" sz="2800" b="1" u="sng" dirty="0" smtClean="0">
                <a:solidFill>
                  <a:srgbClr val="FF0000"/>
                </a:solidFill>
              </a:rPr>
              <a:t>苏丹红</a:t>
            </a:r>
            <a:endParaRPr lang="en-US" altLang="zh-CN" sz="2800" b="1" u="sng" dirty="0" smtClean="0">
              <a:solidFill>
                <a:srgbClr val="FF0000"/>
              </a:solidFill>
            </a:endParaRPr>
          </a:p>
          <a:p>
            <a:pPr>
              <a:buFont typeface="Arial" panose="020B0604020202020204" pitchFamily="34" charset="0"/>
              <a:buChar char="•"/>
            </a:pPr>
            <a:r>
              <a:rPr lang="zh-CN" altLang="en-US" sz="2800" b="1" dirty="0" smtClean="0">
                <a:solidFill>
                  <a:srgbClr val="0070C0"/>
                </a:solidFill>
              </a:rPr>
              <a:t>从火锅里我们认识了</a:t>
            </a:r>
            <a:r>
              <a:rPr lang="zh-CN" altLang="en-US" sz="2800" b="1" u="sng" dirty="0" smtClean="0">
                <a:solidFill>
                  <a:srgbClr val="FF0000"/>
                </a:solidFill>
              </a:rPr>
              <a:t>福尔马林</a:t>
            </a:r>
            <a:endParaRPr lang="en-US" altLang="zh-CN" sz="2800" b="1" u="sng" dirty="0" smtClean="0">
              <a:solidFill>
                <a:srgbClr val="FF0000"/>
              </a:solidFill>
            </a:endParaRPr>
          </a:p>
          <a:p>
            <a:pPr>
              <a:buFont typeface="Arial" panose="020B0604020202020204" pitchFamily="34" charset="0"/>
              <a:buChar char="•"/>
            </a:pPr>
            <a:r>
              <a:rPr lang="zh-CN" altLang="en-US" sz="2800" b="1" dirty="0" smtClean="0">
                <a:solidFill>
                  <a:srgbClr val="0070C0"/>
                </a:solidFill>
              </a:rPr>
              <a:t>从银耳、蜜枣里我们认识了</a:t>
            </a:r>
            <a:r>
              <a:rPr lang="zh-CN" altLang="en-US" sz="2800" b="1" u="sng" dirty="0" smtClean="0">
                <a:solidFill>
                  <a:srgbClr val="FF0000"/>
                </a:solidFill>
              </a:rPr>
              <a:t>硫磺</a:t>
            </a:r>
            <a:endParaRPr lang="en-US" altLang="zh-CN" sz="2800" b="1" u="sng" dirty="0" smtClean="0">
              <a:solidFill>
                <a:srgbClr val="FF0000"/>
              </a:solidFill>
            </a:endParaRPr>
          </a:p>
          <a:p>
            <a:pPr>
              <a:buFont typeface="Arial" panose="020B0604020202020204" pitchFamily="34" charset="0"/>
              <a:buChar char="•"/>
            </a:pPr>
            <a:r>
              <a:rPr lang="zh-CN" altLang="en-US" sz="2800" b="1" dirty="0">
                <a:solidFill>
                  <a:srgbClr val="0070C0"/>
                </a:solidFill>
              </a:rPr>
              <a:t>从</a:t>
            </a:r>
            <a:r>
              <a:rPr lang="zh-CN" altLang="en-US" sz="2800" b="1" dirty="0" smtClean="0">
                <a:solidFill>
                  <a:srgbClr val="0070C0"/>
                </a:solidFill>
              </a:rPr>
              <a:t>木耳里认识了</a:t>
            </a:r>
            <a:r>
              <a:rPr lang="zh-CN" altLang="en-US" sz="2800" b="1" u="sng" dirty="0" smtClean="0">
                <a:solidFill>
                  <a:srgbClr val="FF0000"/>
                </a:solidFill>
              </a:rPr>
              <a:t>硫酸铜</a:t>
            </a:r>
            <a:endParaRPr lang="en-US" altLang="zh-CN" sz="2800" b="1" u="sng" dirty="0" smtClean="0">
              <a:solidFill>
                <a:srgbClr val="FF0000"/>
              </a:solidFill>
            </a:endParaRPr>
          </a:p>
          <a:p>
            <a:pPr>
              <a:buFont typeface="Arial" panose="020B0604020202020204" pitchFamily="34" charset="0"/>
              <a:buChar char="•"/>
            </a:pPr>
            <a:r>
              <a:rPr lang="zh-CN" altLang="en-US" sz="2800" b="1" dirty="0" smtClean="0">
                <a:solidFill>
                  <a:srgbClr val="0070C0"/>
                </a:solidFill>
              </a:rPr>
              <a:t>从奶粉里知道了</a:t>
            </a:r>
            <a:r>
              <a:rPr lang="zh-CN" altLang="en-US" sz="2800" b="1" u="sng" dirty="0" smtClean="0">
                <a:solidFill>
                  <a:srgbClr val="FF0000"/>
                </a:solidFill>
              </a:rPr>
              <a:t>三聚氰胺</a:t>
            </a:r>
            <a:r>
              <a:rPr lang="zh-CN" altLang="en-US" sz="2800" b="1" dirty="0" smtClean="0">
                <a:solidFill>
                  <a:srgbClr val="0070C0"/>
                </a:solidFill>
              </a:rPr>
              <a:t>的化学作用</a:t>
            </a:r>
            <a:endParaRPr lang="en-US" altLang="zh-CN" sz="2800" b="1" dirty="0" smtClean="0">
              <a:solidFill>
                <a:srgbClr val="0070C0"/>
              </a:solidFill>
            </a:endParaRPr>
          </a:p>
          <a:p>
            <a:pPr>
              <a:buFont typeface="Arial" panose="020B0604020202020204" pitchFamily="34" charset="0"/>
              <a:buChar char="•"/>
            </a:pPr>
            <a:r>
              <a:rPr lang="zh-CN" altLang="en-US" sz="2800" b="1" dirty="0" smtClean="0">
                <a:solidFill>
                  <a:srgbClr val="0070C0"/>
                </a:solidFill>
              </a:rPr>
              <a:t>外国人喝牛奶</a:t>
            </a:r>
            <a:r>
              <a:rPr lang="zh-CN" altLang="en-US" sz="2800" b="1" u="sng" dirty="0" smtClean="0">
                <a:solidFill>
                  <a:srgbClr val="FF0000"/>
                </a:solidFill>
              </a:rPr>
              <a:t>结实</a:t>
            </a:r>
            <a:r>
              <a:rPr lang="zh-CN" altLang="en-US" sz="2800" b="1" dirty="0" smtClean="0">
                <a:solidFill>
                  <a:srgbClr val="0070C0"/>
                </a:solidFill>
              </a:rPr>
              <a:t>了，中国人喝牛奶</a:t>
            </a:r>
            <a:r>
              <a:rPr lang="zh-CN" altLang="en-US" sz="2800" b="1" u="sng" dirty="0" smtClean="0">
                <a:solidFill>
                  <a:srgbClr val="FF0000"/>
                </a:solidFill>
              </a:rPr>
              <a:t>结石</a:t>
            </a:r>
            <a:r>
              <a:rPr lang="zh-CN" altLang="en-US" sz="2800" b="1" dirty="0" smtClean="0">
                <a:solidFill>
                  <a:srgbClr val="0070C0"/>
                </a:solidFill>
              </a:rPr>
              <a:t>了；</a:t>
            </a:r>
            <a:endParaRPr lang="en-US" altLang="zh-CN" sz="2800" b="1" dirty="0" smtClean="0">
              <a:solidFill>
                <a:srgbClr val="0070C0"/>
              </a:solidFill>
            </a:endParaRPr>
          </a:p>
          <a:p>
            <a:pPr>
              <a:buFont typeface="Arial" panose="020B0604020202020204" pitchFamily="34" charset="0"/>
              <a:buChar char="•"/>
            </a:pPr>
            <a:r>
              <a:rPr lang="zh-CN" altLang="en-US" sz="2800" b="1" dirty="0" smtClean="0">
                <a:solidFill>
                  <a:srgbClr val="0070C0"/>
                </a:solidFill>
              </a:rPr>
              <a:t>日本人口号，一天一杯牛奶，</a:t>
            </a:r>
            <a:r>
              <a:rPr lang="zh-CN" altLang="en-US" sz="2800" b="1" u="sng" dirty="0" smtClean="0">
                <a:solidFill>
                  <a:srgbClr val="FF0000"/>
                </a:solidFill>
              </a:rPr>
              <a:t>振兴</a:t>
            </a:r>
            <a:r>
              <a:rPr lang="zh-CN" altLang="en-US" sz="2800" b="1" dirty="0" smtClean="0">
                <a:solidFill>
                  <a:srgbClr val="0070C0"/>
                </a:solidFill>
              </a:rPr>
              <a:t>一个民族；</a:t>
            </a:r>
            <a:endParaRPr lang="en-US" altLang="zh-CN" sz="2800" b="1" dirty="0" smtClean="0">
              <a:solidFill>
                <a:srgbClr val="0070C0"/>
              </a:solidFill>
            </a:endParaRPr>
          </a:p>
          <a:p>
            <a:pPr>
              <a:buFont typeface="Arial" panose="020B0604020202020204" pitchFamily="34" charset="0"/>
              <a:buChar char="•"/>
            </a:pPr>
            <a:r>
              <a:rPr lang="zh-CN" altLang="en-US" sz="2800" b="1" dirty="0" smtClean="0">
                <a:solidFill>
                  <a:srgbClr val="0070C0"/>
                </a:solidFill>
              </a:rPr>
              <a:t>中国人口号，一天一杯牛奶，</a:t>
            </a:r>
            <a:r>
              <a:rPr lang="zh-CN" altLang="en-US" sz="2800" b="1" u="sng" dirty="0">
                <a:solidFill>
                  <a:srgbClr val="FF0000"/>
                </a:solidFill>
              </a:rPr>
              <a:t>震</a:t>
            </a:r>
            <a:r>
              <a:rPr lang="zh-CN" altLang="en-US" sz="2800" b="1" u="sng" dirty="0" smtClean="0">
                <a:solidFill>
                  <a:srgbClr val="FF0000"/>
                </a:solidFill>
              </a:rPr>
              <a:t>惊</a:t>
            </a:r>
            <a:r>
              <a:rPr lang="zh-CN" altLang="en-US" sz="2800" b="1" dirty="0" smtClean="0">
                <a:solidFill>
                  <a:srgbClr val="0070C0"/>
                </a:solidFill>
              </a:rPr>
              <a:t>一个民族。</a:t>
            </a:r>
            <a:endParaRPr lang="zh-CN" altLang="en-US" sz="2800" b="1" dirty="0">
              <a:solidFill>
                <a:srgbClr val="0070C0"/>
              </a:solidFill>
            </a:endParaRPr>
          </a:p>
        </p:txBody>
      </p:sp>
    </p:spTree>
    <p:extLst>
      <p:ext uri="{BB962C8B-B14F-4D97-AF65-F5344CB8AC3E}">
        <p14:creationId xmlns:p14="http://schemas.microsoft.com/office/powerpoint/2010/main" val="2775713665"/>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对环境和资源的责任：</a:t>
            </a:r>
            <a:endParaRPr lang="zh-CN" altLang="en-US" dirty="0"/>
          </a:p>
        </p:txBody>
      </p:sp>
      <p:sp>
        <p:nvSpPr>
          <p:cNvPr id="3" name="内容占位符 2"/>
          <p:cNvSpPr>
            <a:spLocks noGrp="1"/>
          </p:cNvSpPr>
          <p:nvPr>
            <p:ph sz="quarter" idx="1"/>
          </p:nvPr>
        </p:nvSpPr>
        <p:spPr/>
        <p:txBody>
          <a:bodyPr/>
          <a:lstStyle/>
          <a:p>
            <a:r>
              <a:rPr lang="en-US" altLang="zh-CN" dirty="0" smtClean="0"/>
              <a:t>1.</a:t>
            </a:r>
            <a:r>
              <a:rPr lang="zh-CN" altLang="en-US" dirty="0" smtClean="0"/>
              <a:t>承担可持续发展和节约资源的责任；</a:t>
            </a:r>
            <a:endParaRPr lang="en-US" altLang="zh-CN" dirty="0" smtClean="0"/>
          </a:p>
          <a:p>
            <a:r>
              <a:rPr lang="en-US" altLang="zh-CN" dirty="0" smtClean="0"/>
              <a:t>2.</a:t>
            </a:r>
            <a:r>
              <a:rPr lang="zh-CN" altLang="en-US" dirty="0" smtClean="0"/>
              <a:t>承担保护环境和维护自然和谐的责任。</a:t>
            </a:r>
            <a:endParaRPr lang="en-US" altLang="zh-CN" dirty="0" smtClean="0"/>
          </a:p>
        </p:txBody>
      </p:sp>
    </p:spTree>
    <p:extLst>
      <p:ext uri="{BB962C8B-B14F-4D97-AF65-F5344CB8AC3E}">
        <p14:creationId xmlns:p14="http://schemas.microsoft.com/office/powerpoint/2010/main" val="3271463777"/>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下列属于企业需要满足的社会责任的有：</a:t>
            </a:r>
            <a:endParaRPr lang="zh-CN" altLang="en-US" dirty="0"/>
          </a:p>
        </p:txBody>
      </p:sp>
      <p:sp>
        <p:nvSpPr>
          <p:cNvPr id="3" name="内容占位符 2"/>
          <p:cNvSpPr>
            <a:spLocks noGrp="1"/>
          </p:cNvSpPr>
          <p:nvPr>
            <p:ph sz="quarter" idx="1"/>
          </p:nvPr>
        </p:nvSpPr>
        <p:spPr/>
        <p:txBody>
          <a:bodyPr/>
          <a:lstStyle/>
          <a:p>
            <a:r>
              <a:rPr lang="en-US" altLang="zh-CN" dirty="0" smtClean="0"/>
              <a:t>A.</a:t>
            </a:r>
            <a:r>
              <a:rPr lang="zh-CN" altLang="en-US" dirty="0" smtClean="0"/>
              <a:t>按时足额发放报酬，提供安全健康的工作环境；</a:t>
            </a:r>
            <a:endParaRPr lang="en-US" altLang="zh-CN" dirty="0" smtClean="0"/>
          </a:p>
          <a:p>
            <a:r>
              <a:rPr lang="en-US" altLang="zh-CN" dirty="0" smtClean="0"/>
              <a:t>B.</a:t>
            </a:r>
            <a:r>
              <a:rPr lang="zh-CN" altLang="en-US" dirty="0" smtClean="0"/>
              <a:t>主动偿债，不无故拖欠；</a:t>
            </a:r>
            <a:endParaRPr lang="en-US" altLang="zh-CN" dirty="0" smtClean="0"/>
          </a:p>
          <a:p>
            <a:r>
              <a:rPr lang="en-US" altLang="zh-CN" dirty="0" smtClean="0"/>
              <a:t>C.</a:t>
            </a:r>
            <a:r>
              <a:rPr lang="zh-CN" altLang="en-US" dirty="0" smtClean="0"/>
              <a:t>确保产品质量，保障消费安全；</a:t>
            </a:r>
            <a:endParaRPr lang="en-US" altLang="zh-CN" dirty="0" smtClean="0"/>
          </a:p>
          <a:p>
            <a:r>
              <a:rPr lang="en-US" altLang="zh-CN" dirty="0" smtClean="0"/>
              <a:t>D.</a:t>
            </a:r>
            <a:r>
              <a:rPr lang="zh-CN" altLang="en-US" dirty="0" smtClean="0"/>
              <a:t>及时支付股利，确保股东的利益。</a:t>
            </a:r>
            <a:endParaRPr lang="zh-CN" altLang="en-US" dirty="0"/>
          </a:p>
        </p:txBody>
      </p:sp>
    </p:spTree>
    <p:extLst>
      <p:ext uri="{BB962C8B-B14F-4D97-AF65-F5344CB8AC3E}">
        <p14:creationId xmlns:p14="http://schemas.microsoft.com/office/powerpoint/2010/main" val="1804445594"/>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表格 8"/>
          <p:cNvGraphicFramePr>
            <a:graphicFrameLocks noGrp="1"/>
          </p:cNvGraphicFramePr>
          <p:nvPr>
            <p:extLst>
              <p:ext uri="{D42A27DB-BD31-4B8C-83A1-F6EECF244321}">
                <p14:modId xmlns:p14="http://schemas.microsoft.com/office/powerpoint/2010/main" val="1809290888"/>
              </p:ext>
            </p:extLst>
          </p:nvPr>
        </p:nvGraphicFramePr>
        <p:xfrm>
          <a:off x="611560" y="548680"/>
          <a:ext cx="7467600" cy="2193709"/>
        </p:xfrm>
        <a:graphic>
          <a:graphicData uri="http://schemas.openxmlformats.org/drawingml/2006/table">
            <a:tbl>
              <a:tblPr/>
              <a:tblGrid>
                <a:gridCol w="7467600"/>
              </a:tblGrid>
              <a:tr h="456349">
                <a:tc>
                  <a:txBody>
                    <a:bodyPr/>
                    <a:lstStyle/>
                    <a:p>
                      <a:endParaRPr lang="zh-CN" altLang="en-US" dirty="0"/>
                    </a:p>
                  </a:txBody>
                  <a:tcPr anchor="ctr">
                    <a:lnL>
                      <a:noFill/>
                    </a:lnL>
                    <a:lnR>
                      <a:noFill/>
                    </a:lnR>
                    <a:lnT>
                      <a:noFill/>
                    </a:lnT>
                    <a:lnB>
                      <a:noFill/>
                    </a:lnB>
                    <a:solidFill>
                      <a:srgbClr val="373974"/>
                    </a:solidFill>
                  </a:tcPr>
                </a:tc>
              </a:tr>
              <a:tr h="237277">
                <a:tc>
                  <a:txBody>
                    <a:bodyPr/>
                    <a:lstStyle/>
                    <a:p>
                      <a:pPr marL="0" marR="0" algn="l">
                        <a:spcBef>
                          <a:spcPts val="0"/>
                        </a:spcBef>
                        <a:spcAft>
                          <a:spcPts val="0"/>
                        </a:spcAft>
                      </a:pPr>
                      <a:r>
                        <a:rPr lang="zh-CN" altLang="en-US" b="1">
                          <a:solidFill>
                            <a:srgbClr val="000000"/>
                          </a:solidFill>
                          <a:effectLst/>
                          <a:latin typeface="宋体"/>
                        </a:rPr>
                        <a:t>米其林：环保违规被点名批评</a:t>
                      </a:r>
                      <a:endParaRPr lang="zh-CN" altLang="en-US" b="0">
                        <a:solidFill>
                          <a:srgbClr val="000000"/>
                        </a:solidFill>
                        <a:effectLst/>
                        <a:latin typeface="宋体"/>
                      </a:endParaRPr>
                    </a:p>
                  </a:txBody>
                  <a:tcPr marL="0" marR="0" marT="0" marB="0" anchor="ctr">
                    <a:lnL>
                      <a:noFill/>
                    </a:lnL>
                    <a:lnR>
                      <a:noFill/>
                    </a:lnR>
                    <a:lnT>
                      <a:noFill/>
                    </a:lnT>
                    <a:lnB>
                      <a:noFill/>
                    </a:lnB>
                    <a:solidFill>
                      <a:srgbClr val="FFFFFF"/>
                    </a:solidFill>
                  </a:tcPr>
                </a:tc>
              </a:tr>
              <a:tr h="1265478">
                <a:tc>
                  <a:txBody>
                    <a:bodyPr/>
                    <a:lstStyle/>
                    <a:p>
                      <a:pPr marL="0" marR="0" algn="l">
                        <a:spcBef>
                          <a:spcPts val="0"/>
                        </a:spcBef>
                        <a:spcAft>
                          <a:spcPts val="0"/>
                        </a:spcAft>
                      </a:pPr>
                      <a:r>
                        <a:rPr lang="zh-CN" altLang="en-US" dirty="0">
                          <a:solidFill>
                            <a:srgbClr val="000000"/>
                          </a:solidFill>
                          <a:effectLst/>
                          <a:latin typeface="宋体"/>
                        </a:rPr>
                        <a:t>　　</a:t>
                      </a:r>
                      <a:r>
                        <a:rPr lang="zh-CN" altLang="en-US" b="1" dirty="0">
                          <a:solidFill>
                            <a:srgbClr val="000000"/>
                          </a:solidFill>
                          <a:effectLst/>
                          <a:latin typeface="宋体"/>
                        </a:rPr>
                        <a:t>事件回放：</a:t>
                      </a:r>
                      <a:r>
                        <a:rPr lang="zh-CN" altLang="en-US" dirty="0">
                          <a:solidFill>
                            <a:srgbClr val="000000"/>
                          </a:solidFill>
                          <a:effectLst/>
                          <a:latin typeface="宋体"/>
                        </a:rPr>
                        <a:t>全球最大轮胎企业</a:t>
                      </a:r>
                      <a:r>
                        <a:rPr lang="en-US" altLang="zh-CN" dirty="0">
                          <a:solidFill>
                            <a:srgbClr val="000000"/>
                          </a:solidFill>
                          <a:effectLst/>
                          <a:latin typeface="宋体"/>
                        </a:rPr>
                        <a:t>――</a:t>
                      </a:r>
                      <a:r>
                        <a:rPr lang="zh-CN" altLang="en-US" dirty="0">
                          <a:solidFill>
                            <a:srgbClr val="000000"/>
                          </a:solidFill>
                          <a:effectLst/>
                          <a:latin typeface="宋体"/>
                        </a:rPr>
                        <a:t>米其林公司在华投资的米其林回力股份有限公司因环保违规，</a:t>
                      </a:r>
                      <a:r>
                        <a:rPr lang="en-US" altLang="zh-CN" dirty="0">
                          <a:solidFill>
                            <a:srgbClr val="000000"/>
                          </a:solidFill>
                          <a:effectLst/>
                          <a:latin typeface="宋体"/>
                        </a:rPr>
                        <a:t>2007</a:t>
                      </a:r>
                      <a:r>
                        <a:rPr lang="zh-CN" altLang="en-US" dirty="0">
                          <a:solidFill>
                            <a:srgbClr val="000000"/>
                          </a:solidFill>
                          <a:effectLst/>
                          <a:latin typeface="宋体"/>
                        </a:rPr>
                        <a:t>年</a:t>
                      </a:r>
                      <a:r>
                        <a:rPr lang="en-US" altLang="zh-CN" dirty="0">
                          <a:solidFill>
                            <a:srgbClr val="000000"/>
                          </a:solidFill>
                          <a:effectLst/>
                          <a:latin typeface="宋体"/>
                        </a:rPr>
                        <a:t>1</a:t>
                      </a:r>
                      <a:r>
                        <a:rPr lang="zh-CN" altLang="en-US" dirty="0">
                          <a:solidFill>
                            <a:srgbClr val="000000"/>
                          </a:solidFill>
                          <a:effectLst/>
                          <a:latin typeface="宋体"/>
                        </a:rPr>
                        <a:t>月</a:t>
                      </a:r>
                      <a:r>
                        <a:rPr lang="en-US" altLang="zh-CN" dirty="0">
                          <a:solidFill>
                            <a:srgbClr val="000000"/>
                          </a:solidFill>
                          <a:effectLst/>
                          <a:latin typeface="宋体"/>
                        </a:rPr>
                        <a:t>10 </a:t>
                      </a:r>
                      <a:r>
                        <a:rPr lang="zh-CN" altLang="en-US" dirty="0">
                          <a:solidFill>
                            <a:srgbClr val="000000"/>
                          </a:solidFill>
                          <a:effectLst/>
                          <a:latin typeface="宋体"/>
                        </a:rPr>
                        <a:t>日被国家环保总局点名批评。被点名的米其林轮胎项目涉及问题有：未按环评要求完成对三台链条炉进行脱硫除尘改造；轮胎厂无组织排放恶臭超标；未落实锅炉在线监测装置以及厂界噪声超标严重。</a:t>
                      </a:r>
                    </a:p>
                  </a:txBody>
                  <a:tcPr anchor="ctr">
                    <a:lnL>
                      <a:noFill/>
                    </a:lnL>
                    <a:lnR>
                      <a:noFill/>
                    </a:lnR>
                    <a:lnT>
                      <a:noFill/>
                    </a:lnT>
                    <a:lnB>
                      <a:noFill/>
                    </a:lnB>
                    <a:solidFill>
                      <a:srgbClr val="E9FBFC"/>
                    </a:solidFill>
                  </a:tcPr>
                </a:tc>
              </a:tr>
            </a:tbl>
          </a:graphicData>
        </a:graphic>
      </p:graphicFrame>
      <p:graphicFrame>
        <p:nvGraphicFramePr>
          <p:cNvPr id="11" name="表格 10"/>
          <p:cNvGraphicFramePr>
            <a:graphicFrameLocks noGrp="1"/>
          </p:cNvGraphicFramePr>
          <p:nvPr>
            <p:extLst>
              <p:ext uri="{D42A27DB-BD31-4B8C-83A1-F6EECF244321}">
                <p14:modId xmlns:p14="http://schemas.microsoft.com/office/powerpoint/2010/main" val="1192612266"/>
              </p:ext>
            </p:extLst>
          </p:nvPr>
        </p:nvGraphicFramePr>
        <p:xfrm>
          <a:off x="560784" y="2936629"/>
          <a:ext cx="7467600" cy="2743200"/>
        </p:xfrm>
        <a:graphic>
          <a:graphicData uri="http://schemas.openxmlformats.org/drawingml/2006/table">
            <a:tbl>
              <a:tblPr/>
              <a:tblGrid>
                <a:gridCol w="7467600"/>
              </a:tblGrid>
              <a:tr h="142875">
                <a:tc>
                  <a:txBody>
                    <a:bodyPr/>
                    <a:lstStyle/>
                    <a:p>
                      <a:endParaRPr lang="zh-CN" altLang="en-US" dirty="0"/>
                    </a:p>
                  </a:txBody>
                  <a:tcPr anchor="ctr">
                    <a:lnL>
                      <a:noFill/>
                    </a:lnL>
                    <a:lnR>
                      <a:noFill/>
                    </a:lnR>
                    <a:lnT>
                      <a:noFill/>
                    </a:lnT>
                    <a:lnB>
                      <a:noFill/>
                    </a:lnB>
                    <a:solidFill>
                      <a:srgbClr val="373974"/>
                    </a:solidFill>
                  </a:tcPr>
                </a:tc>
              </a:tr>
              <a:tr h="0">
                <a:tc>
                  <a:txBody>
                    <a:bodyPr/>
                    <a:lstStyle/>
                    <a:p>
                      <a:pPr marL="0" marR="0" algn="l">
                        <a:spcBef>
                          <a:spcPts val="0"/>
                        </a:spcBef>
                        <a:spcAft>
                          <a:spcPts val="0"/>
                        </a:spcAft>
                      </a:pPr>
                      <a:r>
                        <a:rPr lang="zh-CN" altLang="en-US" b="1">
                          <a:solidFill>
                            <a:srgbClr val="000000"/>
                          </a:solidFill>
                          <a:effectLst/>
                          <a:latin typeface="宋体"/>
                        </a:rPr>
                        <a:t>爱普生：双重标准拷问企业责任</a:t>
                      </a:r>
                      <a:endParaRPr lang="zh-CN" altLang="en-US" b="0">
                        <a:solidFill>
                          <a:srgbClr val="000000"/>
                        </a:solidFill>
                        <a:effectLst/>
                        <a:latin typeface="宋体"/>
                      </a:endParaRPr>
                    </a:p>
                  </a:txBody>
                  <a:tcPr marL="0" marR="0" marT="0" marB="0" anchor="ctr">
                    <a:lnL>
                      <a:noFill/>
                    </a:lnL>
                    <a:lnR>
                      <a:noFill/>
                    </a:lnR>
                    <a:lnT>
                      <a:noFill/>
                    </a:lnT>
                    <a:lnB>
                      <a:noFill/>
                    </a:lnB>
                    <a:solidFill>
                      <a:srgbClr val="FFFFFF"/>
                    </a:solidFill>
                  </a:tcPr>
                </a:tc>
              </a:tr>
              <a:tr h="0">
                <a:tc>
                  <a:txBody>
                    <a:bodyPr/>
                    <a:lstStyle/>
                    <a:p>
                      <a:r>
                        <a:rPr lang="zh-CN" altLang="en-US">
                          <a:solidFill>
                            <a:srgbClr val="000000"/>
                          </a:solidFill>
                          <a:effectLst/>
                          <a:latin typeface="宋体"/>
                        </a:rPr>
                        <a:t>　　</a:t>
                      </a:r>
                      <a:r>
                        <a:rPr lang="zh-CN" altLang="en-US" b="1">
                          <a:solidFill>
                            <a:srgbClr val="000000"/>
                          </a:solidFill>
                          <a:effectLst/>
                          <a:latin typeface="宋体"/>
                        </a:rPr>
                        <a:t>事件回放：</a:t>
                      </a:r>
                      <a:r>
                        <a:rPr lang="en-US" altLang="zh-CN">
                          <a:solidFill>
                            <a:srgbClr val="000000"/>
                          </a:solidFill>
                          <a:effectLst/>
                          <a:latin typeface="宋体"/>
                        </a:rPr>
                        <a:t>2007</a:t>
                      </a:r>
                      <a:r>
                        <a:rPr lang="zh-CN" altLang="en-US">
                          <a:solidFill>
                            <a:srgbClr val="000000"/>
                          </a:solidFill>
                          <a:effectLst/>
                          <a:latin typeface="宋体"/>
                        </a:rPr>
                        <a:t>年</a:t>
                      </a:r>
                      <a:r>
                        <a:rPr lang="en-US" altLang="zh-CN">
                          <a:solidFill>
                            <a:srgbClr val="000000"/>
                          </a:solidFill>
                          <a:effectLst/>
                          <a:latin typeface="宋体"/>
                        </a:rPr>
                        <a:t>1</a:t>
                      </a:r>
                      <a:r>
                        <a:rPr lang="zh-CN" altLang="en-US">
                          <a:solidFill>
                            <a:srgbClr val="000000"/>
                          </a:solidFill>
                          <a:effectLst/>
                          <a:latin typeface="宋体"/>
                        </a:rPr>
                        <a:t>月</a:t>
                      </a:r>
                      <a:r>
                        <a:rPr lang="en-US" altLang="zh-CN">
                          <a:solidFill>
                            <a:srgbClr val="000000"/>
                          </a:solidFill>
                          <a:effectLst/>
                          <a:latin typeface="宋体"/>
                        </a:rPr>
                        <a:t>13</a:t>
                      </a:r>
                      <a:r>
                        <a:rPr lang="zh-CN" altLang="en-US">
                          <a:solidFill>
                            <a:srgbClr val="000000"/>
                          </a:solidFill>
                          <a:effectLst/>
                          <a:latin typeface="宋体"/>
                        </a:rPr>
                        <a:t>日，广东消费者状告爱普生残墨过多，经交由广州市产品质量监督检验所进行检测，显示“墨已用尽”的该爱普生墨盒，黑色墨盒中剩余的墨水占到总量的</a:t>
                      </a:r>
                      <a:r>
                        <a:rPr lang="en-US" altLang="zh-CN">
                          <a:solidFill>
                            <a:srgbClr val="000000"/>
                          </a:solidFill>
                          <a:effectLst/>
                          <a:latin typeface="宋体"/>
                        </a:rPr>
                        <a:t>30.9%</a:t>
                      </a:r>
                      <a:r>
                        <a:rPr lang="zh-CN" altLang="en-US">
                          <a:solidFill>
                            <a:srgbClr val="000000"/>
                          </a:solidFill>
                          <a:effectLst/>
                          <a:latin typeface="宋体"/>
                        </a:rPr>
                        <a:t>，而彩色墨盒的剩余量最高达到了</a:t>
                      </a:r>
                      <a:r>
                        <a:rPr lang="en-US" altLang="zh-CN">
                          <a:solidFill>
                            <a:srgbClr val="000000"/>
                          </a:solidFill>
                          <a:effectLst/>
                          <a:latin typeface="宋体"/>
                        </a:rPr>
                        <a:t>58.2%</a:t>
                      </a:r>
                      <a:r>
                        <a:rPr lang="zh-CN" altLang="en-US">
                          <a:solidFill>
                            <a:srgbClr val="000000"/>
                          </a:solidFill>
                          <a:effectLst/>
                          <a:latin typeface="宋体"/>
                        </a:rPr>
                        <a:t>。</a:t>
                      </a:r>
                      <a:r>
                        <a:rPr lang="en-US" altLang="zh-CN">
                          <a:solidFill>
                            <a:srgbClr val="000000"/>
                          </a:solidFill>
                          <a:effectLst/>
                          <a:latin typeface="宋体"/>
                        </a:rPr>
                        <a:t>《</a:t>
                      </a:r>
                      <a:r>
                        <a:rPr lang="zh-CN" altLang="en-US">
                          <a:solidFill>
                            <a:srgbClr val="000000"/>
                          </a:solidFill>
                          <a:effectLst/>
                          <a:latin typeface="宋体"/>
                        </a:rPr>
                        <a:t>每日经济新闻</a:t>
                      </a:r>
                      <a:r>
                        <a:rPr lang="en-US" altLang="zh-CN">
                          <a:solidFill>
                            <a:srgbClr val="000000"/>
                          </a:solidFill>
                          <a:effectLst/>
                          <a:latin typeface="宋体"/>
                        </a:rPr>
                        <a:t>》</a:t>
                      </a:r>
                      <a:r>
                        <a:rPr lang="zh-CN" altLang="en-US">
                          <a:solidFill>
                            <a:srgbClr val="000000"/>
                          </a:solidFill>
                          <a:effectLst/>
                          <a:latin typeface="宋体"/>
                        </a:rPr>
                        <a:t>调查发现，虽然这些公司在国际上已经开始用极大的努力进行环保回收 </a:t>
                      </a:r>
                      <a:r>
                        <a:rPr lang="en-US" altLang="zh-CN">
                          <a:solidFill>
                            <a:srgbClr val="000000"/>
                          </a:solidFill>
                          <a:effectLst/>
                          <a:latin typeface="宋体"/>
                        </a:rPr>
                        <a:t>…</a:t>
                      </a:r>
                    </a:p>
                  </a:txBody>
                  <a:tcPr anchor="ctr">
                    <a:lnL>
                      <a:noFill/>
                    </a:lnL>
                    <a:lnR>
                      <a:noFill/>
                    </a:lnR>
                    <a:lnT>
                      <a:noFill/>
                    </a:lnT>
                    <a:lnB>
                      <a:noFill/>
                    </a:lnB>
                    <a:solidFill>
                      <a:srgbClr val="E9FBFC"/>
                    </a:solidFill>
                  </a:tcPr>
                </a:tc>
              </a:tr>
              <a:tr h="0">
                <a:tc>
                  <a:txBody>
                    <a:bodyPr/>
                    <a:lstStyle/>
                    <a:p>
                      <a:pPr marL="0" marR="0" algn="l">
                        <a:spcBef>
                          <a:spcPts val="0"/>
                        </a:spcBef>
                        <a:spcAft>
                          <a:spcPts val="0"/>
                        </a:spcAft>
                      </a:pPr>
                      <a:r>
                        <a:rPr lang="zh-CN" altLang="en-US" dirty="0">
                          <a:solidFill>
                            <a:srgbClr val="000000"/>
                          </a:solidFill>
                          <a:effectLst/>
                          <a:latin typeface="宋体"/>
                        </a:rPr>
                        <a:t>　　</a:t>
                      </a:r>
                      <a:r>
                        <a:rPr lang="zh-CN" altLang="en-US" b="1" dirty="0">
                          <a:solidFill>
                            <a:srgbClr val="000000"/>
                          </a:solidFill>
                          <a:effectLst/>
                          <a:latin typeface="宋体"/>
                        </a:rPr>
                        <a:t>点评：</a:t>
                      </a:r>
                      <a:r>
                        <a:rPr lang="zh-CN" altLang="en-US" dirty="0">
                          <a:solidFill>
                            <a:srgbClr val="000000"/>
                          </a:solidFill>
                          <a:effectLst/>
                          <a:latin typeface="宋体"/>
                        </a:rPr>
                        <a:t>以爱普生产品的普及程度，用“流毒天下”这个成语来形容爱普生或并不为过。这些流出的污染也抹黑了爱普生自己的脸面</a:t>
                      </a:r>
                      <a:r>
                        <a:rPr lang="zh-CN" altLang="en-US" dirty="0" smtClean="0">
                          <a:solidFill>
                            <a:srgbClr val="000000"/>
                          </a:solidFill>
                          <a:effectLst/>
                          <a:latin typeface="宋体"/>
                        </a:rPr>
                        <a:t>。</a:t>
                      </a:r>
                      <a:endParaRPr lang="en-US" altLang="zh-CN" dirty="0">
                        <a:solidFill>
                          <a:srgbClr val="000000"/>
                        </a:solidFill>
                        <a:effectLst/>
                        <a:latin typeface="宋体"/>
                      </a:endParaRPr>
                    </a:p>
                  </a:txBody>
                  <a:tcPr anchor="ctr">
                    <a:lnL>
                      <a:noFill/>
                    </a:lnL>
                    <a:lnR>
                      <a:noFill/>
                    </a:lnR>
                    <a:lnT>
                      <a:noFill/>
                    </a:lnT>
                    <a:lnB>
                      <a:noFill/>
                    </a:lnB>
                    <a:solidFill>
                      <a:srgbClr val="FFF7F7"/>
                    </a:solidFill>
                  </a:tcPr>
                </a:tc>
              </a:tr>
            </a:tbl>
          </a:graphicData>
        </a:graphic>
      </p:graphicFrame>
    </p:spTree>
    <p:extLst>
      <p:ext uri="{BB962C8B-B14F-4D97-AF65-F5344CB8AC3E}">
        <p14:creationId xmlns:p14="http://schemas.microsoft.com/office/powerpoint/2010/main" val="2053303029"/>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644468184"/>
              </p:ext>
            </p:extLst>
          </p:nvPr>
        </p:nvGraphicFramePr>
        <p:xfrm>
          <a:off x="611560" y="620688"/>
          <a:ext cx="7467600" cy="1828800"/>
        </p:xfrm>
        <a:graphic>
          <a:graphicData uri="http://schemas.openxmlformats.org/drawingml/2006/table">
            <a:tbl>
              <a:tblPr/>
              <a:tblGrid>
                <a:gridCol w="7467600"/>
              </a:tblGrid>
              <a:tr h="142875">
                <a:tc>
                  <a:txBody>
                    <a:bodyPr/>
                    <a:lstStyle/>
                    <a:p>
                      <a:endParaRPr lang="zh-CN" altLang="en-US" dirty="0"/>
                    </a:p>
                  </a:txBody>
                  <a:tcPr anchor="ctr">
                    <a:lnL>
                      <a:noFill/>
                    </a:lnL>
                    <a:lnR>
                      <a:noFill/>
                    </a:lnR>
                    <a:lnT>
                      <a:noFill/>
                    </a:lnT>
                    <a:lnB>
                      <a:noFill/>
                    </a:lnB>
                    <a:solidFill>
                      <a:srgbClr val="373974"/>
                    </a:solidFill>
                  </a:tcPr>
                </a:tc>
              </a:tr>
              <a:tr h="0">
                <a:tc>
                  <a:txBody>
                    <a:bodyPr/>
                    <a:lstStyle/>
                    <a:p>
                      <a:pPr marL="0" marR="0" algn="l">
                        <a:spcBef>
                          <a:spcPts val="0"/>
                        </a:spcBef>
                        <a:spcAft>
                          <a:spcPts val="0"/>
                        </a:spcAft>
                      </a:pPr>
                      <a:r>
                        <a:rPr lang="zh-CN" altLang="en-US" b="1">
                          <a:solidFill>
                            <a:srgbClr val="000000"/>
                          </a:solidFill>
                          <a:effectLst/>
                          <a:latin typeface="宋体"/>
                        </a:rPr>
                        <a:t>嘉士伯：违规排污十年不改</a:t>
                      </a:r>
                      <a:endParaRPr lang="zh-CN" altLang="en-US" b="0">
                        <a:solidFill>
                          <a:srgbClr val="000000"/>
                        </a:solidFill>
                        <a:effectLst/>
                        <a:latin typeface="宋体"/>
                      </a:endParaRPr>
                    </a:p>
                  </a:txBody>
                  <a:tcPr marL="0" marR="0" marT="0" marB="0" anchor="ctr">
                    <a:lnL>
                      <a:noFill/>
                    </a:lnL>
                    <a:lnR>
                      <a:noFill/>
                    </a:lnR>
                    <a:lnT>
                      <a:noFill/>
                    </a:lnT>
                    <a:lnB>
                      <a:noFill/>
                    </a:lnB>
                    <a:solidFill>
                      <a:srgbClr val="FFFFFF"/>
                    </a:solidFill>
                  </a:tcPr>
                </a:tc>
              </a:tr>
              <a:tr h="0">
                <a:tc>
                  <a:txBody>
                    <a:bodyPr/>
                    <a:lstStyle/>
                    <a:p>
                      <a:pPr marL="0" marR="0" algn="l">
                        <a:spcBef>
                          <a:spcPts val="0"/>
                        </a:spcBef>
                        <a:spcAft>
                          <a:spcPts val="0"/>
                        </a:spcAft>
                      </a:pPr>
                      <a:r>
                        <a:rPr lang="zh-CN" altLang="en-US" dirty="0">
                          <a:solidFill>
                            <a:srgbClr val="000000"/>
                          </a:solidFill>
                          <a:effectLst/>
                          <a:latin typeface="宋体"/>
                        </a:rPr>
                        <a:t>　　</a:t>
                      </a:r>
                      <a:r>
                        <a:rPr lang="zh-CN" altLang="en-US" b="1" dirty="0">
                          <a:solidFill>
                            <a:srgbClr val="000000"/>
                          </a:solidFill>
                          <a:effectLst/>
                          <a:latin typeface="宋体"/>
                        </a:rPr>
                        <a:t>事件回放：</a:t>
                      </a:r>
                      <a:r>
                        <a:rPr lang="zh-CN" altLang="en-US" dirty="0">
                          <a:solidFill>
                            <a:srgbClr val="000000"/>
                          </a:solidFill>
                          <a:effectLst/>
                          <a:latin typeface="宋体"/>
                        </a:rPr>
                        <a:t>嘉士伯合资啤酒厂的排污渠距离甘肃省天水市的一级水源保护地只有</a:t>
                      </a:r>
                      <a:r>
                        <a:rPr lang="en-US" altLang="zh-CN" dirty="0">
                          <a:solidFill>
                            <a:srgbClr val="000000"/>
                          </a:solidFill>
                          <a:effectLst/>
                          <a:latin typeface="宋体"/>
                        </a:rPr>
                        <a:t>100</a:t>
                      </a:r>
                      <a:r>
                        <a:rPr lang="zh-CN" altLang="en-US" dirty="0">
                          <a:solidFill>
                            <a:srgbClr val="000000"/>
                          </a:solidFill>
                          <a:effectLst/>
                          <a:latin typeface="宋体"/>
                        </a:rPr>
                        <a:t>多米，天水市的一座自来水厂就建在这片水源地里。农民用啤酒厂排出来的废水浇地，整个水渠都弥漫着酒精的味道，而那片地却是无公害蔬菜生产基地。对于这样的状况，一直持续了</a:t>
                      </a:r>
                      <a:r>
                        <a:rPr lang="en-US" altLang="zh-CN" dirty="0">
                          <a:solidFill>
                            <a:srgbClr val="000000"/>
                          </a:solidFill>
                          <a:effectLst/>
                          <a:latin typeface="宋体"/>
                        </a:rPr>
                        <a:t>10</a:t>
                      </a:r>
                      <a:r>
                        <a:rPr lang="zh-CN" altLang="en-US" dirty="0">
                          <a:solidFill>
                            <a:srgbClr val="000000"/>
                          </a:solidFill>
                          <a:effectLst/>
                          <a:latin typeface="宋体"/>
                        </a:rPr>
                        <a:t>年。</a:t>
                      </a:r>
                      <a:r>
                        <a:rPr lang="en-US" altLang="zh-CN" dirty="0">
                          <a:solidFill>
                            <a:srgbClr val="000000"/>
                          </a:solidFill>
                          <a:effectLst/>
                          <a:latin typeface="宋体"/>
                        </a:rPr>
                        <a:t>…</a:t>
                      </a:r>
                    </a:p>
                  </a:txBody>
                  <a:tcPr anchor="ctr">
                    <a:lnL>
                      <a:noFill/>
                    </a:lnL>
                    <a:lnR>
                      <a:noFill/>
                    </a:lnR>
                    <a:lnT>
                      <a:noFill/>
                    </a:lnT>
                    <a:lnB>
                      <a:noFill/>
                    </a:lnB>
                    <a:solidFill>
                      <a:srgbClr val="E9FBFC"/>
                    </a:solidFill>
                  </a:tcPr>
                </a:tc>
              </a:tr>
            </a:tbl>
          </a:graphicData>
        </a:graphic>
      </p:graphicFrame>
      <p:graphicFrame>
        <p:nvGraphicFramePr>
          <p:cNvPr id="6" name="表格 5"/>
          <p:cNvGraphicFramePr>
            <a:graphicFrameLocks noGrp="1"/>
          </p:cNvGraphicFramePr>
          <p:nvPr>
            <p:extLst>
              <p:ext uri="{D42A27DB-BD31-4B8C-83A1-F6EECF244321}">
                <p14:modId xmlns:p14="http://schemas.microsoft.com/office/powerpoint/2010/main" val="3449972456"/>
              </p:ext>
            </p:extLst>
          </p:nvPr>
        </p:nvGraphicFramePr>
        <p:xfrm>
          <a:off x="683568" y="2564904"/>
          <a:ext cx="7467600" cy="2743200"/>
        </p:xfrm>
        <a:graphic>
          <a:graphicData uri="http://schemas.openxmlformats.org/drawingml/2006/table">
            <a:tbl>
              <a:tblPr/>
              <a:tblGrid>
                <a:gridCol w="7467600"/>
              </a:tblGrid>
              <a:tr h="142875">
                <a:tc>
                  <a:txBody>
                    <a:bodyPr/>
                    <a:lstStyle/>
                    <a:p>
                      <a:endParaRPr lang="zh-CN" altLang="en-US" dirty="0"/>
                    </a:p>
                  </a:txBody>
                  <a:tcPr anchor="ctr">
                    <a:lnL>
                      <a:noFill/>
                    </a:lnL>
                    <a:lnR>
                      <a:noFill/>
                    </a:lnR>
                    <a:lnT>
                      <a:noFill/>
                    </a:lnT>
                    <a:lnB>
                      <a:noFill/>
                    </a:lnB>
                    <a:solidFill>
                      <a:srgbClr val="373974"/>
                    </a:solidFill>
                  </a:tcPr>
                </a:tc>
              </a:tr>
              <a:tr h="0">
                <a:tc>
                  <a:txBody>
                    <a:bodyPr/>
                    <a:lstStyle/>
                    <a:p>
                      <a:pPr marL="0" marR="0" algn="l">
                        <a:spcBef>
                          <a:spcPts val="0"/>
                        </a:spcBef>
                        <a:spcAft>
                          <a:spcPts val="0"/>
                        </a:spcAft>
                      </a:pPr>
                      <a:r>
                        <a:rPr lang="en-US" altLang="zh-CN" b="1">
                          <a:solidFill>
                            <a:srgbClr val="000000"/>
                          </a:solidFill>
                          <a:effectLst/>
                          <a:latin typeface="宋体"/>
                        </a:rPr>
                        <a:t>LG</a:t>
                      </a:r>
                      <a:r>
                        <a:rPr lang="zh-CN" altLang="en-US" b="1">
                          <a:solidFill>
                            <a:srgbClr val="000000"/>
                          </a:solidFill>
                          <a:effectLst/>
                          <a:latin typeface="宋体"/>
                        </a:rPr>
                        <a:t>：剧毒化学品泄露</a:t>
                      </a:r>
                      <a:endParaRPr lang="zh-CN" altLang="en-US" b="0">
                        <a:solidFill>
                          <a:srgbClr val="000000"/>
                        </a:solidFill>
                        <a:effectLst/>
                        <a:latin typeface="宋体"/>
                      </a:endParaRPr>
                    </a:p>
                  </a:txBody>
                  <a:tcPr marL="0" marR="0" marT="0" marB="0" anchor="ctr">
                    <a:lnL>
                      <a:noFill/>
                    </a:lnL>
                    <a:lnR>
                      <a:noFill/>
                    </a:lnR>
                    <a:lnT>
                      <a:noFill/>
                    </a:lnT>
                    <a:lnB>
                      <a:noFill/>
                    </a:lnB>
                    <a:solidFill>
                      <a:srgbClr val="FFFFFF"/>
                    </a:solidFill>
                  </a:tcPr>
                </a:tc>
              </a:tr>
              <a:tr h="0">
                <a:tc>
                  <a:txBody>
                    <a:bodyPr/>
                    <a:lstStyle/>
                    <a:p>
                      <a:r>
                        <a:rPr lang="zh-CN" altLang="en-US">
                          <a:solidFill>
                            <a:srgbClr val="000000"/>
                          </a:solidFill>
                          <a:effectLst/>
                          <a:latin typeface="宋体"/>
                        </a:rPr>
                        <a:t>　　</a:t>
                      </a:r>
                      <a:r>
                        <a:rPr lang="zh-CN" altLang="en-US" b="1">
                          <a:solidFill>
                            <a:srgbClr val="000000"/>
                          </a:solidFill>
                          <a:effectLst/>
                          <a:latin typeface="宋体"/>
                        </a:rPr>
                        <a:t>事件回放：</a:t>
                      </a:r>
                      <a:r>
                        <a:rPr lang="en-US" altLang="zh-CN">
                          <a:solidFill>
                            <a:srgbClr val="000000"/>
                          </a:solidFill>
                          <a:effectLst/>
                          <a:latin typeface="宋体"/>
                        </a:rPr>
                        <a:t>2007</a:t>
                      </a:r>
                      <a:r>
                        <a:rPr lang="zh-CN" altLang="en-US">
                          <a:solidFill>
                            <a:srgbClr val="000000"/>
                          </a:solidFill>
                          <a:effectLst/>
                          <a:latin typeface="宋体"/>
                        </a:rPr>
                        <a:t>年</a:t>
                      </a:r>
                      <a:r>
                        <a:rPr lang="en-US" altLang="zh-CN">
                          <a:solidFill>
                            <a:srgbClr val="000000"/>
                          </a:solidFill>
                          <a:effectLst/>
                          <a:latin typeface="宋体"/>
                        </a:rPr>
                        <a:t>9</a:t>
                      </a:r>
                      <a:r>
                        <a:rPr lang="zh-CN" altLang="en-US">
                          <a:solidFill>
                            <a:srgbClr val="000000"/>
                          </a:solidFill>
                          <a:effectLst/>
                          <a:latin typeface="宋体"/>
                        </a:rPr>
                        <a:t>月</a:t>
                      </a:r>
                      <a:r>
                        <a:rPr lang="en-US" altLang="zh-CN">
                          <a:solidFill>
                            <a:srgbClr val="000000"/>
                          </a:solidFill>
                          <a:effectLst/>
                          <a:latin typeface="宋体"/>
                        </a:rPr>
                        <a:t>21</a:t>
                      </a:r>
                      <a:r>
                        <a:rPr lang="zh-CN" altLang="en-US">
                          <a:solidFill>
                            <a:srgbClr val="000000"/>
                          </a:solidFill>
                          <a:effectLst/>
                          <a:latin typeface="宋体"/>
                        </a:rPr>
                        <a:t>日，宁波</a:t>
                      </a:r>
                      <a:r>
                        <a:rPr lang="en-US" altLang="zh-CN">
                          <a:solidFill>
                            <a:srgbClr val="000000"/>
                          </a:solidFill>
                          <a:effectLst/>
                          <a:latin typeface="宋体"/>
                        </a:rPr>
                        <a:t>LG</a:t>
                      </a:r>
                      <a:r>
                        <a:rPr lang="zh-CN" altLang="en-US">
                          <a:solidFill>
                            <a:srgbClr val="000000"/>
                          </a:solidFill>
                          <a:effectLst/>
                          <a:latin typeface="宋体"/>
                        </a:rPr>
                        <a:t>甬兴化工有限公司剧毒化学品约</a:t>
                      </a:r>
                      <a:r>
                        <a:rPr lang="en-US" altLang="zh-CN">
                          <a:solidFill>
                            <a:srgbClr val="000000"/>
                          </a:solidFill>
                          <a:effectLst/>
                          <a:latin typeface="宋体"/>
                        </a:rPr>
                        <a:t>300t</a:t>
                      </a:r>
                      <a:r>
                        <a:rPr lang="zh-CN" altLang="en-US">
                          <a:solidFill>
                            <a:srgbClr val="000000"/>
                          </a:solidFill>
                          <a:effectLst/>
                          <a:latin typeface="宋体"/>
                        </a:rPr>
                        <a:t>泄露，对环境造成严重影响。次日凌晨大雨，导致液体迅速渗入地表。下风向检测气体浓度是</a:t>
                      </a:r>
                      <a:r>
                        <a:rPr lang="en-US" altLang="zh-CN">
                          <a:solidFill>
                            <a:srgbClr val="000000"/>
                          </a:solidFill>
                          <a:effectLst/>
                          <a:latin typeface="宋体"/>
                        </a:rPr>
                        <a:t>2―10ppm</a:t>
                      </a:r>
                      <a:r>
                        <a:rPr lang="zh-CN" altLang="en-US">
                          <a:solidFill>
                            <a:srgbClr val="000000"/>
                          </a:solidFill>
                          <a:effectLst/>
                          <a:latin typeface="宋体"/>
                        </a:rPr>
                        <a:t>，地下水化验的浓度是</a:t>
                      </a:r>
                      <a:r>
                        <a:rPr lang="en-US" altLang="zh-CN">
                          <a:solidFill>
                            <a:srgbClr val="000000"/>
                          </a:solidFill>
                          <a:effectLst/>
                          <a:latin typeface="宋体"/>
                        </a:rPr>
                        <a:t>10000ppm</a:t>
                      </a:r>
                      <a:r>
                        <a:rPr lang="zh-CN" altLang="en-US">
                          <a:solidFill>
                            <a:srgbClr val="000000"/>
                          </a:solidFill>
                          <a:effectLst/>
                          <a:latin typeface="宋体"/>
                        </a:rPr>
                        <a:t>。泄露原因不详，泄露原料是</a:t>
                      </a:r>
                      <a:r>
                        <a:rPr lang="en-US" altLang="zh-CN">
                          <a:solidFill>
                            <a:srgbClr val="000000"/>
                          </a:solidFill>
                          <a:effectLst/>
                          <a:latin typeface="宋体"/>
                        </a:rPr>
                        <a:t>AN</a:t>
                      </a:r>
                      <a:r>
                        <a:rPr lang="zh-CN" altLang="en-US">
                          <a:solidFill>
                            <a:srgbClr val="000000"/>
                          </a:solidFill>
                          <a:effectLst/>
                          <a:latin typeface="宋体"/>
                        </a:rPr>
                        <a:t>（丙烯腈）。</a:t>
                      </a:r>
                    </a:p>
                  </a:txBody>
                  <a:tcPr anchor="ctr">
                    <a:lnL>
                      <a:noFill/>
                    </a:lnL>
                    <a:lnR>
                      <a:noFill/>
                    </a:lnR>
                    <a:lnT>
                      <a:noFill/>
                    </a:lnT>
                    <a:lnB>
                      <a:noFill/>
                    </a:lnB>
                    <a:solidFill>
                      <a:srgbClr val="E9FBFC"/>
                    </a:solidFill>
                  </a:tcPr>
                </a:tc>
              </a:tr>
              <a:tr h="0">
                <a:tc>
                  <a:txBody>
                    <a:bodyPr/>
                    <a:lstStyle/>
                    <a:p>
                      <a:pPr marL="0" marR="0" algn="l">
                        <a:spcBef>
                          <a:spcPts val="0"/>
                        </a:spcBef>
                        <a:spcAft>
                          <a:spcPts val="0"/>
                        </a:spcAft>
                      </a:pPr>
                      <a:r>
                        <a:rPr lang="zh-CN" altLang="en-US" dirty="0">
                          <a:solidFill>
                            <a:srgbClr val="000000"/>
                          </a:solidFill>
                          <a:effectLst/>
                          <a:latin typeface="宋体"/>
                        </a:rPr>
                        <a:t>　　点评：现在在网上我们已经找不到关于这次事故的任何报道，在这方面</a:t>
                      </a:r>
                      <a:r>
                        <a:rPr lang="en-US" altLang="zh-CN" dirty="0">
                          <a:solidFill>
                            <a:srgbClr val="000000"/>
                          </a:solidFill>
                          <a:effectLst/>
                          <a:latin typeface="宋体"/>
                        </a:rPr>
                        <a:t>LG</a:t>
                      </a:r>
                      <a:r>
                        <a:rPr lang="zh-CN" altLang="en-US" dirty="0">
                          <a:solidFill>
                            <a:srgbClr val="000000"/>
                          </a:solidFill>
                          <a:effectLst/>
                          <a:latin typeface="宋体"/>
                        </a:rPr>
                        <a:t>化学做的非常好。如果</a:t>
                      </a:r>
                      <a:r>
                        <a:rPr lang="en-US" altLang="zh-CN" dirty="0">
                          <a:solidFill>
                            <a:srgbClr val="000000"/>
                          </a:solidFill>
                          <a:effectLst/>
                          <a:latin typeface="宋体"/>
                        </a:rPr>
                        <a:t>LG</a:t>
                      </a:r>
                      <a:r>
                        <a:rPr lang="zh-CN" altLang="en-US" dirty="0">
                          <a:solidFill>
                            <a:srgbClr val="000000"/>
                          </a:solidFill>
                          <a:effectLst/>
                          <a:latin typeface="宋体"/>
                        </a:rPr>
                        <a:t>化学能在安全管理上如事后公关这样注意，这次事故或许就不会发生</a:t>
                      </a:r>
                      <a:r>
                        <a:rPr lang="zh-CN" altLang="en-US" dirty="0" smtClean="0">
                          <a:solidFill>
                            <a:srgbClr val="000000"/>
                          </a:solidFill>
                          <a:effectLst/>
                          <a:latin typeface="宋体"/>
                        </a:rPr>
                        <a:t>。</a:t>
                      </a:r>
                      <a:endParaRPr lang="en-US" altLang="zh-CN" dirty="0">
                        <a:solidFill>
                          <a:srgbClr val="000000"/>
                        </a:solidFill>
                        <a:effectLst/>
                        <a:latin typeface="宋体"/>
                      </a:endParaRPr>
                    </a:p>
                  </a:txBody>
                  <a:tcPr anchor="ctr">
                    <a:lnL>
                      <a:noFill/>
                    </a:lnL>
                    <a:lnR>
                      <a:noFill/>
                    </a:lnR>
                    <a:lnT>
                      <a:noFill/>
                    </a:lnT>
                    <a:lnB>
                      <a:noFill/>
                    </a:lnB>
                    <a:solidFill>
                      <a:srgbClr val="FFF7F7"/>
                    </a:solidFill>
                  </a:tcPr>
                </a:tc>
              </a:tr>
            </a:tbl>
          </a:graphicData>
        </a:graphic>
      </p:graphicFrame>
    </p:spTree>
    <p:extLst>
      <p:ext uri="{BB962C8B-B14F-4D97-AF65-F5344CB8AC3E}">
        <p14:creationId xmlns:p14="http://schemas.microsoft.com/office/powerpoint/2010/main" val="1040988665"/>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2855838547"/>
              </p:ext>
            </p:extLst>
          </p:nvPr>
        </p:nvGraphicFramePr>
        <p:xfrm>
          <a:off x="395536" y="476672"/>
          <a:ext cx="8064896" cy="3017520"/>
        </p:xfrm>
        <a:graphic>
          <a:graphicData uri="http://schemas.openxmlformats.org/drawingml/2006/table">
            <a:tbl>
              <a:tblPr/>
              <a:tblGrid>
                <a:gridCol w="8064896"/>
              </a:tblGrid>
              <a:tr h="142875">
                <a:tc>
                  <a:txBody>
                    <a:bodyPr/>
                    <a:lstStyle/>
                    <a:p>
                      <a:endParaRPr lang="zh-CN" altLang="en-US" dirty="0"/>
                    </a:p>
                  </a:txBody>
                  <a:tcPr anchor="ctr">
                    <a:lnL>
                      <a:noFill/>
                    </a:lnL>
                    <a:lnR>
                      <a:noFill/>
                    </a:lnR>
                    <a:lnT>
                      <a:noFill/>
                    </a:lnT>
                    <a:lnB>
                      <a:noFill/>
                    </a:lnB>
                    <a:solidFill>
                      <a:srgbClr val="373974"/>
                    </a:solidFill>
                  </a:tcPr>
                </a:tc>
              </a:tr>
              <a:tr h="0">
                <a:tc>
                  <a:txBody>
                    <a:bodyPr/>
                    <a:lstStyle/>
                    <a:p>
                      <a:pPr marL="0" marR="0" algn="l">
                        <a:spcBef>
                          <a:spcPts val="0"/>
                        </a:spcBef>
                        <a:spcAft>
                          <a:spcPts val="0"/>
                        </a:spcAft>
                      </a:pPr>
                      <a:r>
                        <a:rPr lang="zh-CN" altLang="en-US" b="1">
                          <a:solidFill>
                            <a:srgbClr val="000000"/>
                          </a:solidFill>
                          <a:effectLst/>
                          <a:latin typeface="宋体"/>
                        </a:rPr>
                        <a:t>星巴克：一天流掉百吨水</a:t>
                      </a:r>
                      <a:endParaRPr lang="zh-CN" altLang="en-US" b="0">
                        <a:solidFill>
                          <a:srgbClr val="000000"/>
                        </a:solidFill>
                        <a:effectLst/>
                        <a:latin typeface="宋体"/>
                      </a:endParaRPr>
                    </a:p>
                  </a:txBody>
                  <a:tcPr marL="0" marR="0" marT="0" marB="0" anchor="ctr">
                    <a:lnL>
                      <a:noFill/>
                    </a:lnL>
                    <a:lnR>
                      <a:noFill/>
                    </a:lnR>
                    <a:lnT>
                      <a:noFill/>
                    </a:lnT>
                    <a:lnB>
                      <a:noFill/>
                    </a:lnB>
                    <a:solidFill>
                      <a:srgbClr val="FFFFFF"/>
                    </a:solidFill>
                  </a:tcPr>
                </a:tc>
              </a:tr>
              <a:tr h="0">
                <a:tc>
                  <a:txBody>
                    <a:bodyPr/>
                    <a:lstStyle/>
                    <a:p>
                      <a:r>
                        <a:rPr lang="zh-CN" altLang="en-US">
                          <a:solidFill>
                            <a:srgbClr val="000000"/>
                          </a:solidFill>
                          <a:effectLst/>
                          <a:latin typeface="宋体"/>
                        </a:rPr>
                        <a:t>　　</a:t>
                      </a:r>
                      <a:r>
                        <a:rPr lang="zh-CN" altLang="en-US" b="1">
                          <a:solidFill>
                            <a:srgbClr val="000000"/>
                          </a:solidFill>
                          <a:effectLst/>
                          <a:latin typeface="宋体"/>
                        </a:rPr>
                        <a:t>事件回放：</a:t>
                      </a:r>
                      <a:r>
                        <a:rPr lang="en-US" altLang="zh-CN">
                          <a:solidFill>
                            <a:srgbClr val="000000"/>
                          </a:solidFill>
                          <a:effectLst/>
                          <a:latin typeface="宋体"/>
                        </a:rPr>
                        <a:t>2007</a:t>
                      </a:r>
                      <a:r>
                        <a:rPr lang="zh-CN" altLang="en-US">
                          <a:solidFill>
                            <a:srgbClr val="000000"/>
                          </a:solidFill>
                          <a:effectLst/>
                          <a:latin typeface="宋体"/>
                        </a:rPr>
                        <a:t>年</a:t>
                      </a:r>
                      <a:r>
                        <a:rPr lang="en-US" altLang="zh-CN">
                          <a:solidFill>
                            <a:srgbClr val="000000"/>
                          </a:solidFill>
                          <a:effectLst/>
                          <a:latin typeface="宋体"/>
                        </a:rPr>
                        <a:t>10</a:t>
                      </a:r>
                      <a:r>
                        <a:rPr lang="zh-CN" altLang="en-US">
                          <a:solidFill>
                            <a:srgbClr val="000000"/>
                          </a:solidFill>
                          <a:effectLst/>
                          <a:latin typeface="宋体"/>
                        </a:rPr>
                        <a:t>月</a:t>
                      </a:r>
                      <a:r>
                        <a:rPr lang="en-US" altLang="zh-CN">
                          <a:solidFill>
                            <a:srgbClr val="000000"/>
                          </a:solidFill>
                          <a:effectLst/>
                          <a:latin typeface="宋体"/>
                        </a:rPr>
                        <a:t>10</a:t>
                      </a:r>
                      <a:r>
                        <a:rPr lang="zh-CN" altLang="en-US">
                          <a:solidFill>
                            <a:srgbClr val="000000"/>
                          </a:solidFill>
                          <a:effectLst/>
                          <a:latin typeface="宋体"/>
                        </a:rPr>
                        <a:t>日下午，</a:t>
                      </a:r>
                      <a:r>
                        <a:rPr lang="en-US" altLang="zh-CN">
                          <a:solidFill>
                            <a:srgbClr val="000000"/>
                          </a:solidFill>
                          <a:effectLst/>
                          <a:latin typeface="宋体"/>
                        </a:rPr>
                        <a:t>《</a:t>
                      </a:r>
                      <a:r>
                        <a:rPr lang="zh-CN" altLang="en-US">
                          <a:solidFill>
                            <a:srgbClr val="000000"/>
                          </a:solidFill>
                          <a:effectLst/>
                          <a:latin typeface="宋体"/>
                        </a:rPr>
                        <a:t>北京晚报</a:t>
                      </a:r>
                      <a:r>
                        <a:rPr lang="en-US" altLang="zh-CN">
                          <a:solidFill>
                            <a:srgbClr val="000000"/>
                          </a:solidFill>
                          <a:effectLst/>
                          <a:latin typeface="宋体"/>
                        </a:rPr>
                        <a:t>》</a:t>
                      </a:r>
                      <a:r>
                        <a:rPr lang="zh-CN" altLang="en-US">
                          <a:solidFill>
                            <a:srgbClr val="000000"/>
                          </a:solidFill>
                          <a:effectLst/>
                          <a:latin typeface="宋体"/>
                        </a:rPr>
                        <a:t>记者来到星巴克咖啡中关村家乐福店，在点了一杯咖啡之后，只见服务员把冲调咖啡的勺子和温度计放在了旁边一个碗口大小的小水池子里，与一般水池不同的是，这个小水池的龙头是一直开着的。据服务员介绍，按照公司的规定，为保持咖啡冲调餐具的绝对干净，水池的水在营业期间必须一直开着。</a:t>
                      </a:r>
                    </a:p>
                  </a:txBody>
                  <a:tcPr anchor="ctr">
                    <a:lnL>
                      <a:noFill/>
                    </a:lnL>
                    <a:lnR>
                      <a:noFill/>
                    </a:lnR>
                    <a:lnT>
                      <a:noFill/>
                    </a:lnT>
                    <a:lnB>
                      <a:noFill/>
                    </a:lnB>
                    <a:solidFill>
                      <a:srgbClr val="E9FBFC"/>
                    </a:solidFill>
                  </a:tcPr>
                </a:tc>
              </a:tr>
              <a:tr h="0">
                <a:tc>
                  <a:txBody>
                    <a:bodyPr/>
                    <a:lstStyle/>
                    <a:p>
                      <a:pPr marL="0" marR="0" algn="l">
                        <a:spcBef>
                          <a:spcPts val="0"/>
                        </a:spcBef>
                        <a:spcAft>
                          <a:spcPts val="0"/>
                        </a:spcAft>
                      </a:pPr>
                      <a:r>
                        <a:rPr lang="zh-CN" altLang="en-US" dirty="0">
                          <a:solidFill>
                            <a:srgbClr val="000000"/>
                          </a:solidFill>
                          <a:effectLst/>
                          <a:latin typeface="宋体"/>
                        </a:rPr>
                        <a:t>　　</a:t>
                      </a:r>
                      <a:r>
                        <a:rPr lang="zh-CN" altLang="en-US" b="1" dirty="0">
                          <a:solidFill>
                            <a:srgbClr val="000000"/>
                          </a:solidFill>
                          <a:effectLst/>
                          <a:latin typeface="宋体"/>
                        </a:rPr>
                        <a:t>点评</a:t>
                      </a:r>
                      <a:r>
                        <a:rPr lang="zh-CN" altLang="en-US" dirty="0">
                          <a:solidFill>
                            <a:srgbClr val="000000"/>
                          </a:solidFill>
                          <a:effectLst/>
                          <a:latin typeface="宋体"/>
                        </a:rPr>
                        <a:t>：细水长流，但是在水资源匮乏的今天，再细的水也不能放任长流，如果这样的要求是星巴克总部做出的，我们建议相关规范的制定者尝试一下干渴的滋味</a:t>
                      </a:r>
                      <a:r>
                        <a:rPr lang="zh-CN" altLang="en-US" dirty="0" smtClean="0">
                          <a:solidFill>
                            <a:srgbClr val="000000"/>
                          </a:solidFill>
                          <a:effectLst/>
                          <a:latin typeface="宋体"/>
                        </a:rPr>
                        <a:t>。</a:t>
                      </a:r>
                      <a:endParaRPr lang="en-US" altLang="zh-CN" dirty="0">
                        <a:solidFill>
                          <a:srgbClr val="000000"/>
                        </a:solidFill>
                        <a:effectLst/>
                        <a:latin typeface="宋体"/>
                      </a:endParaRPr>
                    </a:p>
                  </a:txBody>
                  <a:tcPr anchor="ctr">
                    <a:lnL>
                      <a:noFill/>
                    </a:lnL>
                    <a:lnR>
                      <a:noFill/>
                    </a:lnR>
                    <a:lnT>
                      <a:noFill/>
                    </a:lnT>
                    <a:lnB>
                      <a:noFill/>
                    </a:lnB>
                    <a:solidFill>
                      <a:srgbClr val="FFF7F7"/>
                    </a:solidFill>
                  </a:tcPr>
                </a:tc>
              </a:tr>
            </a:tbl>
          </a:graphicData>
        </a:graphic>
      </p:graphicFrame>
      <p:graphicFrame>
        <p:nvGraphicFramePr>
          <p:cNvPr id="6" name="表格 5"/>
          <p:cNvGraphicFramePr>
            <a:graphicFrameLocks noGrp="1"/>
          </p:cNvGraphicFramePr>
          <p:nvPr>
            <p:extLst>
              <p:ext uri="{D42A27DB-BD31-4B8C-83A1-F6EECF244321}">
                <p14:modId xmlns:p14="http://schemas.microsoft.com/office/powerpoint/2010/main" val="2553908689"/>
              </p:ext>
            </p:extLst>
          </p:nvPr>
        </p:nvGraphicFramePr>
        <p:xfrm>
          <a:off x="395536" y="3501008"/>
          <a:ext cx="8064896" cy="2743200"/>
        </p:xfrm>
        <a:graphic>
          <a:graphicData uri="http://schemas.openxmlformats.org/drawingml/2006/table">
            <a:tbl>
              <a:tblPr/>
              <a:tblGrid>
                <a:gridCol w="8064896"/>
              </a:tblGrid>
              <a:tr h="142875">
                <a:tc>
                  <a:txBody>
                    <a:bodyPr/>
                    <a:lstStyle/>
                    <a:p>
                      <a:endParaRPr lang="zh-CN" altLang="en-US" dirty="0"/>
                    </a:p>
                  </a:txBody>
                  <a:tcPr anchor="ctr">
                    <a:lnL>
                      <a:noFill/>
                    </a:lnL>
                    <a:lnR>
                      <a:noFill/>
                    </a:lnR>
                    <a:lnT>
                      <a:noFill/>
                    </a:lnT>
                    <a:lnB>
                      <a:noFill/>
                    </a:lnB>
                    <a:solidFill>
                      <a:srgbClr val="373974"/>
                    </a:solidFill>
                  </a:tcPr>
                </a:tc>
              </a:tr>
              <a:tr h="0">
                <a:tc>
                  <a:txBody>
                    <a:bodyPr/>
                    <a:lstStyle/>
                    <a:p>
                      <a:pPr marL="0" marR="0" algn="l">
                        <a:spcBef>
                          <a:spcPts val="0"/>
                        </a:spcBef>
                        <a:spcAft>
                          <a:spcPts val="0"/>
                        </a:spcAft>
                      </a:pPr>
                      <a:r>
                        <a:rPr lang="zh-CN" altLang="en-US" b="1">
                          <a:solidFill>
                            <a:srgbClr val="000000"/>
                          </a:solidFill>
                          <a:effectLst/>
                          <a:latin typeface="宋体"/>
                        </a:rPr>
                        <a:t>康师傅： 水中蟑螂 暴露质量管理漏洞</a:t>
                      </a:r>
                      <a:endParaRPr lang="zh-CN" altLang="en-US" b="0">
                        <a:solidFill>
                          <a:srgbClr val="000000"/>
                        </a:solidFill>
                        <a:effectLst/>
                        <a:latin typeface="宋体"/>
                      </a:endParaRPr>
                    </a:p>
                  </a:txBody>
                  <a:tcPr marL="0" marR="0" marT="0" marB="0" anchor="ctr">
                    <a:lnL>
                      <a:noFill/>
                    </a:lnL>
                    <a:lnR>
                      <a:noFill/>
                    </a:lnR>
                    <a:lnT>
                      <a:noFill/>
                    </a:lnT>
                    <a:lnB>
                      <a:noFill/>
                    </a:lnB>
                    <a:solidFill>
                      <a:srgbClr val="FFFFFF"/>
                    </a:solidFill>
                  </a:tcPr>
                </a:tc>
              </a:tr>
              <a:tr h="0">
                <a:tc>
                  <a:txBody>
                    <a:bodyPr/>
                    <a:lstStyle/>
                    <a:p>
                      <a:r>
                        <a:rPr lang="zh-CN" altLang="en-US">
                          <a:solidFill>
                            <a:srgbClr val="000000"/>
                          </a:solidFill>
                          <a:effectLst/>
                          <a:latin typeface="宋体"/>
                        </a:rPr>
                        <a:t>　　</a:t>
                      </a:r>
                      <a:r>
                        <a:rPr lang="zh-CN" altLang="en-US" b="1">
                          <a:solidFill>
                            <a:srgbClr val="000000"/>
                          </a:solidFill>
                          <a:effectLst/>
                          <a:latin typeface="宋体"/>
                        </a:rPr>
                        <a:t>事件回放：</a:t>
                      </a:r>
                      <a:r>
                        <a:rPr lang="zh-CN" altLang="en-US">
                          <a:solidFill>
                            <a:srgbClr val="000000"/>
                          </a:solidFill>
                          <a:effectLst/>
                          <a:latin typeface="宋体"/>
                        </a:rPr>
                        <a:t>“我买了一瓶康师傅饮用矿物质水，却发现密封的瓶子里有只蟑螂。”</a:t>
                      </a:r>
                      <a:r>
                        <a:rPr lang="en-US" altLang="zh-CN">
                          <a:solidFill>
                            <a:srgbClr val="000000"/>
                          </a:solidFill>
                          <a:effectLst/>
                          <a:latin typeface="宋体"/>
                        </a:rPr>
                        <a:t>2007</a:t>
                      </a:r>
                      <a:r>
                        <a:rPr lang="zh-CN" altLang="en-US">
                          <a:solidFill>
                            <a:srgbClr val="000000"/>
                          </a:solidFill>
                          <a:effectLst/>
                          <a:latin typeface="宋体"/>
                        </a:rPr>
                        <a:t>年</a:t>
                      </a:r>
                      <a:r>
                        <a:rPr lang="en-US" altLang="zh-CN">
                          <a:solidFill>
                            <a:srgbClr val="000000"/>
                          </a:solidFill>
                          <a:effectLst/>
                          <a:latin typeface="宋体"/>
                        </a:rPr>
                        <a:t>11</a:t>
                      </a:r>
                      <a:r>
                        <a:rPr lang="zh-CN" altLang="en-US">
                          <a:solidFill>
                            <a:srgbClr val="000000"/>
                          </a:solidFill>
                          <a:effectLst/>
                          <a:latin typeface="宋体"/>
                        </a:rPr>
                        <a:t>月</a:t>
                      </a:r>
                      <a:r>
                        <a:rPr lang="en-US" altLang="zh-CN">
                          <a:solidFill>
                            <a:srgbClr val="000000"/>
                          </a:solidFill>
                          <a:effectLst/>
                          <a:latin typeface="宋体"/>
                        </a:rPr>
                        <a:t>19</a:t>
                      </a:r>
                      <a:r>
                        <a:rPr lang="zh-CN" altLang="en-US">
                          <a:solidFill>
                            <a:srgbClr val="000000"/>
                          </a:solidFill>
                          <a:effectLst/>
                          <a:latin typeface="宋体"/>
                        </a:rPr>
                        <a:t>日下午，市民顾先生致电上海</a:t>
                      </a:r>
                      <a:r>
                        <a:rPr lang="en-US" altLang="zh-CN">
                          <a:solidFill>
                            <a:srgbClr val="000000"/>
                          </a:solidFill>
                          <a:effectLst/>
                          <a:latin typeface="宋体"/>
                        </a:rPr>
                        <a:t>《</a:t>
                      </a:r>
                      <a:r>
                        <a:rPr lang="zh-CN" altLang="en-US">
                          <a:solidFill>
                            <a:srgbClr val="000000"/>
                          </a:solidFill>
                          <a:effectLst/>
                          <a:latin typeface="宋体"/>
                        </a:rPr>
                        <a:t>青年报</a:t>
                      </a:r>
                      <a:r>
                        <a:rPr lang="en-US" altLang="zh-CN">
                          <a:solidFill>
                            <a:srgbClr val="000000"/>
                          </a:solidFill>
                          <a:effectLst/>
                          <a:latin typeface="宋体"/>
                        </a:rPr>
                        <a:t>》</a:t>
                      </a:r>
                      <a:r>
                        <a:rPr lang="zh-CN" altLang="en-US">
                          <a:solidFill>
                            <a:srgbClr val="000000"/>
                          </a:solidFill>
                          <a:effectLst/>
                          <a:latin typeface="宋体"/>
                        </a:rPr>
                        <a:t>投诉。顾先生随即在他购买矿泉水的小店门前向记者展示了这瓶特殊的矿泉水。只见其封口完好无损，水中漂浮着一只近</a:t>
                      </a:r>
                      <a:r>
                        <a:rPr lang="en-US" altLang="zh-CN">
                          <a:solidFill>
                            <a:srgbClr val="000000"/>
                          </a:solidFill>
                          <a:effectLst/>
                          <a:latin typeface="宋体"/>
                        </a:rPr>
                        <a:t>2</a:t>
                      </a:r>
                      <a:r>
                        <a:rPr lang="zh-CN" altLang="en-US">
                          <a:solidFill>
                            <a:srgbClr val="000000"/>
                          </a:solidFill>
                          <a:effectLst/>
                          <a:latin typeface="宋体"/>
                        </a:rPr>
                        <a:t>厘米长的蟑螂，形状完整，只是它的几条“腿”在水中不断地漂浮着，看起来触目惊心。</a:t>
                      </a:r>
                    </a:p>
                  </a:txBody>
                  <a:tcPr anchor="ctr">
                    <a:lnL>
                      <a:noFill/>
                    </a:lnL>
                    <a:lnR>
                      <a:noFill/>
                    </a:lnR>
                    <a:lnT>
                      <a:noFill/>
                    </a:lnT>
                    <a:lnB>
                      <a:noFill/>
                    </a:lnB>
                    <a:solidFill>
                      <a:srgbClr val="E9FBFC"/>
                    </a:solidFill>
                  </a:tcPr>
                </a:tc>
              </a:tr>
              <a:tr h="0">
                <a:tc>
                  <a:txBody>
                    <a:bodyPr/>
                    <a:lstStyle/>
                    <a:p>
                      <a:pPr marL="0" marR="0" algn="l">
                        <a:spcBef>
                          <a:spcPts val="0"/>
                        </a:spcBef>
                        <a:spcAft>
                          <a:spcPts val="0"/>
                        </a:spcAft>
                      </a:pPr>
                      <a:r>
                        <a:rPr lang="zh-CN" altLang="en-US" dirty="0">
                          <a:solidFill>
                            <a:srgbClr val="000000"/>
                          </a:solidFill>
                          <a:effectLst/>
                          <a:latin typeface="宋体"/>
                        </a:rPr>
                        <a:t>　　</a:t>
                      </a:r>
                      <a:r>
                        <a:rPr lang="zh-CN" altLang="en-US" b="1" dirty="0">
                          <a:solidFill>
                            <a:srgbClr val="000000"/>
                          </a:solidFill>
                          <a:effectLst/>
                          <a:latin typeface="宋体"/>
                        </a:rPr>
                        <a:t>点评：</a:t>
                      </a:r>
                      <a:r>
                        <a:rPr lang="zh-CN" altLang="en-US" dirty="0">
                          <a:solidFill>
                            <a:srgbClr val="000000"/>
                          </a:solidFill>
                          <a:effectLst/>
                          <a:latin typeface="宋体"/>
                        </a:rPr>
                        <a:t>一只小小的蟑螂就可以毁掉一家企业积累多年的美誉。康师傅质量管理原本应该是值得内地企业学习的，但是一只小小的蟑螂就可以击溃这一切。</a:t>
                      </a:r>
                    </a:p>
                  </a:txBody>
                  <a:tcPr anchor="ctr">
                    <a:lnL>
                      <a:noFill/>
                    </a:lnL>
                    <a:lnR>
                      <a:noFill/>
                    </a:lnR>
                    <a:lnT>
                      <a:noFill/>
                    </a:lnT>
                    <a:lnB>
                      <a:noFill/>
                    </a:lnB>
                    <a:solidFill>
                      <a:srgbClr val="FFF7F7"/>
                    </a:solidFill>
                  </a:tcPr>
                </a:tc>
              </a:tr>
            </a:tbl>
          </a:graphicData>
        </a:graphic>
      </p:graphicFrame>
    </p:spTree>
    <p:extLst>
      <p:ext uri="{BB962C8B-B14F-4D97-AF65-F5344CB8AC3E}">
        <p14:creationId xmlns:p14="http://schemas.microsoft.com/office/powerpoint/2010/main" val="94815051"/>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611560" y="1412776"/>
            <a:ext cx="7776864" cy="4349080"/>
          </a:xfrm>
          <a:solidFill>
            <a:srgbClr val="92D050"/>
          </a:solidFill>
          <a:effectLst>
            <a:glow rad="228600">
              <a:schemeClr val="accent1">
                <a:satMod val="175000"/>
                <a:alpha val="40000"/>
              </a:schemeClr>
            </a:glow>
          </a:effectLst>
        </p:spPr>
        <p:txBody>
          <a:bodyPr>
            <a:normAutofit fontScale="92500" lnSpcReduction="10000"/>
          </a:bodyPr>
          <a:lstStyle/>
          <a:p>
            <a:pPr marL="0" indent="0">
              <a:lnSpc>
                <a:spcPct val="150000"/>
              </a:lnSpc>
              <a:buNone/>
            </a:pPr>
            <a:r>
              <a:rPr lang="zh-CN" altLang="en-US" sz="3200" b="1" dirty="0"/>
              <a:t>二</a:t>
            </a:r>
            <a:r>
              <a:rPr lang="zh-CN" altLang="en-US" sz="3200" b="1" dirty="0" smtClean="0"/>
              <a:t>、企业社会责任的体现</a:t>
            </a:r>
            <a:endParaRPr lang="en-US" altLang="zh-CN" sz="3200" b="1" dirty="0" smtClean="0"/>
          </a:p>
          <a:p>
            <a:pPr marL="0" indent="0">
              <a:lnSpc>
                <a:spcPct val="150000"/>
              </a:lnSpc>
              <a:buNone/>
            </a:pPr>
            <a:r>
              <a:rPr lang="en-US" altLang="zh-CN" sz="3200" b="1" dirty="0" smtClean="0">
                <a:solidFill>
                  <a:schemeClr val="accent2">
                    <a:lumMod val="75000"/>
                  </a:schemeClr>
                </a:solidFill>
              </a:rPr>
              <a:t>     1.</a:t>
            </a:r>
            <a:r>
              <a:rPr lang="zh-CN" altLang="en-US" sz="3200" b="1" dirty="0" smtClean="0">
                <a:solidFill>
                  <a:schemeClr val="accent2">
                    <a:lumMod val="75000"/>
                  </a:schemeClr>
                </a:solidFill>
              </a:rPr>
              <a:t>办好企业，把企业做强做大；</a:t>
            </a:r>
            <a:endParaRPr lang="en-US" altLang="zh-CN" sz="3200" b="1" dirty="0" smtClean="0">
              <a:solidFill>
                <a:schemeClr val="accent2">
                  <a:lumMod val="75000"/>
                </a:schemeClr>
              </a:solidFill>
            </a:endParaRPr>
          </a:p>
          <a:p>
            <a:pPr marL="0" indent="0">
              <a:lnSpc>
                <a:spcPct val="150000"/>
              </a:lnSpc>
              <a:buNone/>
            </a:pPr>
            <a:r>
              <a:rPr lang="en-US" altLang="zh-CN" sz="3200" b="1" dirty="0" smtClean="0">
                <a:solidFill>
                  <a:schemeClr val="accent2">
                    <a:lumMod val="75000"/>
                  </a:schemeClr>
                </a:solidFill>
              </a:rPr>
              <a:t>     2.</a:t>
            </a:r>
            <a:r>
              <a:rPr lang="zh-CN" altLang="en-US" sz="3200" b="1" dirty="0" smtClean="0">
                <a:solidFill>
                  <a:schemeClr val="accent2">
                    <a:lumMod val="75000"/>
                  </a:schemeClr>
                </a:solidFill>
              </a:rPr>
              <a:t>企业一切经营管理行为应符合道德规范；</a:t>
            </a:r>
            <a:endParaRPr lang="en-US" altLang="zh-CN" sz="3200" b="1" dirty="0" smtClean="0">
              <a:solidFill>
                <a:schemeClr val="accent2">
                  <a:lumMod val="75000"/>
                </a:schemeClr>
              </a:solidFill>
            </a:endParaRPr>
          </a:p>
          <a:p>
            <a:pPr marL="0" indent="0">
              <a:lnSpc>
                <a:spcPct val="150000"/>
              </a:lnSpc>
              <a:buNone/>
            </a:pPr>
            <a:r>
              <a:rPr lang="en-US" altLang="zh-CN" sz="3200" b="1" dirty="0" smtClean="0">
                <a:solidFill>
                  <a:schemeClr val="accent2">
                    <a:lumMod val="75000"/>
                  </a:schemeClr>
                </a:solidFill>
              </a:rPr>
              <a:t>     3.</a:t>
            </a:r>
            <a:r>
              <a:rPr lang="zh-CN" altLang="en-US" sz="3200" b="1" dirty="0" smtClean="0">
                <a:solidFill>
                  <a:schemeClr val="accent2">
                    <a:lumMod val="75000"/>
                  </a:schemeClr>
                </a:solidFill>
              </a:rPr>
              <a:t>社会福利投资；</a:t>
            </a:r>
            <a:endParaRPr lang="en-US" altLang="zh-CN" sz="3200" b="1" dirty="0" smtClean="0">
              <a:solidFill>
                <a:schemeClr val="accent2">
                  <a:lumMod val="75000"/>
                </a:schemeClr>
              </a:solidFill>
            </a:endParaRPr>
          </a:p>
          <a:p>
            <a:pPr marL="0" indent="0">
              <a:lnSpc>
                <a:spcPct val="150000"/>
              </a:lnSpc>
              <a:buNone/>
            </a:pPr>
            <a:r>
              <a:rPr lang="en-US" altLang="zh-CN" sz="3200" b="1" dirty="0" smtClean="0">
                <a:solidFill>
                  <a:schemeClr val="accent2">
                    <a:lumMod val="75000"/>
                  </a:schemeClr>
                </a:solidFill>
              </a:rPr>
              <a:t>     4.</a:t>
            </a:r>
            <a:r>
              <a:rPr lang="zh-CN" altLang="en-US" sz="3200" b="1" dirty="0" smtClean="0">
                <a:solidFill>
                  <a:schemeClr val="accent2">
                    <a:lumMod val="75000"/>
                  </a:schemeClr>
                </a:solidFill>
              </a:rPr>
              <a:t>社会慈善事业；</a:t>
            </a:r>
            <a:endParaRPr lang="en-US" altLang="zh-CN" sz="3200" b="1" dirty="0" smtClean="0">
              <a:solidFill>
                <a:schemeClr val="accent2">
                  <a:lumMod val="75000"/>
                </a:schemeClr>
              </a:solidFill>
            </a:endParaRPr>
          </a:p>
          <a:p>
            <a:pPr marL="0" indent="0">
              <a:lnSpc>
                <a:spcPct val="150000"/>
              </a:lnSpc>
              <a:buNone/>
            </a:pPr>
            <a:r>
              <a:rPr lang="en-US" altLang="zh-CN" sz="3200" b="1" dirty="0" smtClean="0">
                <a:solidFill>
                  <a:schemeClr val="accent2">
                    <a:lumMod val="75000"/>
                  </a:schemeClr>
                </a:solidFill>
              </a:rPr>
              <a:t>     5.</a:t>
            </a:r>
            <a:r>
              <a:rPr lang="zh-CN" altLang="en-US" sz="3200" b="1" dirty="0" smtClean="0">
                <a:solidFill>
                  <a:schemeClr val="accent2">
                    <a:lumMod val="75000"/>
                  </a:schemeClr>
                </a:solidFill>
              </a:rPr>
              <a:t>自觉保护自然环境。</a:t>
            </a:r>
            <a:endParaRPr lang="zh-CN" altLang="en-US" sz="3200" b="1" dirty="0">
              <a:solidFill>
                <a:schemeClr val="accent2">
                  <a:lumMod val="75000"/>
                </a:schemeClr>
              </a:solidFill>
            </a:endParaRPr>
          </a:p>
        </p:txBody>
      </p:sp>
      <p:sp>
        <p:nvSpPr>
          <p:cNvPr id="4" name="标题 1"/>
          <p:cNvSpPr>
            <a:spLocks noGrp="1"/>
          </p:cNvSpPr>
          <p:nvPr>
            <p:ph type="title"/>
          </p:nvPr>
        </p:nvSpPr>
        <p:spPr>
          <a:xfrm>
            <a:off x="755576" y="188640"/>
            <a:ext cx="7467600" cy="648072"/>
          </a:xfrm>
        </p:spPr>
        <p:txBody>
          <a:bodyPr>
            <a:normAutofit/>
          </a:bodyPr>
          <a:lstStyle/>
          <a:p>
            <a:r>
              <a:rPr lang="zh-CN" altLang="en-US" sz="3600" b="1" dirty="0" smtClean="0"/>
              <a:t>第五节 企业的社会责任</a:t>
            </a:r>
            <a:endParaRPr lang="zh-CN" altLang="en-US" sz="3600" b="1" dirty="0"/>
          </a:p>
        </p:txBody>
      </p:sp>
    </p:spTree>
    <p:extLst>
      <p:ext uri="{BB962C8B-B14F-4D97-AF65-F5344CB8AC3E}">
        <p14:creationId xmlns:p14="http://schemas.microsoft.com/office/powerpoint/2010/main" val="3298319002"/>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539552" y="1340768"/>
            <a:ext cx="7848872" cy="4873752"/>
          </a:xfrm>
        </p:spPr>
        <p:txBody>
          <a:bodyPr/>
          <a:lstStyle/>
          <a:p>
            <a:pPr>
              <a:buFont typeface="Wingdings" panose="05000000000000000000" pitchFamily="2" charset="2"/>
              <a:buChar char="p"/>
            </a:pPr>
            <a:r>
              <a:rPr lang="zh-CN" altLang="en-US" sz="4000" b="1" dirty="0" smtClean="0">
                <a:solidFill>
                  <a:srgbClr val="FF0000"/>
                </a:solidFill>
              </a:rPr>
              <a:t>误区：</a:t>
            </a:r>
            <a:r>
              <a:rPr lang="zh-CN" altLang="en-US" sz="3200" b="1" dirty="0" smtClean="0"/>
              <a:t>企业的社会责任并不仅仅指做慈善事业！</a:t>
            </a:r>
            <a:endParaRPr lang="en-US" altLang="zh-CN" sz="3200" b="1" dirty="0" smtClean="0"/>
          </a:p>
          <a:p>
            <a:pPr>
              <a:buFont typeface="Wingdings" panose="05000000000000000000" pitchFamily="2" charset="2"/>
              <a:buChar char="p"/>
            </a:pPr>
            <a:endParaRPr lang="en-US" altLang="zh-CN" sz="3200" b="1" dirty="0"/>
          </a:p>
          <a:p>
            <a:pPr>
              <a:buFont typeface="Wingdings" panose="05000000000000000000" pitchFamily="2" charset="2"/>
              <a:buChar char="p"/>
            </a:pPr>
            <a:r>
              <a:rPr lang="zh-CN" altLang="en-US" sz="3200" b="1" dirty="0" smtClean="0">
                <a:solidFill>
                  <a:srgbClr val="0070C0"/>
                </a:solidFill>
              </a:rPr>
              <a:t>案件回顾：</a:t>
            </a:r>
            <a:r>
              <a:rPr lang="en-US" altLang="zh-CN" sz="3200" b="1" dirty="0" smtClean="0">
                <a:solidFill>
                  <a:srgbClr val="0070C0"/>
                </a:solidFill>
              </a:rPr>
              <a:t>2010</a:t>
            </a:r>
            <a:r>
              <a:rPr lang="zh-CN" altLang="en-US" sz="3200" b="1" dirty="0" smtClean="0">
                <a:solidFill>
                  <a:srgbClr val="0070C0"/>
                </a:solidFill>
              </a:rPr>
              <a:t>年富士康员工“</a:t>
            </a:r>
            <a:r>
              <a:rPr lang="en-US" altLang="zh-CN" sz="3200" b="1" dirty="0" smtClean="0">
                <a:solidFill>
                  <a:srgbClr val="0070C0"/>
                </a:solidFill>
              </a:rPr>
              <a:t>14</a:t>
            </a:r>
            <a:r>
              <a:rPr lang="zh-CN" altLang="en-US" sz="3200" b="1" dirty="0" smtClean="0">
                <a:solidFill>
                  <a:srgbClr val="0070C0"/>
                </a:solidFill>
              </a:rPr>
              <a:t>连跳”</a:t>
            </a:r>
            <a:endParaRPr lang="zh-CN" altLang="en-US" sz="3200" b="1" dirty="0">
              <a:solidFill>
                <a:srgbClr val="0070C0"/>
              </a:solidFill>
            </a:endParaRPr>
          </a:p>
        </p:txBody>
      </p:sp>
      <p:pic>
        <p:nvPicPr>
          <p:cNvPr id="1026" name="Picture 2" descr="C:\Users\mac\Desktop\313225354083840063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7984" y="4009145"/>
            <a:ext cx="4423420" cy="2830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1789615"/>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67544" y="1772816"/>
            <a:ext cx="8064896" cy="3672408"/>
          </a:xfrm>
          <a:solidFill>
            <a:schemeClr val="bg1">
              <a:lumMod val="85000"/>
            </a:schemeClr>
          </a:solidFill>
          <a:effectLst>
            <a:glow rad="228600">
              <a:schemeClr val="accent3">
                <a:satMod val="175000"/>
                <a:alpha val="40000"/>
              </a:schemeClr>
            </a:glow>
          </a:effectLst>
        </p:spPr>
        <p:txBody>
          <a:bodyPr>
            <a:normAutofit/>
          </a:bodyPr>
          <a:lstStyle/>
          <a:p>
            <a:r>
              <a:rPr lang="zh-CN" altLang="en-US" sz="2800" b="1" dirty="0" smtClean="0">
                <a:solidFill>
                  <a:srgbClr val="FF0000"/>
                </a:solidFill>
              </a:rPr>
              <a:t>一、政府</a:t>
            </a:r>
            <a:r>
              <a:rPr lang="zh-CN" altLang="en-US" sz="2800" b="1" dirty="0">
                <a:solidFill>
                  <a:srgbClr val="FF0000"/>
                </a:solidFill>
              </a:rPr>
              <a:t>监管</a:t>
            </a:r>
            <a:r>
              <a:rPr lang="zh-CN" altLang="en-US" sz="2800" b="1" dirty="0" smtClean="0">
                <a:solidFill>
                  <a:srgbClr val="FF0000"/>
                </a:solidFill>
              </a:rPr>
              <a:t>缺位。</a:t>
            </a:r>
            <a:r>
              <a:rPr lang="zh-CN" altLang="en-US" sz="2800" dirty="0" smtClean="0"/>
              <a:t>员工工作时间超过了行为准则的许可，已经</a:t>
            </a:r>
            <a:r>
              <a:rPr lang="zh-CN" altLang="en-US" sz="2800" dirty="0"/>
              <a:t>过度超标。员工有</a:t>
            </a:r>
            <a:r>
              <a:rPr lang="zh-CN" altLang="en-US" sz="2800" dirty="0" smtClean="0"/>
              <a:t>被严厉罚站的经历。跳楼被定性为自杀，工会组织没有站出来为员工说话。</a:t>
            </a:r>
            <a:endParaRPr lang="en-US" altLang="zh-CN" sz="2800" dirty="0" smtClean="0"/>
          </a:p>
          <a:p>
            <a:r>
              <a:rPr lang="zh-CN" altLang="en-US" sz="2800" b="1" dirty="0" smtClean="0">
                <a:solidFill>
                  <a:srgbClr val="FF0000"/>
                </a:solidFill>
              </a:rPr>
              <a:t>二、企业</a:t>
            </a:r>
            <a:r>
              <a:rPr lang="zh-CN" altLang="en-US" sz="2800" b="1" dirty="0">
                <a:solidFill>
                  <a:srgbClr val="FF0000"/>
                </a:solidFill>
              </a:rPr>
              <a:t>文化人性缺失。</a:t>
            </a:r>
            <a:r>
              <a:rPr lang="zh-CN" altLang="en-US" sz="2800" dirty="0"/>
              <a:t>员工在富士康内最怕“三种人”－“老大（主管）”、“保安”和“人资”，尤其怕保安，因为保安有权体罚和开除员工，员工普遍缺乏安全感和幸福感。</a:t>
            </a:r>
          </a:p>
        </p:txBody>
      </p:sp>
      <p:sp>
        <p:nvSpPr>
          <p:cNvPr id="4" name="同侧圆角矩形 3"/>
          <p:cNvSpPr/>
          <p:nvPr/>
        </p:nvSpPr>
        <p:spPr>
          <a:xfrm>
            <a:off x="1038386" y="620688"/>
            <a:ext cx="3024336" cy="914400"/>
          </a:xfrm>
          <a:prstGeom prst="round2SameRect">
            <a:avLst/>
          </a:prstGeom>
          <a:effectLst>
            <a:glow rad="228600">
              <a:schemeClr val="accent6">
                <a:satMod val="175000"/>
                <a:alpha val="40000"/>
              </a:schemeClr>
            </a:glow>
          </a:effectLst>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3600" b="1" dirty="0"/>
              <a:t>真相还原：</a:t>
            </a:r>
          </a:p>
        </p:txBody>
      </p:sp>
    </p:spTree>
    <p:extLst>
      <p:ext uri="{BB962C8B-B14F-4D97-AF65-F5344CB8AC3E}">
        <p14:creationId xmlns:p14="http://schemas.microsoft.com/office/powerpoint/2010/main" val="963385908"/>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0"/>
            <a:ext cx="7467600" cy="836712"/>
          </a:xfrm>
        </p:spPr>
        <p:txBody>
          <a:bodyPr>
            <a:normAutofit/>
          </a:bodyPr>
          <a:lstStyle/>
          <a:p>
            <a:r>
              <a:rPr lang="zh-CN" altLang="en-US" sz="3600" b="1" dirty="0" smtClean="0">
                <a:solidFill>
                  <a:srgbClr val="FF0000"/>
                </a:solidFill>
              </a:rPr>
              <a:t>开放式案例一：</a:t>
            </a:r>
            <a:endParaRPr lang="zh-CN" altLang="en-US" sz="3600" b="1" dirty="0">
              <a:solidFill>
                <a:srgbClr val="FF0000"/>
              </a:solidFill>
            </a:endParaRPr>
          </a:p>
        </p:txBody>
      </p:sp>
      <p:sp>
        <p:nvSpPr>
          <p:cNvPr id="3" name="内容占位符 2"/>
          <p:cNvSpPr>
            <a:spLocks noGrp="1"/>
          </p:cNvSpPr>
          <p:nvPr>
            <p:ph sz="quarter" idx="1"/>
          </p:nvPr>
        </p:nvSpPr>
        <p:spPr>
          <a:xfrm>
            <a:off x="179512" y="980728"/>
            <a:ext cx="8496944" cy="5760640"/>
          </a:xfrm>
        </p:spPr>
        <p:txBody>
          <a:bodyPr>
            <a:noAutofit/>
          </a:bodyPr>
          <a:lstStyle/>
          <a:p>
            <a:r>
              <a:rPr lang="zh-CN" altLang="en-US" dirty="0"/>
              <a:t>某宾馆经理接到处分职工王大成的报告，他觉得问题不太清楚，就作了一番调查。事实是王大成的母亲患病住院，他母亲想喝鸡汤。由于王白天上班，晚上去医院陪母亲，连去市场买鸡的时间都没有。在这种情景下，他在餐厅里偷了一只鸡，犯了错误。经理了解了情况以后，批准了餐厅对王作记大过一次、扣发当月奖金。然后带着慰问品去医院看望王的母亲，并对他母亲说：“王大成在工作中表现很好，在家里对你也很孝顺，他是你的好儿子。”患病的母亲含笑听着。次日，经理找王大成谈话，先肯定他工作好，接着又指出偷公家东西是十分错误的，并征求其对处分的想法</a:t>
            </a:r>
            <a:r>
              <a:rPr lang="zh-CN" altLang="en-US" dirty="0" smtClean="0"/>
              <a:t>。</a:t>
            </a:r>
            <a:endParaRPr lang="en-US" altLang="zh-CN" dirty="0" smtClean="0"/>
          </a:p>
          <a:p>
            <a:r>
              <a:rPr lang="zh-CN" altLang="en-US" dirty="0" smtClean="0"/>
              <a:t>王</a:t>
            </a:r>
            <a:r>
              <a:rPr lang="zh-CN" altLang="en-US" dirty="0"/>
              <a:t>大成对这种赏罚分明、合情合理的处理十分感动，并表示自己错了，愿意接受这种处分。这时，经理离开座位说：“你母亲生病半个多月，我们都不知道，没有给予关心，我们很对不起你。”说后，经理毕恭毕敬地向王大成鞠了一个躬。 </a:t>
            </a:r>
          </a:p>
        </p:txBody>
      </p:sp>
    </p:spTree>
    <p:extLst>
      <p:ext uri="{BB962C8B-B14F-4D97-AF65-F5344CB8AC3E}">
        <p14:creationId xmlns:p14="http://schemas.microsoft.com/office/powerpoint/2010/main" val="1103847788"/>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57200" y="1600200"/>
            <a:ext cx="8075240" cy="4873752"/>
          </a:xfrm>
        </p:spPr>
        <p:txBody>
          <a:bodyPr>
            <a:normAutofit/>
          </a:bodyPr>
          <a:lstStyle/>
          <a:p>
            <a:pPr marL="0" indent="0">
              <a:lnSpc>
                <a:spcPct val="150000"/>
              </a:lnSpc>
              <a:buNone/>
            </a:pPr>
            <a:r>
              <a:rPr lang="zh-CN" altLang="en-US" sz="3200" b="1" dirty="0" smtClean="0">
                <a:solidFill>
                  <a:srgbClr val="0070C0"/>
                </a:solidFill>
              </a:rPr>
              <a:t>  问题：</a:t>
            </a:r>
            <a:endParaRPr lang="en-US" altLang="zh-CN" sz="3200" b="1" dirty="0" smtClean="0">
              <a:solidFill>
                <a:srgbClr val="0070C0"/>
              </a:solidFill>
            </a:endParaRPr>
          </a:p>
          <a:p>
            <a:pPr>
              <a:lnSpc>
                <a:spcPct val="150000"/>
              </a:lnSpc>
            </a:pPr>
            <a:r>
              <a:rPr lang="en-US" altLang="zh-CN" sz="3200" b="1" dirty="0" smtClean="0">
                <a:solidFill>
                  <a:srgbClr val="0070C0"/>
                </a:solidFill>
              </a:rPr>
              <a:t>1. </a:t>
            </a:r>
            <a:r>
              <a:rPr lang="zh-CN" altLang="en-US" sz="3200" b="1" dirty="0" smtClean="0">
                <a:solidFill>
                  <a:srgbClr val="0070C0"/>
                </a:solidFill>
              </a:rPr>
              <a:t>从管理与道德的关系分析王大成的行为。</a:t>
            </a:r>
            <a:endParaRPr lang="en-US" altLang="zh-CN" sz="3200" b="1" dirty="0" smtClean="0">
              <a:solidFill>
                <a:srgbClr val="0070C0"/>
              </a:solidFill>
            </a:endParaRPr>
          </a:p>
          <a:p>
            <a:pPr>
              <a:lnSpc>
                <a:spcPct val="150000"/>
              </a:lnSpc>
            </a:pPr>
            <a:r>
              <a:rPr lang="en-US" altLang="zh-CN" sz="3200" b="1" dirty="0" smtClean="0">
                <a:solidFill>
                  <a:srgbClr val="0070C0"/>
                </a:solidFill>
              </a:rPr>
              <a:t>2. </a:t>
            </a:r>
            <a:r>
              <a:rPr lang="zh-CN" altLang="en-US" sz="3200" b="1" dirty="0" smtClean="0">
                <a:solidFill>
                  <a:srgbClr val="0070C0"/>
                </a:solidFill>
              </a:rPr>
              <a:t>评价经理处理这件事的做法。</a:t>
            </a:r>
            <a:endParaRPr lang="zh-CN" altLang="en-US" sz="3200" b="1" dirty="0">
              <a:solidFill>
                <a:srgbClr val="0070C0"/>
              </a:solidFill>
            </a:endParaRPr>
          </a:p>
        </p:txBody>
      </p:sp>
      <p:sp>
        <p:nvSpPr>
          <p:cNvPr id="4" name="标题 1"/>
          <p:cNvSpPr>
            <a:spLocks noGrp="1"/>
          </p:cNvSpPr>
          <p:nvPr>
            <p:ph type="title"/>
          </p:nvPr>
        </p:nvSpPr>
        <p:spPr/>
        <p:txBody>
          <a:bodyPr/>
          <a:lstStyle/>
          <a:p>
            <a:r>
              <a:rPr lang="zh-CN" altLang="en-US" sz="3600" b="1" dirty="0" smtClean="0">
                <a:solidFill>
                  <a:srgbClr val="FF0000"/>
                </a:solidFill>
              </a:rPr>
              <a:t>开放式案例</a:t>
            </a:r>
            <a:r>
              <a:rPr lang="zh-CN" altLang="en-US" b="1" dirty="0" smtClean="0">
                <a:solidFill>
                  <a:srgbClr val="FF0000"/>
                </a:solidFill>
              </a:rPr>
              <a:t>一：</a:t>
            </a:r>
            <a:endParaRPr lang="zh-CN" altLang="en-US" b="1" dirty="0">
              <a:solidFill>
                <a:srgbClr val="FF0000"/>
              </a:solidFill>
            </a:endParaRPr>
          </a:p>
        </p:txBody>
      </p:sp>
    </p:spTree>
    <p:extLst>
      <p:ext uri="{BB962C8B-B14F-4D97-AF65-F5344CB8AC3E}">
        <p14:creationId xmlns:p14="http://schemas.microsoft.com/office/powerpoint/2010/main" val="403180977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http://imgsrc.baidu.com/forum/w%3D580/sign=174271bcf436afc30e0c3f6d8319eb85/97776b63f6246b60183e8e08e8f81a4c510fa21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1124744"/>
            <a:ext cx="8352928" cy="552365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2267744" y="326099"/>
            <a:ext cx="5256584" cy="584775"/>
          </a:xfrm>
          <a:prstGeom prst="rect">
            <a:avLst/>
          </a:prstGeom>
          <a:noFill/>
        </p:spPr>
        <p:txBody>
          <a:bodyPr wrap="square" rtlCol="0">
            <a:spAutoFit/>
          </a:bodyPr>
          <a:lstStyle/>
          <a:p>
            <a:r>
              <a:rPr lang="zh-CN" altLang="en-US" sz="3200" b="1" dirty="0" smtClean="0">
                <a:solidFill>
                  <a:srgbClr val="FF0000"/>
                </a:solidFill>
              </a:rPr>
              <a:t>大众汽车</a:t>
            </a:r>
            <a:r>
              <a:rPr lang="zh-CN" altLang="en-US" sz="3200" b="1" dirty="0">
                <a:solidFill>
                  <a:srgbClr val="FF0000"/>
                </a:solidFill>
              </a:rPr>
              <a:t>“断轴门”</a:t>
            </a:r>
          </a:p>
        </p:txBody>
      </p:sp>
    </p:spTree>
    <p:extLst>
      <p:ext uri="{BB962C8B-B14F-4D97-AF65-F5344CB8AC3E}">
        <p14:creationId xmlns:p14="http://schemas.microsoft.com/office/powerpoint/2010/main" val="624440716"/>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179512" y="1124744"/>
            <a:ext cx="8568952" cy="4873752"/>
          </a:xfrm>
        </p:spPr>
        <p:txBody>
          <a:bodyPr>
            <a:noAutofit/>
          </a:bodyPr>
          <a:lstStyle/>
          <a:p>
            <a:r>
              <a:rPr lang="zh-CN" altLang="en-US" sz="2800" b="1" dirty="0">
                <a:solidFill>
                  <a:schemeClr val="tx1">
                    <a:lumMod val="65000"/>
                    <a:lumOff val="35000"/>
                  </a:schemeClr>
                </a:solidFill>
              </a:rPr>
              <a:t>一个老头和他的孙子要去县城，他们准备骑着驴去。老头儿先骑着驴，孙子跟在后面走，走了一会儿，碰到一位当了母亲的女子，那位母亲责怪老头儿不关心儿童，不应该让孙子走着，于是，老头儿就下来让孙子骑着驴，自己走着。走了一段路，有碰到一个和尚，和尚则责怪孙子不孝顺爷爷，不应该自己骑驴。没办法老头就和孙子一起走路，有过了一会儿，又碰到一个学者，这位学者就笑他们，有驴不骑，偏要走路。老头儿和孙子没办法就一同骑着驴。结果，走了一段路，就碰到了一个外国人，这个外国人责怪他们虐待动物！</a:t>
            </a:r>
          </a:p>
          <a:p>
            <a:r>
              <a:rPr lang="zh-CN" altLang="en-US" sz="2800" b="1" dirty="0">
                <a:solidFill>
                  <a:schemeClr val="accent2">
                    <a:lumMod val="75000"/>
                  </a:schemeClr>
                </a:solidFill>
              </a:rPr>
              <a:t>问题：用管理学角度分析究竟应该由</a:t>
            </a:r>
            <a:r>
              <a:rPr lang="zh-CN" altLang="en-US" sz="2800" b="1" dirty="0" smtClean="0">
                <a:solidFill>
                  <a:schemeClr val="accent2">
                    <a:lumMod val="75000"/>
                  </a:schemeClr>
                </a:solidFill>
              </a:rPr>
              <a:t>谁骑这头驴？</a:t>
            </a:r>
            <a:endParaRPr lang="zh-CN" altLang="en-US" sz="2800" b="1" dirty="0">
              <a:solidFill>
                <a:schemeClr val="accent2">
                  <a:lumMod val="75000"/>
                </a:schemeClr>
              </a:solidFill>
            </a:endParaRPr>
          </a:p>
        </p:txBody>
      </p:sp>
      <p:sp>
        <p:nvSpPr>
          <p:cNvPr id="4" name="标题 1"/>
          <p:cNvSpPr>
            <a:spLocks noGrp="1"/>
          </p:cNvSpPr>
          <p:nvPr>
            <p:ph type="title"/>
          </p:nvPr>
        </p:nvSpPr>
        <p:spPr>
          <a:xfrm>
            <a:off x="457200" y="274638"/>
            <a:ext cx="7467600" cy="706090"/>
          </a:xfrm>
        </p:spPr>
        <p:txBody>
          <a:bodyPr/>
          <a:lstStyle/>
          <a:p>
            <a:r>
              <a:rPr lang="zh-CN" altLang="en-US" sz="3600" b="1" dirty="0" smtClean="0">
                <a:solidFill>
                  <a:srgbClr val="FF0000"/>
                </a:solidFill>
              </a:rPr>
              <a:t>开放式案例二</a:t>
            </a:r>
            <a:r>
              <a:rPr lang="zh-CN" altLang="en-US" b="1" dirty="0" smtClean="0">
                <a:solidFill>
                  <a:srgbClr val="FF0000"/>
                </a:solidFill>
              </a:rPr>
              <a:t>：</a:t>
            </a:r>
            <a:endParaRPr lang="zh-CN" altLang="en-US" b="1" dirty="0">
              <a:solidFill>
                <a:srgbClr val="FF0000"/>
              </a:solidFill>
            </a:endParaRPr>
          </a:p>
        </p:txBody>
      </p:sp>
    </p:spTree>
    <p:extLst>
      <p:ext uri="{BB962C8B-B14F-4D97-AF65-F5344CB8AC3E}">
        <p14:creationId xmlns:p14="http://schemas.microsoft.com/office/powerpoint/2010/main" val="2857892580"/>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mac\Desktop\ppt图片\656c8efd43bcd575_middl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66" y="764704"/>
            <a:ext cx="8710298" cy="48245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325806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57918" y="1628800"/>
            <a:ext cx="7200800" cy="3046988"/>
          </a:xfrm>
          <a:prstGeom prst="rect">
            <a:avLst/>
          </a:prstGeom>
        </p:spPr>
        <p:txBody>
          <a:bodyPr wrap="square">
            <a:spAutoFit/>
          </a:bodyPr>
          <a:lstStyle/>
          <a:p>
            <a:pPr marL="457200" indent="-457200">
              <a:lnSpc>
                <a:spcPct val="150000"/>
              </a:lnSpc>
              <a:buFont typeface="Wingdings" panose="05000000000000000000" pitchFamily="2" charset="2"/>
              <a:buChar char="l"/>
            </a:pPr>
            <a:r>
              <a:rPr lang="zh-CN" altLang="en-US" sz="3200" b="1" dirty="0" smtClean="0">
                <a:solidFill>
                  <a:srgbClr val="FF0000"/>
                </a:solidFill>
              </a:rPr>
              <a:t>学生</a:t>
            </a:r>
            <a:r>
              <a:rPr lang="zh-CN" altLang="en-US" sz="3200" b="1" dirty="0">
                <a:solidFill>
                  <a:srgbClr val="FF0000"/>
                </a:solidFill>
              </a:rPr>
              <a:t>涂改液</a:t>
            </a:r>
            <a:r>
              <a:rPr lang="zh-CN" altLang="en-US" sz="3200" b="1" dirty="0" smtClean="0">
                <a:solidFill>
                  <a:srgbClr val="FF0000"/>
                </a:solidFill>
              </a:rPr>
              <a:t>含有致癌成分</a:t>
            </a:r>
            <a:r>
              <a:rPr lang="en-US" altLang="zh-CN" sz="3200" b="1" dirty="0">
                <a:solidFill>
                  <a:srgbClr val="FF0000"/>
                </a:solidFill>
              </a:rPr>
              <a:t>;</a:t>
            </a:r>
          </a:p>
          <a:p>
            <a:pPr marL="457200" indent="-457200">
              <a:lnSpc>
                <a:spcPct val="150000"/>
              </a:lnSpc>
              <a:buFont typeface="Wingdings" panose="05000000000000000000" pitchFamily="2" charset="2"/>
              <a:buChar char="l"/>
            </a:pPr>
            <a:r>
              <a:rPr lang="zh-CN" altLang="en-US" sz="3200" b="1" dirty="0" smtClean="0">
                <a:solidFill>
                  <a:srgbClr val="FF0000"/>
                </a:solidFill>
              </a:rPr>
              <a:t>一直</a:t>
            </a:r>
            <a:r>
              <a:rPr lang="zh-CN" altLang="en-US" sz="3200" b="1" dirty="0">
                <a:solidFill>
                  <a:srgbClr val="FF0000"/>
                </a:solidFill>
              </a:rPr>
              <a:t>没有间断过的“问题汽油”事件</a:t>
            </a:r>
            <a:r>
              <a:rPr lang="en-US" altLang="zh-CN" sz="3200" b="1" dirty="0" smtClean="0">
                <a:solidFill>
                  <a:srgbClr val="FF0000"/>
                </a:solidFill>
              </a:rPr>
              <a:t>;</a:t>
            </a:r>
          </a:p>
          <a:p>
            <a:pPr marL="457200" indent="-457200">
              <a:lnSpc>
                <a:spcPct val="150000"/>
              </a:lnSpc>
              <a:buFont typeface="Wingdings" panose="05000000000000000000" pitchFamily="2" charset="2"/>
              <a:buChar char="l"/>
            </a:pPr>
            <a:r>
              <a:rPr lang="zh-CN" altLang="en-US" sz="3200" b="1" dirty="0">
                <a:solidFill>
                  <a:srgbClr val="FF0000"/>
                </a:solidFill>
              </a:rPr>
              <a:t>电梯屡次</a:t>
            </a:r>
            <a:r>
              <a:rPr lang="zh-CN" altLang="en-US" sz="3200" b="1" dirty="0" smtClean="0">
                <a:solidFill>
                  <a:srgbClr val="FF0000"/>
                </a:solidFill>
              </a:rPr>
              <a:t>“吃人”事件；</a:t>
            </a:r>
            <a:endParaRPr lang="en-US" altLang="zh-CN" sz="3200" b="1" dirty="0" smtClean="0">
              <a:solidFill>
                <a:srgbClr val="FF0000"/>
              </a:solidFill>
            </a:endParaRPr>
          </a:p>
          <a:p>
            <a:pPr marL="457200" indent="-457200">
              <a:lnSpc>
                <a:spcPct val="150000"/>
              </a:lnSpc>
              <a:buFont typeface="Wingdings" panose="05000000000000000000" pitchFamily="2" charset="2"/>
              <a:buChar char="l"/>
            </a:pPr>
            <a:r>
              <a:rPr lang="en-US" altLang="zh-CN" sz="3200" b="1" dirty="0" smtClean="0">
                <a:solidFill>
                  <a:srgbClr val="FF0000"/>
                </a:solidFill>
              </a:rPr>
              <a:t>……</a:t>
            </a:r>
            <a:endParaRPr lang="zh-CN" altLang="en-US" sz="3200" b="1" dirty="0">
              <a:solidFill>
                <a:srgbClr val="FF0000"/>
              </a:solidFill>
            </a:endParaRPr>
          </a:p>
        </p:txBody>
      </p:sp>
    </p:spTree>
    <p:extLst>
      <p:ext uri="{BB962C8B-B14F-4D97-AF65-F5344CB8AC3E}">
        <p14:creationId xmlns:p14="http://schemas.microsoft.com/office/powerpoint/2010/main" val="76850217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凸显">
  <a:themeElements>
    <a:clrScheme name="凸显">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凸显">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凸显">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7014</TotalTime>
  <Words>5335</Words>
  <Application>Microsoft Office PowerPoint</Application>
  <PresentationFormat>全屏显示(4:3)</PresentationFormat>
  <Paragraphs>339</Paragraphs>
  <Slides>81</Slides>
  <Notes>6</Notes>
  <HiddenSlides>0</HiddenSlides>
  <MMClips>0</MMClips>
  <ScaleCrop>false</ScaleCrop>
  <HeadingPairs>
    <vt:vector size="4" baseType="variant">
      <vt:variant>
        <vt:lpstr>主题</vt:lpstr>
      </vt:variant>
      <vt:variant>
        <vt:i4>1</vt:i4>
      </vt:variant>
      <vt:variant>
        <vt:lpstr>幻灯片标题</vt:lpstr>
      </vt:variant>
      <vt:variant>
        <vt:i4>81</vt:i4>
      </vt:variant>
    </vt:vector>
  </HeadingPairs>
  <TitlesOfParts>
    <vt:vector size="82" baseType="lpstr">
      <vt:lpstr>凸显</vt:lpstr>
      <vt:lpstr>      管 理 学</vt:lpstr>
      <vt:lpstr>    第二章 管理道德与企业社会责任</vt:lpstr>
      <vt:lpstr>PowerPoint 演示文稿</vt:lpstr>
      <vt:lpstr>PowerPoint 演示文稿</vt:lpstr>
      <vt:lpstr>PowerPoint 演示文稿</vt:lpstr>
      <vt:lpstr>PowerPoint 演示文稿</vt:lpstr>
      <vt:lpstr>感谢中国食品生产行业</vt:lpstr>
      <vt:lpstr>PowerPoint 演示文稿</vt:lpstr>
      <vt:lpstr>PowerPoint 演示文稿</vt:lpstr>
      <vt:lpstr>问题的提出：</vt:lpstr>
      <vt:lpstr>PowerPoint 演示文稿</vt:lpstr>
      <vt:lpstr>PowerPoint 演示文稿</vt:lpstr>
      <vt:lpstr>PowerPoint 演示文稿</vt:lpstr>
      <vt:lpstr>第一节  管理与伦理道德</vt:lpstr>
      <vt:lpstr>        伦理道德：是指人们按照应当遵循的道理和规则处理各种关系时，形成的个人的品质、气质。 </vt:lpstr>
      <vt:lpstr>人类行为的三个区域：</vt:lpstr>
      <vt:lpstr>法律区域：</vt:lpstr>
      <vt:lpstr>自由选择区域：</vt:lpstr>
      <vt:lpstr>伦理区域：</vt:lpstr>
      <vt:lpstr>PowerPoint 演示文稿</vt:lpstr>
      <vt:lpstr>【管理的伦理道德困境】</vt:lpstr>
      <vt:lpstr>PowerPoint 演示文稿</vt:lpstr>
      <vt:lpstr>PowerPoint 演示文稿</vt:lpstr>
      <vt:lpstr>PowerPoint 演示文稿</vt:lpstr>
      <vt:lpstr>思考：生活中的伦理道德困境具体有哪些？</vt:lpstr>
      <vt:lpstr>PowerPoint 演示文稿</vt:lpstr>
      <vt:lpstr>       典型的企业伦理道德困境</vt:lpstr>
      <vt:lpstr>伦理道德的管理学意义：</vt:lpstr>
      <vt:lpstr>伦理道德的管理学意义：</vt:lpstr>
      <vt:lpstr>伦理道德的管理学意义：</vt:lpstr>
      <vt:lpstr>伦理道德的管理学意义：</vt:lpstr>
      <vt:lpstr> </vt:lpstr>
      <vt:lpstr>PowerPoint 演示文稿</vt:lpstr>
      <vt:lpstr>PowerPoint 演示文稿</vt:lpstr>
      <vt:lpstr>PowerPoint 演示文稿</vt:lpstr>
      <vt:lpstr>PowerPoint 演示文稿</vt:lpstr>
      <vt:lpstr>PowerPoint 演示文稿</vt:lpstr>
      <vt:lpstr>吉德拉的“三板斧”</vt:lpstr>
      <vt:lpstr>吉德拉的“三板斧”</vt:lpstr>
      <vt:lpstr>PowerPoint 演示文稿</vt:lpstr>
      <vt:lpstr>惠普“电话”断线</vt:lpstr>
      <vt:lpstr>惠普“电话”断线</vt:lpstr>
      <vt:lpstr>惠普“电话”断线</vt:lpstr>
      <vt:lpstr>PowerPoint 演示文稿</vt:lpstr>
      <vt:lpstr>想一想：</vt:lpstr>
      <vt:lpstr>第三节 道德管理的特征和影响管理道德的因素</vt:lpstr>
      <vt:lpstr>第三节 道德管理的特征和影响管理道德的因素</vt:lpstr>
      <vt:lpstr>判断下面说法对与错：</vt:lpstr>
      <vt:lpstr>二、影响管理道德的因素 </vt:lpstr>
      <vt:lpstr>第三节 道德管理的特征和影响管理道德的因素</vt:lpstr>
      <vt:lpstr>PowerPoint 演示文稿</vt:lpstr>
      <vt:lpstr>第三节 道德管理的特征和影响管理道德的因素</vt:lpstr>
      <vt:lpstr>第三节 道德管理的特征和影响管理道德的因素</vt:lpstr>
      <vt:lpstr>小故事&lt;分粥制度&gt;</vt:lpstr>
      <vt:lpstr>小故事&lt;分粥制度&gt;</vt:lpstr>
      <vt:lpstr>第三节 道德管理的特征和影响管理道德的因素</vt:lpstr>
      <vt:lpstr>PowerPoint 演示文稿</vt:lpstr>
      <vt:lpstr>第三节 道德管理的特征和影响管理道德的因素</vt:lpstr>
      <vt:lpstr>第四节 改善企业道德行为的途径</vt:lpstr>
      <vt:lpstr>PowerPoint 演示文稿</vt:lpstr>
      <vt:lpstr>PowerPoint 演示文稿</vt:lpstr>
      <vt:lpstr>第五节 企业的社会责任</vt:lpstr>
      <vt:lpstr>企业社会责任的含义：</vt:lpstr>
      <vt:lpstr>PowerPoint 演示文稿</vt:lpstr>
      <vt:lpstr>企业社会责任的主要内容：</vt:lpstr>
      <vt:lpstr>对员工承担的社会责任：</vt:lpstr>
      <vt:lpstr>对债权人的责任：</vt:lpstr>
      <vt:lpstr>对消费者的责任：</vt:lpstr>
      <vt:lpstr>对社会公益的责任：</vt:lpstr>
      <vt:lpstr>对环境和资源的责任：</vt:lpstr>
      <vt:lpstr>下列属于企业需要满足的社会责任的有：</vt:lpstr>
      <vt:lpstr>PowerPoint 演示文稿</vt:lpstr>
      <vt:lpstr>PowerPoint 演示文稿</vt:lpstr>
      <vt:lpstr>PowerPoint 演示文稿</vt:lpstr>
      <vt:lpstr>第五节 企业的社会责任</vt:lpstr>
      <vt:lpstr>PowerPoint 演示文稿</vt:lpstr>
      <vt:lpstr>PowerPoint 演示文稿</vt:lpstr>
      <vt:lpstr>开放式案例一：</vt:lpstr>
      <vt:lpstr>开放式案例一：</vt:lpstr>
      <vt:lpstr>开放式案例二：</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MC SYSTEM</dc:creator>
  <cp:lastModifiedBy>MC SYSTEM</cp:lastModifiedBy>
  <cp:revision>184</cp:revision>
  <dcterms:created xsi:type="dcterms:W3CDTF">2015-08-08T05:14:31Z</dcterms:created>
  <dcterms:modified xsi:type="dcterms:W3CDTF">2015-09-29T13:48:17Z</dcterms:modified>
</cp:coreProperties>
</file>